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Lst>
  <p:sldSz cy="5143500" cx="9144000"/>
  <p:notesSz cx="6858000" cy="9144000"/>
  <p:embeddedFontLst>
    <p:embeddedFont>
      <p:font typeface="Roboto Black"/>
      <p:bold r:id="rId67"/>
      <p:boldItalic r:id="rId68"/>
    </p:embeddedFont>
    <p:embeddedFont>
      <p:font typeface="Roboto"/>
      <p:regular r:id="rId69"/>
      <p:bold r:id="rId70"/>
      <p:italic r:id="rId71"/>
      <p:boldItalic r:id="rId72"/>
    </p:embeddedFont>
    <p:embeddedFont>
      <p:font typeface="Caveat"/>
      <p:regular r:id="rId73"/>
      <p:bold r:id="rId74"/>
    </p:embeddedFont>
    <p:embeddedFont>
      <p:font typeface="Roboto Mono"/>
      <p:regular r:id="rId75"/>
      <p:bold r:id="rId76"/>
      <p:italic r:id="rId77"/>
      <p:boldItalic r:id="rId78"/>
    </p:embeddedFont>
    <p:embeddedFont>
      <p:font typeface="Open Sans"/>
      <p:regular r:id="rId79"/>
      <p:bold r:id="rId80"/>
      <p:italic r:id="rId81"/>
      <p:boldItalic r:id="rId8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 uri="GoogleSlidesCustomDataVersion2">
      <go:slidesCustomData xmlns:go="http://customooxmlschemas.google.com/" r:id="rId83" roundtripDataSignature="AMtx7mgtUnepEk8yb6S1y600tMU+mrSls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83" Type="http://customschemas.google.com/relationships/presentationmetadata" Target="metadata"/><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80" Type="http://schemas.openxmlformats.org/officeDocument/2006/relationships/font" Target="fonts/OpenSans-bold.fntdata"/><Relationship Id="rId82" Type="http://schemas.openxmlformats.org/officeDocument/2006/relationships/font" Target="fonts/OpenSans-boldItalic.fntdata"/><Relationship Id="rId81" Type="http://schemas.openxmlformats.org/officeDocument/2006/relationships/font" Target="fonts/OpenSans-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font" Target="fonts/Caveat-regular.fntdata"/><Relationship Id="rId72" Type="http://schemas.openxmlformats.org/officeDocument/2006/relationships/font" Target="fonts/Roboto-boldItalic.fntdata"/><Relationship Id="rId31" Type="http://schemas.openxmlformats.org/officeDocument/2006/relationships/slide" Target="slides/slide26.xml"/><Relationship Id="rId75" Type="http://schemas.openxmlformats.org/officeDocument/2006/relationships/font" Target="fonts/RobotoMono-regular.fntdata"/><Relationship Id="rId30" Type="http://schemas.openxmlformats.org/officeDocument/2006/relationships/slide" Target="slides/slide25.xml"/><Relationship Id="rId74" Type="http://schemas.openxmlformats.org/officeDocument/2006/relationships/font" Target="fonts/Caveat-bold.fntdata"/><Relationship Id="rId33" Type="http://schemas.openxmlformats.org/officeDocument/2006/relationships/slide" Target="slides/slide28.xml"/><Relationship Id="rId77" Type="http://schemas.openxmlformats.org/officeDocument/2006/relationships/font" Target="fonts/RobotoMono-italic.fntdata"/><Relationship Id="rId32" Type="http://schemas.openxmlformats.org/officeDocument/2006/relationships/slide" Target="slides/slide27.xml"/><Relationship Id="rId76" Type="http://schemas.openxmlformats.org/officeDocument/2006/relationships/font" Target="fonts/RobotoMono-bold.fntdata"/><Relationship Id="rId35" Type="http://schemas.openxmlformats.org/officeDocument/2006/relationships/slide" Target="slides/slide30.xml"/><Relationship Id="rId79" Type="http://schemas.openxmlformats.org/officeDocument/2006/relationships/font" Target="fonts/OpenSans-regular.fntdata"/><Relationship Id="rId34" Type="http://schemas.openxmlformats.org/officeDocument/2006/relationships/slide" Target="slides/slide29.xml"/><Relationship Id="rId78" Type="http://schemas.openxmlformats.org/officeDocument/2006/relationships/font" Target="fonts/RobotoMono-boldItalic.fntdata"/><Relationship Id="rId71" Type="http://schemas.openxmlformats.org/officeDocument/2006/relationships/font" Target="fonts/Roboto-italic.fntdata"/><Relationship Id="rId70" Type="http://schemas.openxmlformats.org/officeDocument/2006/relationships/font" Target="fonts/Roboto-bold.fntdata"/><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slide" Target="slides/slide61.xml"/><Relationship Id="rId21" Type="http://schemas.openxmlformats.org/officeDocument/2006/relationships/slide" Target="slides/slide16.xml"/><Relationship Id="rId65" Type="http://schemas.openxmlformats.org/officeDocument/2006/relationships/slide" Target="slides/slide60.xml"/><Relationship Id="rId24" Type="http://schemas.openxmlformats.org/officeDocument/2006/relationships/slide" Target="slides/slide19.xml"/><Relationship Id="rId68" Type="http://schemas.openxmlformats.org/officeDocument/2006/relationships/font" Target="fonts/RobotoBlack-boldItalic.fntdata"/><Relationship Id="rId23" Type="http://schemas.openxmlformats.org/officeDocument/2006/relationships/slide" Target="slides/slide18.xml"/><Relationship Id="rId67" Type="http://schemas.openxmlformats.org/officeDocument/2006/relationships/font" Target="fonts/RobotoBlack-bold.fntdata"/><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font" Target="fonts/Roboto-regular.fntdata"/><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 name="Google Shape;59;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1" name="Google Shape;271;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4" name="Google Shape;294;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p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4" name="Google Shape;314;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p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6" name="Google Shape;336;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p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1" name="Google Shape;361;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p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5" name="Google Shape;385;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25c6a2f8c1c_0_0: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08" name="Google Shape;408;g25c6a2f8c1c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p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9" name="Google Shape;429;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p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1" name="Google Shape;451;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p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0" name="Google Shape;480;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p3: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8" name="Google Shape;68;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p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2" name="Google Shape;502;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 name="Shape 525"/>
        <p:cNvGrpSpPr/>
        <p:nvPr/>
      </p:nvGrpSpPr>
      <p:grpSpPr>
        <a:xfrm>
          <a:off x="0" y="0"/>
          <a:ext cx="0" cy="0"/>
          <a:chOff x="0" y="0"/>
          <a:chExt cx="0" cy="0"/>
        </a:xfrm>
      </p:grpSpPr>
      <p:sp>
        <p:nvSpPr>
          <p:cNvPr id="526" name="Google Shape;526;p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7" name="Google Shape;527;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 name="Shape 544"/>
        <p:cNvGrpSpPr/>
        <p:nvPr/>
      </p:nvGrpSpPr>
      <p:grpSpPr>
        <a:xfrm>
          <a:off x="0" y="0"/>
          <a:ext cx="0" cy="0"/>
          <a:chOff x="0" y="0"/>
          <a:chExt cx="0" cy="0"/>
        </a:xfrm>
      </p:grpSpPr>
      <p:sp>
        <p:nvSpPr>
          <p:cNvPr id="545" name="Google Shape;545;p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6" name="Google Shape;546;p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9" name="Shape 569"/>
        <p:cNvGrpSpPr/>
        <p:nvPr/>
      </p:nvGrpSpPr>
      <p:grpSpPr>
        <a:xfrm>
          <a:off x="0" y="0"/>
          <a:ext cx="0" cy="0"/>
          <a:chOff x="0" y="0"/>
          <a:chExt cx="0" cy="0"/>
        </a:xfrm>
      </p:grpSpPr>
      <p:sp>
        <p:nvSpPr>
          <p:cNvPr id="570" name="Google Shape;570;g25c6a2f8c1c_0_28: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71" name="Google Shape;571;g25c6a2f8c1c_0_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9" name="Shape 589"/>
        <p:cNvGrpSpPr/>
        <p:nvPr/>
      </p:nvGrpSpPr>
      <p:grpSpPr>
        <a:xfrm>
          <a:off x="0" y="0"/>
          <a:ext cx="0" cy="0"/>
          <a:chOff x="0" y="0"/>
          <a:chExt cx="0" cy="0"/>
        </a:xfrm>
      </p:grpSpPr>
      <p:sp>
        <p:nvSpPr>
          <p:cNvPr id="590" name="Google Shape;590;p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1" name="Google Shape;591;p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0" name="Shape 610"/>
        <p:cNvGrpSpPr/>
        <p:nvPr/>
      </p:nvGrpSpPr>
      <p:grpSpPr>
        <a:xfrm>
          <a:off x="0" y="0"/>
          <a:ext cx="0" cy="0"/>
          <a:chOff x="0" y="0"/>
          <a:chExt cx="0" cy="0"/>
        </a:xfrm>
      </p:grpSpPr>
      <p:sp>
        <p:nvSpPr>
          <p:cNvPr id="611" name="Google Shape;611;p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2" name="Google Shape;612;p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2" name="Shape 632"/>
        <p:cNvGrpSpPr/>
        <p:nvPr/>
      </p:nvGrpSpPr>
      <p:grpSpPr>
        <a:xfrm>
          <a:off x="0" y="0"/>
          <a:ext cx="0" cy="0"/>
          <a:chOff x="0" y="0"/>
          <a:chExt cx="0" cy="0"/>
        </a:xfrm>
      </p:grpSpPr>
      <p:sp>
        <p:nvSpPr>
          <p:cNvPr id="633" name="Google Shape;633;p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4" name="Google Shape;634;p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3" name="Shape 653"/>
        <p:cNvGrpSpPr/>
        <p:nvPr/>
      </p:nvGrpSpPr>
      <p:grpSpPr>
        <a:xfrm>
          <a:off x="0" y="0"/>
          <a:ext cx="0" cy="0"/>
          <a:chOff x="0" y="0"/>
          <a:chExt cx="0" cy="0"/>
        </a:xfrm>
      </p:grpSpPr>
      <p:sp>
        <p:nvSpPr>
          <p:cNvPr id="654" name="Google Shape;654;p3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5" name="Google Shape;655;p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5" name="Shape 675"/>
        <p:cNvGrpSpPr/>
        <p:nvPr/>
      </p:nvGrpSpPr>
      <p:grpSpPr>
        <a:xfrm>
          <a:off x="0" y="0"/>
          <a:ext cx="0" cy="0"/>
          <a:chOff x="0" y="0"/>
          <a:chExt cx="0" cy="0"/>
        </a:xfrm>
      </p:grpSpPr>
      <p:sp>
        <p:nvSpPr>
          <p:cNvPr id="676" name="Google Shape;676;p40: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77" name="Google Shape;677;p4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5" name="Shape 695"/>
        <p:cNvGrpSpPr/>
        <p:nvPr/>
      </p:nvGrpSpPr>
      <p:grpSpPr>
        <a:xfrm>
          <a:off x="0" y="0"/>
          <a:ext cx="0" cy="0"/>
          <a:chOff x="0" y="0"/>
          <a:chExt cx="0" cy="0"/>
        </a:xfrm>
      </p:grpSpPr>
      <p:sp>
        <p:nvSpPr>
          <p:cNvPr id="696" name="Google Shape;696;p4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7" name="Google Shape;697;p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8" name="Google Shape;88;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4" name="Shape 714"/>
        <p:cNvGrpSpPr/>
        <p:nvPr/>
      </p:nvGrpSpPr>
      <p:grpSpPr>
        <a:xfrm>
          <a:off x="0" y="0"/>
          <a:ext cx="0" cy="0"/>
          <a:chOff x="0" y="0"/>
          <a:chExt cx="0" cy="0"/>
        </a:xfrm>
      </p:grpSpPr>
      <p:sp>
        <p:nvSpPr>
          <p:cNvPr id="715" name="Google Shape;715;p4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16" name="Google Shape;716;p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3" name="Shape 733"/>
        <p:cNvGrpSpPr/>
        <p:nvPr/>
      </p:nvGrpSpPr>
      <p:grpSpPr>
        <a:xfrm>
          <a:off x="0" y="0"/>
          <a:ext cx="0" cy="0"/>
          <a:chOff x="0" y="0"/>
          <a:chExt cx="0" cy="0"/>
        </a:xfrm>
      </p:grpSpPr>
      <p:sp>
        <p:nvSpPr>
          <p:cNvPr id="734" name="Google Shape;734;p4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35" name="Google Shape;735;p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2" name="Shape 752"/>
        <p:cNvGrpSpPr/>
        <p:nvPr/>
      </p:nvGrpSpPr>
      <p:grpSpPr>
        <a:xfrm>
          <a:off x="0" y="0"/>
          <a:ext cx="0" cy="0"/>
          <a:chOff x="0" y="0"/>
          <a:chExt cx="0" cy="0"/>
        </a:xfrm>
      </p:grpSpPr>
      <p:sp>
        <p:nvSpPr>
          <p:cNvPr id="753" name="Google Shape;753;p4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54" name="Google Shape;754;p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1" name="Shape 771"/>
        <p:cNvGrpSpPr/>
        <p:nvPr/>
      </p:nvGrpSpPr>
      <p:grpSpPr>
        <a:xfrm>
          <a:off x="0" y="0"/>
          <a:ext cx="0" cy="0"/>
          <a:chOff x="0" y="0"/>
          <a:chExt cx="0" cy="0"/>
        </a:xfrm>
      </p:grpSpPr>
      <p:sp>
        <p:nvSpPr>
          <p:cNvPr id="772" name="Google Shape;772;p45: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73" name="Google Shape;773;p4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1" name="Shape 791"/>
        <p:cNvGrpSpPr/>
        <p:nvPr/>
      </p:nvGrpSpPr>
      <p:grpSpPr>
        <a:xfrm>
          <a:off x="0" y="0"/>
          <a:ext cx="0" cy="0"/>
          <a:chOff x="0" y="0"/>
          <a:chExt cx="0" cy="0"/>
        </a:xfrm>
      </p:grpSpPr>
      <p:sp>
        <p:nvSpPr>
          <p:cNvPr id="792" name="Google Shape;792;p4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93" name="Google Shape;793;p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2" name="Shape 812"/>
        <p:cNvGrpSpPr/>
        <p:nvPr/>
      </p:nvGrpSpPr>
      <p:grpSpPr>
        <a:xfrm>
          <a:off x="0" y="0"/>
          <a:ext cx="0" cy="0"/>
          <a:chOff x="0" y="0"/>
          <a:chExt cx="0" cy="0"/>
        </a:xfrm>
      </p:grpSpPr>
      <p:sp>
        <p:nvSpPr>
          <p:cNvPr id="813" name="Google Shape;813;p4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14" name="Google Shape;814;p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3" name="Shape 833"/>
        <p:cNvGrpSpPr/>
        <p:nvPr/>
      </p:nvGrpSpPr>
      <p:grpSpPr>
        <a:xfrm>
          <a:off x="0" y="0"/>
          <a:ext cx="0" cy="0"/>
          <a:chOff x="0" y="0"/>
          <a:chExt cx="0" cy="0"/>
        </a:xfrm>
      </p:grpSpPr>
      <p:sp>
        <p:nvSpPr>
          <p:cNvPr id="834" name="Google Shape;834;p4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35" name="Google Shape;835;p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4" name="Shape 854"/>
        <p:cNvGrpSpPr/>
        <p:nvPr/>
      </p:nvGrpSpPr>
      <p:grpSpPr>
        <a:xfrm>
          <a:off x="0" y="0"/>
          <a:ext cx="0" cy="0"/>
          <a:chOff x="0" y="0"/>
          <a:chExt cx="0" cy="0"/>
        </a:xfrm>
      </p:grpSpPr>
      <p:sp>
        <p:nvSpPr>
          <p:cNvPr id="855" name="Google Shape;855;p49: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56" name="Google Shape;856;p4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4" name="Shape 874"/>
        <p:cNvGrpSpPr/>
        <p:nvPr/>
      </p:nvGrpSpPr>
      <p:grpSpPr>
        <a:xfrm>
          <a:off x="0" y="0"/>
          <a:ext cx="0" cy="0"/>
          <a:chOff x="0" y="0"/>
          <a:chExt cx="0" cy="0"/>
        </a:xfrm>
      </p:grpSpPr>
      <p:sp>
        <p:nvSpPr>
          <p:cNvPr id="875" name="Google Shape;875;p5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76" name="Google Shape;876;p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3" name="Shape 893"/>
        <p:cNvGrpSpPr/>
        <p:nvPr/>
      </p:nvGrpSpPr>
      <p:grpSpPr>
        <a:xfrm>
          <a:off x="0" y="0"/>
          <a:ext cx="0" cy="0"/>
          <a:chOff x="0" y="0"/>
          <a:chExt cx="0" cy="0"/>
        </a:xfrm>
      </p:grpSpPr>
      <p:sp>
        <p:nvSpPr>
          <p:cNvPr id="894" name="Google Shape;894;p5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95" name="Google Shape;895;p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6" name="Google Shape;116;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3" name="Shape 913"/>
        <p:cNvGrpSpPr/>
        <p:nvPr/>
      </p:nvGrpSpPr>
      <p:grpSpPr>
        <a:xfrm>
          <a:off x="0" y="0"/>
          <a:ext cx="0" cy="0"/>
          <a:chOff x="0" y="0"/>
          <a:chExt cx="0" cy="0"/>
        </a:xfrm>
      </p:grpSpPr>
      <p:sp>
        <p:nvSpPr>
          <p:cNvPr id="914" name="Google Shape;914;p5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15" name="Google Shape;915;p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3" name="Shape 933"/>
        <p:cNvGrpSpPr/>
        <p:nvPr/>
      </p:nvGrpSpPr>
      <p:grpSpPr>
        <a:xfrm>
          <a:off x="0" y="0"/>
          <a:ext cx="0" cy="0"/>
          <a:chOff x="0" y="0"/>
          <a:chExt cx="0" cy="0"/>
        </a:xfrm>
      </p:grpSpPr>
      <p:sp>
        <p:nvSpPr>
          <p:cNvPr id="934" name="Google Shape;934;p53: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35" name="Google Shape;935;p5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3" name="Shape 953"/>
        <p:cNvGrpSpPr/>
        <p:nvPr/>
      </p:nvGrpSpPr>
      <p:grpSpPr>
        <a:xfrm>
          <a:off x="0" y="0"/>
          <a:ext cx="0" cy="0"/>
          <a:chOff x="0" y="0"/>
          <a:chExt cx="0" cy="0"/>
        </a:xfrm>
      </p:grpSpPr>
      <p:sp>
        <p:nvSpPr>
          <p:cNvPr id="954" name="Google Shape;954;p5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55" name="Google Shape;955;p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3" name="Shape 973"/>
        <p:cNvGrpSpPr/>
        <p:nvPr/>
      </p:nvGrpSpPr>
      <p:grpSpPr>
        <a:xfrm>
          <a:off x="0" y="0"/>
          <a:ext cx="0" cy="0"/>
          <a:chOff x="0" y="0"/>
          <a:chExt cx="0" cy="0"/>
        </a:xfrm>
      </p:grpSpPr>
      <p:sp>
        <p:nvSpPr>
          <p:cNvPr id="974" name="Google Shape;974;p55: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75" name="Google Shape;975;p5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3" name="Shape 993"/>
        <p:cNvGrpSpPr/>
        <p:nvPr/>
      </p:nvGrpSpPr>
      <p:grpSpPr>
        <a:xfrm>
          <a:off x="0" y="0"/>
          <a:ext cx="0" cy="0"/>
          <a:chOff x="0" y="0"/>
          <a:chExt cx="0" cy="0"/>
        </a:xfrm>
      </p:grpSpPr>
      <p:sp>
        <p:nvSpPr>
          <p:cNvPr id="994" name="Google Shape;994;p5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95" name="Google Shape;995;p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3" name="Shape 1013"/>
        <p:cNvGrpSpPr/>
        <p:nvPr/>
      </p:nvGrpSpPr>
      <p:grpSpPr>
        <a:xfrm>
          <a:off x="0" y="0"/>
          <a:ext cx="0" cy="0"/>
          <a:chOff x="0" y="0"/>
          <a:chExt cx="0" cy="0"/>
        </a:xfrm>
      </p:grpSpPr>
      <p:sp>
        <p:nvSpPr>
          <p:cNvPr id="1014" name="Google Shape;1014;p5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15" name="Google Shape;1015;p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3" name="Shape 1033"/>
        <p:cNvGrpSpPr/>
        <p:nvPr/>
      </p:nvGrpSpPr>
      <p:grpSpPr>
        <a:xfrm>
          <a:off x="0" y="0"/>
          <a:ext cx="0" cy="0"/>
          <a:chOff x="0" y="0"/>
          <a:chExt cx="0" cy="0"/>
        </a:xfrm>
      </p:grpSpPr>
      <p:sp>
        <p:nvSpPr>
          <p:cNvPr id="1034" name="Google Shape;1034;p5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35" name="Google Shape;1035;p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3" name="Shape 1053"/>
        <p:cNvGrpSpPr/>
        <p:nvPr/>
      </p:nvGrpSpPr>
      <p:grpSpPr>
        <a:xfrm>
          <a:off x="0" y="0"/>
          <a:ext cx="0" cy="0"/>
          <a:chOff x="0" y="0"/>
          <a:chExt cx="0" cy="0"/>
        </a:xfrm>
      </p:grpSpPr>
      <p:sp>
        <p:nvSpPr>
          <p:cNvPr id="1054" name="Google Shape;1054;p5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55" name="Google Shape;1055;p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3" name="Shape 1073"/>
        <p:cNvGrpSpPr/>
        <p:nvPr/>
      </p:nvGrpSpPr>
      <p:grpSpPr>
        <a:xfrm>
          <a:off x="0" y="0"/>
          <a:ext cx="0" cy="0"/>
          <a:chOff x="0" y="0"/>
          <a:chExt cx="0" cy="0"/>
        </a:xfrm>
      </p:grpSpPr>
      <p:sp>
        <p:nvSpPr>
          <p:cNvPr id="1074" name="Google Shape;1074;p60: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75" name="Google Shape;1075;p6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3" name="Shape 1093"/>
        <p:cNvGrpSpPr/>
        <p:nvPr/>
      </p:nvGrpSpPr>
      <p:grpSpPr>
        <a:xfrm>
          <a:off x="0" y="0"/>
          <a:ext cx="0" cy="0"/>
          <a:chOff x="0" y="0"/>
          <a:chExt cx="0" cy="0"/>
        </a:xfrm>
      </p:grpSpPr>
      <p:sp>
        <p:nvSpPr>
          <p:cNvPr id="1094" name="Google Shape;1094;p6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95" name="Google Shape;1095;p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3" name="Google Shape;143;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3" name="Shape 1113"/>
        <p:cNvGrpSpPr/>
        <p:nvPr/>
      </p:nvGrpSpPr>
      <p:grpSpPr>
        <a:xfrm>
          <a:off x="0" y="0"/>
          <a:ext cx="0" cy="0"/>
          <a:chOff x="0" y="0"/>
          <a:chExt cx="0" cy="0"/>
        </a:xfrm>
      </p:grpSpPr>
      <p:sp>
        <p:nvSpPr>
          <p:cNvPr id="1114" name="Google Shape;1114;p6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15" name="Google Shape;1115;p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3" name="Shape 1133"/>
        <p:cNvGrpSpPr/>
        <p:nvPr/>
      </p:nvGrpSpPr>
      <p:grpSpPr>
        <a:xfrm>
          <a:off x="0" y="0"/>
          <a:ext cx="0" cy="0"/>
          <a:chOff x="0" y="0"/>
          <a:chExt cx="0" cy="0"/>
        </a:xfrm>
      </p:grpSpPr>
      <p:sp>
        <p:nvSpPr>
          <p:cNvPr id="1134" name="Google Shape;1134;p6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35" name="Google Shape;1135;p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3" name="Shape 1153"/>
        <p:cNvGrpSpPr/>
        <p:nvPr/>
      </p:nvGrpSpPr>
      <p:grpSpPr>
        <a:xfrm>
          <a:off x="0" y="0"/>
          <a:ext cx="0" cy="0"/>
          <a:chOff x="0" y="0"/>
          <a:chExt cx="0" cy="0"/>
        </a:xfrm>
      </p:grpSpPr>
      <p:sp>
        <p:nvSpPr>
          <p:cNvPr id="1154" name="Google Shape;1154;p6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55" name="Google Shape;1155;p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3" name="Shape 1173"/>
        <p:cNvGrpSpPr/>
        <p:nvPr/>
      </p:nvGrpSpPr>
      <p:grpSpPr>
        <a:xfrm>
          <a:off x="0" y="0"/>
          <a:ext cx="0" cy="0"/>
          <a:chOff x="0" y="0"/>
          <a:chExt cx="0" cy="0"/>
        </a:xfrm>
      </p:grpSpPr>
      <p:sp>
        <p:nvSpPr>
          <p:cNvPr id="1174" name="Google Shape;1174;p65: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175" name="Google Shape;1175;p6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4" name="Shape 1194"/>
        <p:cNvGrpSpPr/>
        <p:nvPr/>
      </p:nvGrpSpPr>
      <p:grpSpPr>
        <a:xfrm>
          <a:off x="0" y="0"/>
          <a:ext cx="0" cy="0"/>
          <a:chOff x="0" y="0"/>
          <a:chExt cx="0" cy="0"/>
        </a:xfrm>
      </p:grpSpPr>
      <p:sp>
        <p:nvSpPr>
          <p:cNvPr id="1195" name="Google Shape;1195;p6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96" name="Google Shape;1196;p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7" name="Shape 1217"/>
        <p:cNvGrpSpPr/>
        <p:nvPr/>
      </p:nvGrpSpPr>
      <p:grpSpPr>
        <a:xfrm>
          <a:off x="0" y="0"/>
          <a:ext cx="0" cy="0"/>
          <a:chOff x="0" y="0"/>
          <a:chExt cx="0" cy="0"/>
        </a:xfrm>
      </p:grpSpPr>
      <p:sp>
        <p:nvSpPr>
          <p:cNvPr id="1218" name="Google Shape;1218;p6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19" name="Google Shape;1219;p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1" name="Shape 1241"/>
        <p:cNvGrpSpPr/>
        <p:nvPr/>
      </p:nvGrpSpPr>
      <p:grpSpPr>
        <a:xfrm>
          <a:off x="0" y="0"/>
          <a:ext cx="0" cy="0"/>
          <a:chOff x="0" y="0"/>
          <a:chExt cx="0" cy="0"/>
        </a:xfrm>
      </p:grpSpPr>
      <p:sp>
        <p:nvSpPr>
          <p:cNvPr id="1242" name="Google Shape;1242;p6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43" name="Google Shape;1243;p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4" name="Shape 1264"/>
        <p:cNvGrpSpPr/>
        <p:nvPr/>
      </p:nvGrpSpPr>
      <p:grpSpPr>
        <a:xfrm>
          <a:off x="0" y="0"/>
          <a:ext cx="0" cy="0"/>
          <a:chOff x="0" y="0"/>
          <a:chExt cx="0" cy="0"/>
        </a:xfrm>
      </p:grpSpPr>
      <p:sp>
        <p:nvSpPr>
          <p:cNvPr id="1265" name="Google Shape;1265;p6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66" name="Google Shape;1266;p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4" name="Shape 1284"/>
        <p:cNvGrpSpPr/>
        <p:nvPr/>
      </p:nvGrpSpPr>
      <p:grpSpPr>
        <a:xfrm>
          <a:off x="0" y="0"/>
          <a:ext cx="0" cy="0"/>
          <a:chOff x="0" y="0"/>
          <a:chExt cx="0" cy="0"/>
        </a:xfrm>
      </p:grpSpPr>
      <p:sp>
        <p:nvSpPr>
          <p:cNvPr id="1285" name="Google Shape;1285;p7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86" name="Google Shape;1286;p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4" name="Shape 1304"/>
        <p:cNvGrpSpPr/>
        <p:nvPr/>
      </p:nvGrpSpPr>
      <p:grpSpPr>
        <a:xfrm>
          <a:off x="0" y="0"/>
          <a:ext cx="0" cy="0"/>
          <a:chOff x="0" y="0"/>
          <a:chExt cx="0" cy="0"/>
        </a:xfrm>
      </p:grpSpPr>
      <p:sp>
        <p:nvSpPr>
          <p:cNvPr id="1305" name="Google Shape;1305;p7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06" name="Google Shape;1306;p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3" name="Google Shape;173;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8" name="Shape 1328"/>
        <p:cNvGrpSpPr/>
        <p:nvPr/>
      </p:nvGrpSpPr>
      <p:grpSpPr>
        <a:xfrm>
          <a:off x="0" y="0"/>
          <a:ext cx="0" cy="0"/>
          <a:chOff x="0" y="0"/>
          <a:chExt cx="0" cy="0"/>
        </a:xfrm>
      </p:grpSpPr>
      <p:sp>
        <p:nvSpPr>
          <p:cNvPr id="1329" name="Google Shape;1329;p7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30" name="Google Shape;1330;p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7" name="Shape 1347"/>
        <p:cNvGrpSpPr/>
        <p:nvPr/>
      </p:nvGrpSpPr>
      <p:grpSpPr>
        <a:xfrm>
          <a:off x="0" y="0"/>
          <a:ext cx="0" cy="0"/>
          <a:chOff x="0" y="0"/>
          <a:chExt cx="0" cy="0"/>
        </a:xfrm>
      </p:grpSpPr>
      <p:sp>
        <p:nvSpPr>
          <p:cNvPr id="1348" name="Google Shape;1348;p7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49" name="Google Shape;1349;p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3" name="Google Shape;203;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6" name="Google Shape;226;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8" name="Google Shape;248;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5"/>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1" name="Google Shape;11;p25"/>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3" name="Shape 43"/>
        <p:cNvGrpSpPr/>
        <p:nvPr/>
      </p:nvGrpSpPr>
      <p:grpSpPr>
        <a:xfrm>
          <a:off x="0" y="0"/>
          <a:ext cx="0" cy="0"/>
          <a:chOff x="0" y="0"/>
          <a:chExt cx="0" cy="0"/>
        </a:xfrm>
      </p:grpSpPr>
      <p:sp>
        <p:nvSpPr>
          <p:cNvPr id="44" name="Google Shape;44;p31"/>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 name="Google Shape;45;p31"/>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46" name="Google Shape;46;p31"/>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7" name="Google Shape;47;p31"/>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48" name="Google Shape;48;p3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9" name="Shape 49"/>
        <p:cNvGrpSpPr/>
        <p:nvPr/>
      </p:nvGrpSpPr>
      <p:grpSpPr>
        <a:xfrm>
          <a:off x="0" y="0"/>
          <a:ext cx="0" cy="0"/>
          <a:chOff x="0" y="0"/>
          <a:chExt cx="0" cy="0"/>
        </a:xfrm>
      </p:grpSpPr>
      <p:sp>
        <p:nvSpPr>
          <p:cNvPr id="50" name="Google Shape;50;p32"/>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51" name="Google Shape;51;p3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2" name="Shape 52"/>
        <p:cNvGrpSpPr/>
        <p:nvPr/>
      </p:nvGrpSpPr>
      <p:grpSpPr>
        <a:xfrm>
          <a:off x="0" y="0"/>
          <a:ext cx="0" cy="0"/>
          <a:chOff x="0" y="0"/>
          <a:chExt cx="0" cy="0"/>
        </a:xfrm>
      </p:grpSpPr>
      <p:sp>
        <p:nvSpPr>
          <p:cNvPr id="53" name="Google Shape;53;p33"/>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54" name="Google Shape;54;p33"/>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55" name="Google Shape;55;p3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1">
    <p:spTree>
      <p:nvGrpSpPr>
        <p:cNvPr id="56" name="Shape 56"/>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3" name="Shape 13"/>
        <p:cNvGrpSpPr/>
        <p:nvPr/>
      </p:nvGrpSpPr>
      <p:grpSpPr>
        <a:xfrm>
          <a:off x="0" y="0"/>
          <a:ext cx="0" cy="0"/>
          <a:chOff x="0" y="0"/>
          <a:chExt cx="0" cy="0"/>
        </a:xfrm>
      </p:grpSpPr>
      <p:sp>
        <p:nvSpPr>
          <p:cNvPr id="14" name="Google Shape;14;p1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5" name="Google Shape;15;p1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16" name="Google Shape;16;p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7" name="Shape 17"/>
        <p:cNvGrpSpPr/>
        <p:nvPr/>
      </p:nvGrpSpPr>
      <p:grpSpPr>
        <a:xfrm>
          <a:off x="0" y="0"/>
          <a:ext cx="0" cy="0"/>
          <a:chOff x="0" y="0"/>
          <a:chExt cx="0" cy="0"/>
        </a:xfrm>
      </p:grpSpPr>
      <p:sp>
        <p:nvSpPr>
          <p:cNvPr id="18" name="Google Shape;18;g25c6a2f8c1c_0_22"/>
          <p:cNvSpPr txBox="1"/>
          <p:nvPr>
            <p:ph type="title"/>
          </p:nvPr>
        </p:nvSpPr>
        <p:spPr>
          <a:xfrm>
            <a:off x="438150" y="1609089"/>
            <a:ext cx="8267700" cy="19779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2800"/>
              <a:buNone/>
              <a:defRPr b="1" i="0" sz="6400">
                <a:solidFill>
                  <a:schemeClr val="lt1"/>
                </a:solidFill>
                <a:latin typeface="Roboto"/>
                <a:ea typeface="Roboto"/>
                <a:cs typeface="Roboto"/>
                <a:sym typeface="Roboto"/>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9" name="Google Shape;19;g25c6a2f8c1c_0_22"/>
          <p:cNvSpPr txBox="1"/>
          <p:nvPr>
            <p:ph idx="1" type="body"/>
          </p:nvPr>
        </p:nvSpPr>
        <p:spPr>
          <a:xfrm>
            <a:off x="388937" y="1603438"/>
            <a:ext cx="8366100" cy="1763400"/>
          </a:xfrm>
          <a:prstGeom prst="rect">
            <a:avLst/>
          </a:prstGeom>
          <a:noFill/>
          <a:ln>
            <a:noFill/>
          </a:ln>
        </p:spPr>
        <p:txBody>
          <a:bodyPr anchorCtr="0" anchor="t" bIns="0" lIns="0" spcFirstLastPara="1" rIns="0" wrap="square" tIns="0">
            <a:spAutoFit/>
          </a:bodyPr>
          <a:lstStyle>
            <a:lvl1pPr indent="-228600" lvl="0" marL="457200" algn="l">
              <a:lnSpc>
                <a:spcPct val="115000"/>
              </a:lnSpc>
              <a:spcBef>
                <a:spcPts val="0"/>
              </a:spcBef>
              <a:spcAft>
                <a:spcPts val="0"/>
              </a:spcAft>
              <a:buSzPts val="1800"/>
              <a:buNone/>
              <a:defRPr b="1" i="0" sz="5700">
                <a:solidFill>
                  <a:schemeClr val="lt1"/>
                </a:solidFill>
                <a:latin typeface="Roboto"/>
                <a:ea typeface="Roboto"/>
                <a:cs typeface="Roboto"/>
                <a:sym typeface="Roboto"/>
              </a:defRPr>
            </a:lvl1pPr>
            <a:lvl2pPr indent="-228600" lvl="1" marL="914400" algn="l">
              <a:lnSpc>
                <a:spcPct val="115000"/>
              </a:lnSpc>
              <a:spcBef>
                <a:spcPts val="1200"/>
              </a:spcBef>
              <a:spcAft>
                <a:spcPts val="0"/>
              </a:spcAft>
              <a:buSzPts val="1400"/>
              <a:buNone/>
              <a:defRPr/>
            </a:lvl2pPr>
            <a:lvl3pPr indent="-228600" lvl="2" marL="1371600" algn="l">
              <a:lnSpc>
                <a:spcPct val="115000"/>
              </a:lnSpc>
              <a:spcBef>
                <a:spcPts val="1200"/>
              </a:spcBef>
              <a:spcAft>
                <a:spcPts val="0"/>
              </a:spcAft>
              <a:buSzPts val="1400"/>
              <a:buNone/>
              <a:defRPr/>
            </a:lvl3pPr>
            <a:lvl4pPr indent="-228600" lvl="3" marL="1828800" algn="l">
              <a:lnSpc>
                <a:spcPct val="115000"/>
              </a:lnSpc>
              <a:spcBef>
                <a:spcPts val="1200"/>
              </a:spcBef>
              <a:spcAft>
                <a:spcPts val="0"/>
              </a:spcAft>
              <a:buSzPts val="1400"/>
              <a:buNone/>
              <a:defRPr/>
            </a:lvl4pPr>
            <a:lvl5pPr indent="-228600" lvl="4" marL="2286000" algn="l">
              <a:lnSpc>
                <a:spcPct val="115000"/>
              </a:lnSpc>
              <a:spcBef>
                <a:spcPts val="1200"/>
              </a:spcBef>
              <a:spcAft>
                <a:spcPts val="0"/>
              </a:spcAft>
              <a:buSzPts val="1400"/>
              <a:buNone/>
              <a:defRPr/>
            </a:lvl5pPr>
            <a:lvl6pPr indent="-228600" lvl="5" marL="2743200" algn="l">
              <a:lnSpc>
                <a:spcPct val="115000"/>
              </a:lnSpc>
              <a:spcBef>
                <a:spcPts val="1200"/>
              </a:spcBef>
              <a:spcAft>
                <a:spcPts val="0"/>
              </a:spcAft>
              <a:buSzPts val="1400"/>
              <a:buNone/>
              <a:defRPr/>
            </a:lvl6pPr>
            <a:lvl7pPr indent="-228600" lvl="6" marL="3200400" algn="l">
              <a:lnSpc>
                <a:spcPct val="115000"/>
              </a:lnSpc>
              <a:spcBef>
                <a:spcPts val="1200"/>
              </a:spcBef>
              <a:spcAft>
                <a:spcPts val="0"/>
              </a:spcAft>
              <a:buSzPts val="1400"/>
              <a:buNone/>
              <a:defRPr/>
            </a:lvl7pPr>
            <a:lvl8pPr indent="-228600" lvl="7" marL="3657600" algn="l">
              <a:lnSpc>
                <a:spcPct val="115000"/>
              </a:lnSpc>
              <a:spcBef>
                <a:spcPts val="1200"/>
              </a:spcBef>
              <a:spcAft>
                <a:spcPts val="0"/>
              </a:spcAft>
              <a:buSzPts val="1400"/>
              <a:buNone/>
              <a:defRPr/>
            </a:lvl8pPr>
            <a:lvl9pPr indent="-228600" lvl="8" marL="4114800" algn="l">
              <a:lnSpc>
                <a:spcPct val="115000"/>
              </a:lnSpc>
              <a:spcBef>
                <a:spcPts val="1200"/>
              </a:spcBef>
              <a:spcAft>
                <a:spcPts val="1200"/>
              </a:spcAft>
              <a:buSzPts val="1400"/>
              <a:buNone/>
              <a:defRPr/>
            </a:lvl9pPr>
          </a:lstStyle>
          <a:p/>
        </p:txBody>
      </p:sp>
      <p:sp>
        <p:nvSpPr>
          <p:cNvPr id="20" name="Google Shape;20;g25c6a2f8c1c_0_22"/>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1" name="Google Shape;21;g25c6a2f8c1c_0_22"/>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2" name="Google Shape;22;g25c6a2f8c1c_0_22"/>
          <p:cNvSpPr txBox="1"/>
          <p:nvPr>
            <p:ph idx="12" type="sldNum"/>
          </p:nvPr>
        </p:nvSpPr>
        <p:spPr>
          <a:xfrm>
            <a:off x="6583680" y="4783455"/>
            <a:ext cx="2103000" cy="1539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id"/>
              <a:t>‹#›</a:t>
            </a:fld>
            <a:endParaRPr>
              <a:solidFill>
                <a:schemeClr val="dk2"/>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3" name="Shape 23"/>
        <p:cNvGrpSpPr/>
        <p:nvPr/>
      </p:nvGrpSpPr>
      <p:grpSpPr>
        <a:xfrm>
          <a:off x="0" y="0"/>
          <a:ext cx="0" cy="0"/>
          <a:chOff x="0" y="0"/>
          <a:chExt cx="0" cy="0"/>
        </a:xfrm>
      </p:grpSpPr>
      <p:sp>
        <p:nvSpPr>
          <p:cNvPr id="24" name="Google Shape;24;p2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5" name="Google Shape;25;p2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6" name="Shape 26"/>
        <p:cNvGrpSpPr/>
        <p:nvPr/>
      </p:nvGrpSpPr>
      <p:grpSpPr>
        <a:xfrm>
          <a:off x="0" y="0"/>
          <a:ext cx="0" cy="0"/>
          <a:chOff x="0" y="0"/>
          <a:chExt cx="0" cy="0"/>
        </a:xfrm>
      </p:grpSpPr>
      <p:sp>
        <p:nvSpPr>
          <p:cNvPr id="27" name="Google Shape;27;p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8" name="Shape 28"/>
        <p:cNvGrpSpPr/>
        <p:nvPr/>
      </p:nvGrpSpPr>
      <p:grpSpPr>
        <a:xfrm>
          <a:off x="0" y="0"/>
          <a:ext cx="0" cy="0"/>
          <a:chOff x="0" y="0"/>
          <a:chExt cx="0" cy="0"/>
        </a:xfrm>
      </p:grpSpPr>
      <p:sp>
        <p:nvSpPr>
          <p:cNvPr id="29" name="Google Shape;29;p26"/>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30" name="Google Shape;30;p2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2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3" name="Google Shape;33;p27"/>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4" name="Google Shape;34;p27"/>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5" name="Google Shape;35;p2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6" name="Shape 36"/>
        <p:cNvGrpSpPr/>
        <p:nvPr/>
      </p:nvGrpSpPr>
      <p:grpSpPr>
        <a:xfrm>
          <a:off x="0" y="0"/>
          <a:ext cx="0" cy="0"/>
          <a:chOff x="0" y="0"/>
          <a:chExt cx="0" cy="0"/>
        </a:xfrm>
      </p:grpSpPr>
      <p:sp>
        <p:nvSpPr>
          <p:cNvPr id="37" name="Google Shape;37;p29"/>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8" name="Google Shape;38;p29"/>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9" name="Google Shape;39;p2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0" name="Shape 40"/>
        <p:cNvGrpSpPr/>
        <p:nvPr/>
      </p:nvGrpSpPr>
      <p:grpSpPr>
        <a:xfrm>
          <a:off x="0" y="0"/>
          <a:ext cx="0" cy="0"/>
          <a:chOff x="0" y="0"/>
          <a:chExt cx="0" cy="0"/>
        </a:xfrm>
      </p:grpSpPr>
      <p:sp>
        <p:nvSpPr>
          <p:cNvPr id="41" name="Google Shape;41;p30"/>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42" name="Google Shape;42;p3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id"/>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png"/><Relationship Id="rId4" Type="http://schemas.openxmlformats.org/officeDocument/2006/relationships/image" Target="../media/image19.png"/><Relationship Id="rId5" Type="http://schemas.openxmlformats.org/officeDocument/2006/relationships/image" Target="../media/image14.png"/><Relationship Id="rId6" Type="http://schemas.openxmlformats.org/officeDocument/2006/relationships/image" Target="../media/image2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20.png"/><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5.png"/><Relationship Id="rId4" Type="http://schemas.openxmlformats.org/officeDocument/2006/relationships/image" Target="../media/image20.png"/><Relationship Id="rId5" Type="http://schemas.openxmlformats.org/officeDocument/2006/relationships/image" Target="../media/image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png"/><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png"/><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png"/><Relationship Id="rId4" Type="http://schemas.openxmlformats.org/officeDocument/2006/relationships/image" Target="../media/image7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1.png"/><Relationship Id="rId4" Type="http://schemas.openxmlformats.org/officeDocument/2006/relationships/image" Target="../media/image23.png"/><Relationship Id="rId5" Type="http://schemas.openxmlformats.org/officeDocument/2006/relationships/image" Target="../media/image2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1.png"/><Relationship Id="rId4" Type="http://schemas.openxmlformats.org/officeDocument/2006/relationships/image" Target="../media/image37.png"/><Relationship Id="rId5" Type="http://schemas.openxmlformats.org/officeDocument/2006/relationships/image" Target="../media/image31.png"/><Relationship Id="rId6" Type="http://schemas.openxmlformats.org/officeDocument/2006/relationships/image" Target="../media/image4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1.png"/><Relationship Id="rId4" Type="http://schemas.openxmlformats.org/officeDocument/2006/relationships/image" Target="../media/image32.png"/><Relationship Id="rId5" Type="http://schemas.openxmlformats.org/officeDocument/2006/relationships/image" Target="../media/image3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1.png"/><Relationship Id="rId4" Type="http://schemas.openxmlformats.org/officeDocument/2006/relationships/image" Target="../media/image3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1.png"/><Relationship Id="rId4" Type="http://schemas.openxmlformats.org/officeDocument/2006/relationships/image" Target="../media/image3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image" Target="../media/image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1.png"/><Relationship Id="rId4" Type="http://schemas.openxmlformats.org/officeDocument/2006/relationships/image" Target="../media/image3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1.png"/><Relationship Id="rId4" Type="http://schemas.openxmlformats.org/officeDocument/2006/relationships/image" Target="../media/image35.png"/><Relationship Id="rId5" Type="http://schemas.openxmlformats.org/officeDocument/2006/relationships/image" Target="../media/image4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1.png"/><Relationship Id="rId4" Type="http://schemas.openxmlformats.org/officeDocument/2006/relationships/image" Target="../media/image3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1.png"/><Relationship Id="rId4" Type="http://schemas.openxmlformats.org/officeDocument/2006/relationships/image" Target="../media/image38.png"/><Relationship Id="rId5" Type="http://schemas.openxmlformats.org/officeDocument/2006/relationships/image" Target="../media/image4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 Id="rId3" Type="http://schemas.openxmlformats.org/officeDocument/2006/relationships/image" Target="../media/image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44.png"/><Relationship Id="rId4" Type="http://schemas.openxmlformats.org/officeDocument/2006/relationships/image" Target="../media/image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1.png"/><Relationship Id="rId4" Type="http://schemas.openxmlformats.org/officeDocument/2006/relationships/image" Target="../media/image5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 Id="rId3" Type="http://schemas.openxmlformats.org/officeDocument/2006/relationships/image" Target="../media/image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1.png"/><Relationship Id="rId4" Type="http://schemas.openxmlformats.org/officeDocument/2006/relationships/image" Target="../media/image4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1.png"/><Relationship Id="rId4" Type="http://schemas.openxmlformats.org/officeDocument/2006/relationships/image" Target="../media/image4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1.png"/><Relationship Id="rId4" Type="http://schemas.openxmlformats.org/officeDocument/2006/relationships/image" Target="../media/image4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7.xml"/><Relationship Id="rId3" Type="http://schemas.openxmlformats.org/officeDocument/2006/relationships/image" Target="../media/image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1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1.png"/><Relationship Id="rId4" Type="http://schemas.openxmlformats.org/officeDocument/2006/relationships/image" Target="../media/image48.png"/><Relationship Id="rId5" Type="http://schemas.openxmlformats.org/officeDocument/2006/relationships/image" Target="../media/image4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1.xml"/><Relationship Id="rId3" Type="http://schemas.openxmlformats.org/officeDocument/2006/relationships/image" Target="../media/image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1.png"/><Relationship Id="rId4" Type="http://schemas.openxmlformats.org/officeDocument/2006/relationships/image" Target="../media/image4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3.xml"/><Relationship Id="rId3" Type="http://schemas.openxmlformats.org/officeDocument/2006/relationships/image" Target="../media/image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 Id="rId3" Type="http://schemas.openxmlformats.org/officeDocument/2006/relationships/image" Target="../media/image1.png"/><Relationship Id="rId4" Type="http://schemas.openxmlformats.org/officeDocument/2006/relationships/image" Target="../media/image5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 Id="rId3" Type="http://schemas.openxmlformats.org/officeDocument/2006/relationships/image" Target="../media/image1.png"/><Relationship Id="rId4" Type="http://schemas.openxmlformats.org/officeDocument/2006/relationships/image" Target="../media/image50.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 Id="rId3" Type="http://schemas.openxmlformats.org/officeDocument/2006/relationships/image" Target="../media/image65.png"/><Relationship Id="rId4" Type="http://schemas.openxmlformats.org/officeDocument/2006/relationships/image" Target="../media/image1.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 Id="rId3" Type="http://schemas.openxmlformats.org/officeDocument/2006/relationships/image" Target="../media/image54.png"/><Relationship Id="rId4" Type="http://schemas.openxmlformats.org/officeDocument/2006/relationships/image" Target="../media/image1.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8.xml"/><Relationship Id="rId3" Type="http://schemas.openxmlformats.org/officeDocument/2006/relationships/image" Target="../media/image1.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 Id="rId3" Type="http://schemas.openxmlformats.org/officeDocument/2006/relationships/image" Target="../media/image1.png"/><Relationship Id="rId4" Type="http://schemas.openxmlformats.org/officeDocument/2006/relationships/image" Target="../media/image6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8.png"/><Relationship Id="rId4" Type="http://schemas.openxmlformats.org/officeDocument/2006/relationships/image" Target="../media/image7.png"/><Relationship Id="rId5" Type="http://schemas.openxmlformats.org/officeDocument/2006/relationships/image" Target="../media/image1.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 Id="rId3" Type="http://schemas.openxmlformats.org/officeDocument/2006/relationships/image" Target="../media/image1.png"/><Relationship Id="rId4" Type="http://schemas.openxmlformats.org/officeDocument/2006/relationships/image" Target="../media/image60.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 Id="rId3" Type="http://schemas.openxmlformats.org/officeDocument/2006/relationships/image" Target="../media/image55.png"/><Relationship Id="rId4" Type="http://schemas.openxmlformats.org/officeDocument/2006/relationships/image" Target="../media/image1.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2.xml"/><Relationship Id="rId3" Type="http://schemas.openxmlformats.org/officeDocument/2006/relationships/image" Target="../media/image1.png"/><Relationship Id="rId4" Type="http://schemas.openxmlformats.org/officeDocument/2006/relationships/image" Target="../media/image56.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3.xml"/><Relationship Id="rId3" Type="http://schemas.openxmlformats.org/officeDocument/2006/relationships/image" Target="../media/image1.png"/><Relationship Id="rId4" Type="http://schemas.openxmlformats.org/officeDocument/2006/relationships/image" Target="../media/image63.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4.xml"/><Relationship Id="rId3" Type="http://schemas.openxmlformats.org/officeDocument/2006/relationships/image" Target="../media/image1.png"/><Relationship Id="rId4" Type="http://schemas.openxmlformats.org/officeDocument/2006/relationships/image" Target="../media/image57.png"/><Relationship Id="rId5" Type="http://schemas.openxmlformats.org/officeDocument/2006/relationships/image" Target="../media/image53.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5.xml"/><Relationship Id="rId3" Type="http://schemas.openxmlformats.org/officeDocument/2006/relationships/image" Target="../media/image1.png"/><Relationship Id="rId4" Type="http://schemas.openxmlformats.org/officeDocument/2006/relationships/image" Target="../media/image62.png"/><Relationship Id="rId5" Type="http://schemas.openxmlformats.org/officeDocument/2006/relationships/image" Target="../media/image76.png"/><Relationship Id="rId6" Type="http://schemas.openxmlformats.org/officeDocument/2006/relationships/image" Target="../media/image59.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6.xml"/><Relationship Id="rId3" Type="http://schemas.openxmlformats.org/officeDocument/2006/relationships/image" Target="../media/image1.png"/><Relationship Id="rId4" Type="http://schemas.openxmlformats.org/officeDocument/2006/relationships/image" Target="../media/image64.png"/><Relationship Id="rId5" Type="http://schemas.openxmlformats.org/officeDocument/2006/relationships/image" Target="../media/image61.png"/><Relationship Id="rId6" Type="http://schemas.openxmlformats.org/officeDocument/2006/relationships/image" Target="../media/image69.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7.xml"/><Relationship Id="rId3" Type="http://schemas.openxmlformats.org/officeDocument/2006/relationships/image" Target="../media/image1.png"/><Relationship Id="rId4" Type="http://schemas.openxmlformats.org/officeDocument/2006/relationships/image" Target="../media/image66.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8.xml"/><Relationship Id="rId3" Type="http://schemas.openxmlformats.org/officeDocument/2006/relationships/image" Target="../media/image68.png"/><Relationship Id="rId4" Type="http://schemas.openxmlformats.org/officeDocument/2006/relationships/image" Target="../media/image1.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9.xml"/><Relationship Id="rId3" Type="http://schemas.openxmlformats.org/officeDocument/2006/relationships/image" Target="../media/image1.png"/><Relationship Id="rId4" Type="http://schemas.openxmlformats.org/officeDocument/2006/relationships/image" Target="../media/image70.png"/><Relationship Id="rId5" Type="http://schemas.openxmlformats.org/officeDocument/2006/relationships/image" Target="../media/image71.png"/><Relationship Id="rId6" Type="http://schemas.openxmlformats.org/officeDocument/2006/relationships/image" Target="../media/image67.png"/><Relationship Id="rId7" Type="http://schemas.openxmlformats.org/officeDocument/2006/relationships/image" Target="../media/image73.png"/><Relationship Id="rId8" Type="http://schemas.openxmlformats.org/officeDocument/2006/relationships/image" Target="../media/image7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png"/><Relationship Id="rId4" Type="http://schemas.openxmlformats.org/officeDocument/2006/relationships/image" Target="../media/image9.png"/><Relationship Id="rId5" Type="http://schemas.openxmlformats.org/officeDocument/2006/relationships/image" Target="../media/image10.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0.xml"/><Relationship Id="rId3" Type="http://schemas.openxmlformats.org/officeDocument/2006/relationships/image" Target="../media/image1.png"/><Relationship Id="rId4" Type="http://schemas.openxmlformats.org/officeDocument/2006/relationships/image" Target="../media/image75.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1.xml"/><Relationship Id="rId3" Type="http://schemas.openxmlformats.org/officeDocument/2006/relationships/hyperlink" Target="https://www.linkedin.com/in/imam-sibro-muhlisi/" TargetMode="External"/><Relationship Id="rId4" Type="http://schemas.openxmlformats.org/officeDocument/2006/relationships/hyperlink" Target="https://medium.com/@imamsibromuhlisi" TargetMode="External"/><Relationship Id="rId5" Type="http://schemas.openxmlformats.org/officeDocument/2006/relationships/hyperlink" Target="https://www.youtube.com/@ImamSibroMuhlisi" TargetMode="External"/><Relationship Id="rId6" Type="http://schemas.openxmlformats.org/officeDocument/2006/relationships/hyperlink" Target="https://www.youtube.com/@ImamSibroMuhlisi" TargetMode="External"/><Relationship Id="rId7" Type="http://schemas.openxmlformats.org/officeDocument/2006/relationships/image" Target="../media/image7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png"/><Relationship Id="rId4" Type="http://schemas.openxmlformats.org/officeDocument/2006/relationships/image" Target="../media/image12.png"/><Relationship Id="rId5"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png"/><Relationship Id="rId4" Type="http://schemas.openxmlformats.org/officeDocument/2006/relationships/image" Target="../media/image29.png"/><Relationship Id="rId5" Type="http://schemas.openxmlformats.org/officeDocument/2006/relationships/image" Target="../media/image2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png"/><Relationship Id="rId4" Type="http://schemas.openxmlformats.org/officeDocument/2006/relationships/image" Target="../media/image18.png"/><Relationship Id="rId5" Type="http://schemas.openxmlformats.org/officeDocument/2006/relationships/image" Target="../media/image16.png"/><Relationship Id="rId6"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 name="Shape 60"/>
        <p:cNvGrpSpPr/>
        <p:nvPr/>
      </p:nvGrpSpPr>
      <p:grpSpPr>
        <a:xfrm>
          <a:off x="0" y="0"/>
          <a:ext cx="0" cy="0"/>
          <a:chOff x="0" y="0"/>
          <a:chExt cx="0" cy="0"/>
        </a:xfrm>
      </p:grpSpPr>
      <p:pic>
        <p:nvPicPr>
          <p:cNvPr id="61" name="Google Shape;61;p2"/>
          <p:cNvPicPr preferRelativeResize="0"/>
          <p:nvPr/>
        </p:nvPicPr>
        <p:blipFill rotWithShape="1">
          <a:blip r:embed="rId3">
            <a:alphaModFix/>
          </a:blip>
          <a:srcRect b="0" l="0" r="0" t="0"/>
          <a:stretch/>
        </p:blipFill>
        <p:spPr>
          <a:xfrm>
            <a:off x="0" y="0"/>
            <a:ext cx="9143977" cy="5143501"/>
          </a:xfrm>
          <a:prstGeom prst="rect">
            <a:avLst/>
          </a:prstGeom>
          <a:noFill/>
          <a:ln>
            <a:noFill/>
          </a:ln>
        </p:spPr>
      </p:pic>
      <p:sp>
        <p:nvSpPr>
          <p:cNvPr id="62" name="Google Shape;62;p2"/>
          <p:cNvSpPr txBox="1"/>
          <p:nvPr/>
        </p:nvSpPr>
        <p:spPr>
          <a:xfrm>
            <a:off x="3792125" y="799800"/>
            <a:ext cx="5115900" cy="455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i="0" lang="id" sz="2000" u="none" cap="none" strike="noStrike">
                <a:solidFill>
                  <a:srgbClr val="FFFFFF"/>
                </a:solidFill>
                <a:latin typeface="Open Sans"/>
                <a:ea typeface="Open Sans"/>
                <a:cs typeface="Open Sans"/>
                <a:sym typeface="Open Sans"/>
              </a:rPr>
              <a:t>Portofolio - Intensive Bootcamp</a:t>
            </a:r>
            <a:endParaRPr b="1" i="0" sz="2300" u="none" cap="none" strike="noStrike">
              <a:solidFill>
                <a:srgbClr val="000000"/>
              </a:solidFill>
              <a:latin typeface="Open Sans"/>
              <a:ea typeface="Open Sans"/>
              <a:cs typeface="Open Sans"/>
              <a:sym typeface="Open Sans"/>
            </a:endParaRPr>
          </a:p>
        </p:txBody>
      </p:sp>
      <p:sp>
        <p:nvSpPr>
          <p:cNvPr id="63" name="Google Shape;63;p2"/>
          <p:cNvSpPr txBox="1"/>
          <p:nvPr/>
        </p:nvSpPr>
        <p:spPr>
          <a:xfrm>
            <a:off x="3792125" y="1575500"/>
            <a:ext cx="5115900" cy="1916700"/>
          </a:xfrm>
          <a:prstGeom prst="rect">
            <a:avLst/>
          </a:prstGeom>
          <a:noFill/>
          <a:ln>
            <a:noFill/>
          </a:ln>
        </p:spPr>
        <p:txBody>
          <a:bodyPr anchorCtr="0" anchor="t" bIns="91425" lIns="91425" spcFirstLastPara="1" rIns="91425" wrap="square" tIns="91425">
            <a:noAutofit/>
          </a:bodyPr>
          <a:lstStyle/>
          <a:p>
            <a:pPr indent="0" lvl="0" marL="0" marR="0" rtl="0" algn="l">
              <a:lnSpc>
                <a:spcPct val="70000"/>
              </a:lnSpc>
              <a:spcBef>
                <a:spcPts val="0"/>
              </a:spcBef>
              <a:spcAft>
                <a:spcPts val="0"/>
              </a:spcAft>
              <a:buClr>
                <a:srgbClr val="000000"/>
              </a:buClr>
              <a:buSzPts val="8000"/>
              <a:buFont typeface="Arial"/>
              <a:buNone/>
            </a:pPr>
            <a:r>
              <a:rPr b="0" i="0" lang="id" sz="8000" u="none" cap="none" strike="noStrike">
                <a:solidFill>
                  <a:srgbClr val="FFFFFF"/>
                </a:solidFill>
                <a:latin typeface="Roboto Black"/>
                <a:ea typeface="Roboto Black"/>
                <a:cs typeface="Roboto Black"/>
                <a:sym typeface="Roboto Black"/>
              </a:rPr>
              <a:t>Data Analysis</a:t>
            </a:r>
            <a:endParaRPr b="0" i="0" sz="8000" u="none" cap="none" strike="noStrike">
              <a:solidFill>
                <a:srgbClr val="FFFFFF"/>
              </a:solidFill>
              <a:latin typeface="Roboto Black"/>
              <a:ea typeface="Roboto Black"/>
              <a:cs typeface="Roboto Black"/>
              <a:sym typeface="Roboto Black"/>
            </a:endParaRPr>
          </a:p>
        </p:txBody>
      </p:sp>
      <p:sp>
        <p:nvSpPr>
          <p:cNvPr id="64" name="Google Shape;64;p2"/>
          <p:cNvSpPr txBox="1"/>
          <p:nvPr/>
        </p:nvSpPr>
        <p:spPr>
          <a:xfrm>
            <a:off x="3792125" y="3812800"/>
            <a:ext cx="5115900" cy="455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i="0" lang="id" sz="2000" u="none" cap="none" strike="noStrike">
                <a:solidFill>
                  <a:srgbClr val="FFFFFF"/>
                </a:solidFill>
                <a:latin typeface="Open Sans"/>
                <a:ea typeface="Open Sans"/>
                <a:cs typeface="Open Sans"/>
                <a:sym typeface="Open Sans"/>
              </a:rPr>
              <a:t>Owner: IMAM SIBRO MUHLISI</a:t>
            </a:r>
            <a:endParaRPr b="0" i="0" sz="2300" u="none" cap="none" strike="noStrike">
              <a:solidFill>
                <a:srgbClr val="000000"/>
              </a:solidFill>
              <a:latin typeface="Open Sans"/>
              <a:ea typeface="Open Sans"/>
              <a:cs typeface="Open Sans"/>
              <a:sym typeface="Open Sans"/>
            </a:endParaRPr>
          </a:p>
        </p:txBody>
      </p:sp>
      <p:sp>
        <p:nvSpPr>
          <p:cNvPr id="65" name="Google Shape;65;p2"/>
          <p:cNvSpPr txBox="1"/>
          <p:nvPr/>
        </p:nvSpPr>
        <p:spPr>
          <a:xfrm>
            <a:off x="3792125" y="4412750"/>
            <a:ext cx="5115900" cy="455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id" sz="1400" u="none" cap="none" strike="noStrike">
                <a:solidFill>
                  <a:srgbClr val="000000"/>
                </a:solidFill>
                <a:highlight>
                  <a:srgbClr val="FFF2CC"/>
                </a:highlight>
                <a:latin typeface="Arial"/>
                <a:ea typeface="Arial"/>
                <a:cs typeface="Arial"/>
                <a:sym typeface="Arial"/>
              </a:rPr>
              <a:t>Build your skill and portfolio via myskill.id/bootcamp</a:t>
            </a:r>
            <a:endParaRPr b="0" i="0" sz="1400" u="none" cap="none" strike="noStrike">
              <a:solidFill>
                <a:srgbClr val="000000"/>
              </a:solidFill>
              <a:highlight>
                <a:srgbClr val="FFF2CC"/>
              </a:highlight>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grpSp>
        <p:nvGrpSpPr>
          <p:cNvPr id="273" name="Google Shape;273;p13"/>
          <p:cNvGrpSpPr/>
          <p:nvPr/>
        </p:nvGrpSpPr>
        <p:grpSpPr>
          <a:xfrm>
            <a:off x="8325085" y="65157"/>
            <a:ext cx="763768" cy="752531"/>
            <a:chOff x="695950" y="3458000"/>
            <a:chExt cx="966550" cy="952450"/>
          </a:xfrm>
        </p:grpSpPr>
        <p:sp>
          <p:nvSpPr>
            <p:cNvPr id="274" name="Google Shape;274;p13"/>
            <p:cNvSpPr/>
            <p:nvPr/>
          </p:nvSpPr>
          <p:spPr>
            <a:xfrm>
              <a:off x="695950" y="3458000"/>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 name="Google Shape;275;p13"/>
            <p:cNvSpPr/>
            <p:nvPr/>
          </p:nvSpPr>
          <p:spPr>
            <a:xfrm>
              <a:off x="1065675" y="3458000"/>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 name="Google Shape;276;p13"/>
            <p:cNvSpPr/>
            <p:nvPr/>
          </p:nvSpPr>
          <p:spPr>
            <a:xfrm>
              <a:off x="1435400" y="3458000"/>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 name="Google Shape;277;p13"/>
            <p:cNvSpPr/>
            <p:nvPr/>
          </p:nvSpPr>
          <p:spPr>
            <a:xfrm>
              <a:off x="695950" y="3820675"/>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 name="Google Shape;278;p13"/>
            <p:cNvSpPr/>
            <p:nvPr/>
          </p:nvSpPr>
          <p:spPr>
            <a:xfrm>
              <a:off x="1065675" y="3820675"/>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 name="Google Shape;279;p13"/>
            <p:cNvSpPr/>
            <p:nvPr/>
          </p:nvSpPr>
          <p:spPr>
            <a:xfrm>
              <a:off x="1435400" y="3820675"/>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 name="Google Shape;280;p13"/>
            <p:cNvSpPr/>
            <p:nvPr/>
          </p:nvSpPr>
          <p:spPr>
            <a:xfrm>
              <a:off x="695950" y="4183350"/>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 name="Google Shape;281;p13"/>
            <p:cNvSpPr/>
            <p:nvPr/>
          </p:nvSpPr>
          <p:spPr>
            <a:xfrm>
              <a:off x="1065675" y="4183350"/>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 name="Google Shape;282;p13"/>
            <p:cNvSpPr/>
            <p:nvPr/>
          </p:nvSpPr>
          <p:spPr>
            <a:xfrm>
              <a:off x="1435400" y="4183350"/>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83" name="Google Shape;283;p13"/>
          <p:cNvSpPr/>
          <p:nvPr/>
        </p:nvSpPr>
        <p:spPr>
          <a:xfrm rot="10800000">
            <a:off x="-381375" y="2274300"/>
            <a:ext cx="740700" cy="692700"/>
          </a:xfrm>
          <a:prstGeom prst="pie">
            <a:avLst>
              <a:gd fmla="val 5441529" name="adj1"/>
              <a:gd fmla="val 16200000" name="adj2"/>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 name="Google Shape;284;p13"/>
          <p:cNvSpPr txBox="1"/>
          <p:nvPr/>
        </p:nvSpPr>
        <p:spPr>
          <a:xfrm>
            <a:off x="212775" y="4649600"/>
            <a:ext cx="14349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1" i="0" lang="id" sz="1100" u="none" cap="none" strike="noStrike">
                <a:solidFill>
                  <a:srgbClr val="18919B"/>
                </a:solidFill>
                <a:latin typeface="Caveat"/>
                <a:ea typeface="Caveat"/>
                <a:cs typeface="Caveat"/>
                <a:sym typeface="Caveat"/>
              </a:rPr>
              <a:t>#RintisKarirImpian</a:t>
            </a:r>
            <a:endParaRPr b="1" i="0" sz="1100" u="none" cap="none" strike="noStrike">
              <a:solidFill>
                <a:srgbClr val="18919B"/>
              </a:solidFill>
              <a:latin typeface="Caveat"/>
              <a:ea typeface="Caveat"/>
              <a:cs typeface="Caveat"/>
              <a:sym typeface="Caveat"/>
            </a:endParaRPr>
          </a:p>
        </p:txBody>
      </p:sp>
      <p:pic>
        <p:nvPicPr>
          <p:cNvPr id="285" name="Google Shape;285;p13"/>
          <p:cNvPicPr preferRelativeResize="0"/>
          <p:nvPr/>
        </p:nvPicPr>
        <p:blipFill rotWithShape="1">
          <a:blip r:embed="rId3">
            <a:alphaModFix/>
          </a:blip>
          <a:srcRect b="0" l="0" r="0" t="0"/>
          <a:stretch/>
        </p:blipFill>
        <p:spPr>
          <a:xfrm>
            <a:off x="8410175" y="4803796"/>
            <a:ext cx="558450" cy="262804"/>
          </a:xfrm>
          <a:prstGeom prst="rect">
            <a:avLst/>
          </a:prstGeom>
          <a:noFill/>
          <a:ln>
            <a:noFill/>
          </a:ln>
        </p:spPr>
      </p:pic>
      <p:sp>
        <p:nvSpPr>
          <p:cNvPr id="286" name="Google Shape;286;p13"/>
          <p:cNvSpPr txBox="1"/>
          <p:nvPr>
            <p:ph type="ctrTitle"/>
          </p:nvPr>
        </p:nvSpPr>
        <p:spPr>
          <a:xfrm>
            <a:off x="311700" y="445025"/>
            <a:ext cx="8520600" cy="572700"/>
          </a:xfrm>
          <a:prstGeom prst="rect">
            <a:avLst/>
          </a:prstGeom>
          <a:noFill/>
          <a:ln>
            <a:noFill/>
          </a:ln>
        </p:spPr>
        <p:txBody>
          <a:bodyPr anchorCtr="0" anchor="ctr" bIns="0" lIns="0" spcFirstLastPara="1" rIns="0" wrap="square" tIns="0">
            <a:normAutofit/>
          </a:bodyPr>
          <a:lstStyle/>
          <a:p>
            <a:pPr indent="0" lvl="0" marL="0" rtl="0" algn="l">
              <a:lnSpc>
                <a:spcPct val="100000"/>
              </a:lnSpc>
              <a:spcBef>
                <a:spcPts val="0"/>
              </a:spcBef>
              <a:spcAft>
                <a:spcPts val="0"/>
              </a:spcAft>
              <a:buSzPts val="990"/>
              <a:buNone/>
            </a:pPr>
            <a:r>
              <a:rPr b="1" lang="id" sz="1820">
                <a:solidFill>
                  <a:srgbClr val="18919B"/>
                </a:solidFill>
                <a:latin typeface="Roboto"/>
                <a:ea typeface="Roboto"/>
                <a:cs typeface="Roboto"/>
                <a:sym typeface="Roboto"/>
              </a:rPr>
              <a:t>7. Pada kolom “Segment” aplikasikan Data Validation, hanya salah satu dari nilai ini bisa diinput di cell : Corporate, Consumer, Home Office</a:t>
            </a:r>
            <a:endParaRPr b="1" sz="1820">
              <a:solidFill>
                <a:srgbClr val="18919B"/>
              </a:solidFill>
              <a:latin typeface="Roboto"/>
              <a:ea typeface="Roboto"/>
              <a:cs typeface="Roboto"/>
              <a:sym typeface="Roboto"/>
            </a:endParaRPr>
          </a:p>
        </p:txBody>
      </p:sp>
      <p:sp>
        <p:nvSpPr>
          <p:cNvPr id="287" name="Google Shape;287;p13"/>
          <p:cNvSpPr txBox="1"/>
          <p:nvPr/>
        </p:nvSpPr>
        <p:spPr>
          <a:xfrm>
            <a:off x="38534" y="3543708"/>
            <a:ext cx="9050319" cy="1104888"/>
          </a:xfrm>
          <a:prstGeom prst="rect">
            <a:avLst/>
          </a:prstGeom>
          <a:noFill/>
          <a:ln>
            <a:noFill/>
          </a:ln>
        </p:spPr>
        <p:txBody>
          <a:bodyPr anchorCtr="0" anchor="t" bIns="91425" lIns="91425" spcFirstLastPara="1" rIns="91425" wrap="square" tIns="91425">
            <a:spAutoFit/>
          </a:bodyPr>
          <a:lstStyle/>
          <a:p>
            <a:pPr indent="0" lvl="0" marL="146050" marR="0" rtl="0" algn="l">
              <a:lnSpc>
                <a:spcPct val="115000"/>
              </a:lnSpc>
              <a:spcBef>
                <a:spcPts val="0"/>
              </a:spcBef>
              <a:spcAft>
                <a:spcPts val="0"/>
              </a:spcAft>
              <a:buNone/>
            </a:pPr>
            <a:r>
              <a:rPr b="0" i="0" lang="id" sz="1300" u="none" cap="none" strike="noStrike">
                <a:solidFill>
                  <a:schemeClr val="dk1"/>
                </a:solidFill>
                <a:highlight>
                  <a:srgbClr val="FFFFFF"/>
                </a:highlight>
                <a:latin typeface="Roboto"/>
                <a:ea typeface="Roboto"/>
                <a:cs typeface="Roboto"/>
                <a:sym typeface="Roboto"/>
              </a:rPr>
              <a:t>Kita perkirakan bahwa masih ada data baru yang mungkin akan di-input, kita dapat blok kolom “</a:t>
            </a:r>
            <a:r>
              <a:rPr b="1" i="0" lang="id" sz="1300" u="none" cap="none" strike="noStrike">
                <a:solidFill>
                  <a:schemeClr val="dk1"/>
                </a:solidFill>
                <a:highlight>
                  <a:srgbClr val="FFFFFF"/>
                </a:highlight>
                <a:latin typeface="Roboto"/>
                <a:ea typeface="Roboto"/>
                <a:cs typeface="Roboto"/>
                <a:sym typeface="Roboto"/>
              </a:rPr>
              <a:t>Segment</a:t>
            </a:r>
            <a:r>
              <a:rPr b="0" i="0" lang="id" sz="1300" u="none" cap="none" strike="noStrike">
                <a:solidFill>
                  <a:schemeClr val="dk1"/>
                </a:solidFill>
                <a:highlight>
                  <a:srgbClr val="FFFFFF"/>
                </a:highlight>
                <a:latin typeface="Roboto"/>
                <a:ea typeface="Roboto"/>
                <a:cs typeface="Roboto"/>
                <a:sym typeface="Roboto"/>
              </a:rPr>
              <a:t>” yaitu di kolom “</a:t>
            </a:r>
            <a:r>
              <a:rPr b="1" i="0" lang="id" sz="1300" u="none" cap="none" strike="noStrike">
                <a:solidFill>
                  <a:schemeClr val="dk1"/>
                </a:solidFill>
                <a:highlight>
                  <a:srgbClr val="FFFFFF"/>
                </a:highlight>
                <a:latin typeface="Roboto"/>
                <a:ea typeface="Roboto"/>
                <a:cs typeface="Roboto"/>
                <a:sym typeface="Roboto"/>
              </a:rPr>
              <a:t>P</a:t>
            </a:r>
            <a:r>
              <a:rPr b="0" i="0" lang="id" sz="1300" u="none" cap="none" strike="noStrike">
                <a:solidFill>
                  <a:schemeClr val="dk1"/>
                </a:solidFill>
                <a:highlight>
                  <a:srgbClr val="FFFFFF"/>
                </a:highlight>
                <a:latin typeface="Roboto"/>
                <a:ea typeface="Roboto"/>
                <a:cs typeface="Roboto"/>
                <a:sym typeface="Roboto"/>
              </a:rPr>
              <a:t>”, kemudian cell </a:t>
            </a:r>
            <a:r>
              <a:rPr b="1" i="0" lang="id" sz="1300" u="none" cap="none" strike="noStrike">
                <a:solidFill>
                  <a:schemeClr val="dk1"/>
                </a:solidFill>
                <a:highlight>
                  <a:srgbClr val="FFFFFF"/>
                </a:highlight>
                <a:latin typeface="Roboto"/>
                <a:ea typeface="Roboto"/>
                <a:cs typeface="Roboto"/>
                <a:sym typeface="Roboto"/>
              </a:rPr>
              <a:t>P1</a:t>
            </a:r>
            <a:r>
              <a:rPr b="0" i="0" lang="id" sz="1300" u="none" cap="none" strike="noStrike">
                <a:solidFill>
                  <a:schemeClr val="dk1"/>
                </a:solidFill>
                <a:highlight>
                  <a:srgbClr val="FFFFFF"/>
                </a:highlight>
                <a:latin typeface="Roboto"/>
                <a:ea typeface="Roboto"/>
                <a:cs typeface="Roboto"/>
                <a:sym typeface="Roboto"/>
              </a:rPr>
              <a:t> dikecualikan dengan cara klik kolom </a:t>
            </a:r>
            <a:r>
              <a:rPr b="1" i="0" lang="id" sz="1300" u="none" cap="none" strike="noStrike">
                <a:solidFill>
                  <a:schemeClr val="dk1"/>
                </a:solidFill>
                <a:highlight>
                  <a:srgbClr val="FFFFFF"/>
                </a:highlight>
                <a:latin typeface="Roboto"/>
                <a:ea typeface="Roboto"/>
                <a:cs typeface="Roboto"/>
                <a:sym typeface="Roboto"/>
              </a:rPr>
              <a:t>P1</a:t>
            </a:r>
            <a:r>
              <a:rPr b="0" i="0" lang="id" sz="1300" u="none" cap="none" strike="noStrike">
                <a:solidFill>
                  <a:schemeClr val="dk1"/>
                </a:solidFill>
                <a:highlight>
                  <a:srgbClr val="FFFFFF"/>
                </a:highlight>
                <a:latin typeface="Roboto"/>
                <a:ea typeface="Roboto"/>
                <a:cs typeface="Roboto"/>
                <a:sym typeface="Roboto"/>
              </a:rPr>
              <a:t> sembari menekan </a:t>
            </a:r>
            <a:r>
              <a:rPr b="1" i="0" lang="id" sz="1300" u="none" cap="none" strike="noStrike">
                <a:solidFill>
                  <a:schemeClr val="dk1"/>
                </a:solidFill>
                <a:highlight>
                  <a:srgbClr val="FFFFFF"/>
                </a:highlight>
                <a:latin typeface="Roboto"/>
                <a:ea typeface="Roboto"/>
                <a:cs typeface="Roboto"/>
                <a:sym typeface="Roboto"/>
              </a:rPr>
              <a:t>Ctrl</a:t>
            </a:r>
            <a:r>
              <a:rPr b="0" i="0" lang="id" sz="1300" u="none" cap="none" strike="noStrike">
                <a:solidFill>
                  <a:schemeClr val="dk1"/>
                </a:solidFill>
                <a:highlight>
                  <a:srgbClr val="FFFFFF"/>
                </a:highlight>
                <a:latin typeface="Roboto"/>
                <a:ea typeface="Roboto"/>
                <a:cs typeface="Roboto"/>
                <a:sym typeface="Roboto"/>
              </a:rPr>
              <a:t> di keyboard. Setelah cell-cell tersebut di blok, klik menu </a:t>
            </a:r>
            <a:r>
              <a:rPr b="1" i="0" lang="id" sz="1300" u="none" cap="none" strike="noStrike">
                <a:solidFill>
                  <a:schemeClr val="dk1"/>
                </a:solidFill>
                <a:highlight>
                  <a:srgbClr val="FFFFFF"/>
                </a:highlight>
                <a:latin typeface="Roboto"/>
                <a:ea typeface="Roboto"/>
                <a:cs typeface="Roboto"/>
                <a:sym typeface="Roboto"/>
              </a:rPr>
              <a:t>Data &gt; Data validation</a:t>
            </a:r>
            <a:r>
              <a:rPr b="0" i="0" lang="id" sz="1300" u="none" cap="none" strike="noStrike">
                <a:solidFill>
                  <a:schemeClr val="dk1"/>
                </a:solidFill>
                <a:highlight>
                  <a:srgbClr val="FFFFFF"/>
                </a:highlight>
                <a:latin typeface="Roboto"/>
                <a:ea typeface="Roboto"/>
                <a:cs typeface="Roboto"/>
                <a:sym typeface="Roboto"/>
              </a:rPr>
              <a:t>. Klik </a:t>
            </a:r>
            <a:r>
              <a:rPr b="1" i="0" lang="id" sz="1300" u="none" cap="none" strike="noStrike">
                <a:solidFill>
                  <a:schemeClr val="dk1"/>
                </a:solidFill>
                <a:highlight>
                  <a:srgbClr val="FFFFFF"/>
                </a:highlight>
                <a:latin typeface="Roboto"/>
                <a:ea typeface="Roboto"/>
                <a:cs typeface="Roboto"/>
                <a:sym typeface="Roboto"/>
              </a:rPr>
              <a:t>Add rule</a:t>
            </a:r>
            <a:r>
              <a:rPr b="0" i="0" lang="id" sz="1300" u="none" cap="none" strike="noStrike">
                <a:solidFill>
                  <a:schemeClr val="dk1"/>
                </a:solidFill>
                <a:highlight>
                  <a:srgbClr val="FFFFFF"/>
                </a:highlight>
                <a:latin typeface="Roboto"/>
                <a:ea typeface="Roboto"/>
                <a:cs typeface="Roboto"/>
                <a:sym typeface="Roboto"/>
              </a:rPr>
              <a:t>. Tentukan kriterianya, </a:t>
            </a:r>
            <a:r>
              <a:rPr b="1" i="0" lang="id" sz="1300" u="none" cap="none" strike="noStrike">
                <a:solidFill>
                  <a:schemeClr val="dk1"/>
                </a:solidFill>
                <a:highlight>
                  <a:srgbClr val="FFFFFF"/>
                </a:highlight>
                <a:latin typeface="Roboto"/>
                <a:ea typeface="Roboto"/>
                <a:cs typeface="Roboto"/>
                <a:sym typeface="Roboto"/>
              </a:rPr>
              <a:t>Advanced Option</a:t>
            </a:r>
            <a:r>
              <a:rPr b="0" i="0" lang="id" sz="1300" u="none" cap="none" strike="noStrike">
                <a:solidFill>
                  <a:schemeClr val="dk1"/>
                </a:solidFill>
                <a:highlight>
                  <a:srgbClr val="FFFFFF"/>
                </a:highlight>
                <a:latin typeface="Roboto"/>
                <a:ea typeface="Roboto"/>
                <a:cs typeface="Roboto"/>
                <a:sym typeface="Roboto"/>
              </a:rPr>
              <a:t>, untuk default-nya, jika data </a:t>
            </a:r>
            <a:r>
              <a:rPr b="1" i="0" lang="id" sz="1300" u="none" cap="none" strike="noStrike">
                <a:solidFill>
                  <a:schemeClr val="dk1"/>
                </a:solidFill>
                <a:highlight>
                  <a:srgbClr val="FFFFFF"/>
                </a:highlight>
                <a:latin typeface="Roboto"/>
                <a:ea typeface="Roboto"/>
                <a:cs typeface="Roboto"/>
                <a:sym typeface="Roboto"/>
              </a:rPr>
              <a:t>invalid</a:t>
            </a:r>
            <a:r>
              <a:rPr b="0" i="0" lang="id" sz="1300" u="none" cap="none" strike="noStrike">
                <a:solidFill>
                  <a:schemeClr val="dk1"/>
                </a:solidFill>
                <a:highlight>
                  <a:srgbClr val="FFFFFF"/>
                </a:highlight>
                <a:latin typeface="Roboto"/>
                <a:ea typeface="Roboto"/>
                <a:cs typeface="Roboto"/>
                <a:sym typeface="Roboto"/>
              </a:rPr>
              <a:t>, data input akan di-reject. Tapi kita juga dapat atur hanya tampikan warning tanpa reject. </a:t>
            </a:r>
            <a:endParaRPr/>
          </a:p>
        </p:txBody>
      </p:sp>
      <p:pic>
        <p:nvPicPr>
          <p:cNvPr id="288" name="Google Shape;288;p13"/>
          <p:cNvPicPr preferRelativeResize="0"/>
          <p:nvPr/>
        </p:nvPicPr>
        <p:blipFill rotWithShape="1">
          <a:blip r:embed="rId4">
            <a:alphaModFix/>
          </a:blip>
          <a:srcRect b="0" l="0" r="0" t="0"/>
          <a:stretch/>
        </p:blipFill>
        <p:spPr>
          <a:xfrm>
            <a:off x="431915" y="1185439"/>
            <a:ext cx="1369175" cy="2293688"/>
          </a:xfrm>
          <a:prstGeom prst="rect">
            <a:avLst/>
          </a:prstGeom>
          <a:noFill/>
          <a:ln cap="flat" cmpd="sng" w="9525">
            <a:solidFill>
              <a:schemeClr val="dk1"/>
            </a:solidFill>
            <a:prstDash val="solid"/>
            <a:round/>
            <a:headEnd len="sm" w="sm" type="none"/>
            <a:tailEnd len="sm" w="sm" type="none"/>
          </a:ln>
        </p:spPr>
      </p:pic>
      <p:pic>
        <p:nvPicPr>
          <p:cNvPr id="289" name="Google Shape;289;p13"/>
          <p:cNvPicPr preferRelativeResize="0"/>
          <p:nvPr/>
        </p:nvPicPr>
        <p:blipFill rotWithShape="1">
          <a:blip r:embed="rId5">
            <a:alphaModFix/>
          </a:blip>
          <a:srcRect b="0" l="0" r="0" t="0"/>
          <a:stretch/>
        </p:blipFill>
        <p:spPr>
          <a:xfrm>
            <a:off x="1936577" y="1185439"/>
            <a:ext cx="2856857" cy="1926952"/>
          </a:xfrm>
          <a:prstGeom prst="rect">
            <a:avLst/>
          </a:prstGeom>
          <a:noFill/>
          <a:ln cap="flat" cmpd="sng" w="9525">
            <a:solidFill>
              <a:schemeClr val="dk1"/>
            </a:solidFill>
            <a:prstDash val="solid"/>
            <a:round/>
            <a:headEnd len="sm" w="sm" type="none"/>
            <a:tailEnd len="sm" w="sm" type="none"/>
          </a:ln>
        </p:spPr>
      </p:pic>
      <p:pic>
        <p:nvPicPr>
          <p:cNvPr id="290" name="Google Shape;290;p13"/>
          <p:cNvPicPr preferRelativeResize="0"/>
          <p:nvPr/>
        </p:nvPicPr>
        <p:blipFill rotWithShape="1">
          <a:blip r:embed="rId6">
            <a:alphaModFix/>
          </a:blip>
          <a:srcRect b="0" l="0" r="0" t="0"/>
          <a:stretch/>
        </p:blipFill>
        <p:spPr>
          <a:xfrm>
            <a:off x="4977679" y="1185439"/>
            <a:ext cx="2392940" cy="2366740"/>
          </a:xfrm>
          <a:prstGeom prst="rect">
            <a:avLst/>
          </a:prstGeom>
          <a:noFill/>
          <a:ln cap="flat" cmpd="sng" w="9525">
            <a:solidFill>
              <a:schemeClr val="dk1"/>
            </a:solidFill>
            <a:prstDash val="solid"/>
            <a:round/>
            <a:headEnd len="sm" w="sm" type="none"/>
            <a:tailEnd len="sm" w="sm" type="none"/>
          </a:ln>
        </p:spPr>
      </p:pic>
      <p:sp>
        <p:nvSpPr>
          <p:cNvPr id="291" name="Google Shape;291;p13"/>
          <p:cNvSpPr/>
          <p:nvPr/>
        </p:nvSpPr>
        <p:spPr>
          <a:xfrm>
            <a:off x="3016595" y="4689175"/>
            <a:ext cx="3110810" cy="276999"/>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id" sz="1200" u="none" cap="none" strike="noStrike">
                <a:solidFill>
                  <a:srgbClr val="17919B"/>
                </a:solidFill>
                <a:latin typeface="Arial"/>
                <a:ea typeface="Arial"/>
                <a:cs typeface="Arial"/>
                <a:sym typeface="Arial"/>
              </a:rPr>
              <a:t>Data Formatting &amp; Cleansing (9/14)</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grpSp>
        <p:nvGrpSpPr>
          <p:cNvPr id="296" name="Google Shape;296;p14"/>
          <p:cNvGrpSpPr/>
          <p:nvPr/>
        </p:nvGrpSpPr>
        <p:grpSpPr>
          <a:xfrm>
            <a:off x="8325085" y="65157"/>
            <a:ext cx="763768" cy="752531"/>
            <a:chOff x="695950" y="3458000"/>
            <a:chExt cx="966550" cy="952450"/>
          </a:xfrm>
        </p:grpSpPr>
        <p:sp>
          <p:nvSpPr>
            <p:cNvPr id="297" name="Google Shape;297;p14"/>
            <p:cNvSpPr/>
            <p:nvPr/>
          </p:nvSpPr>
          <p:spPr>
            <a:xfrm>
              <a:off x="695950" y="3458000"/>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 name="Google Shape;298;p14"/>
            <p:cNvSpPr/>
            <p:nvPr/>
          </p:nvSpPr>
          <p:spPr>
            <a:xfrm>
              <a:off x="1065675" y="3458000"/>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 name="Google Shape;299;p14"/>
            <p:cNvSpPr/>
            <p:nvPr/>
          </p:nvSpPr>
          <p:spPr>
            <a:xfrm>
              <a:off x="1435400" y="3458000"/>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 name="Google Shape;300;p14"/>
            <p:cNvSpPr/>
            <p:nvPr/>
          </p:nvSpPr>
          <p:spPr>
            <a:xfrm>
              <a:off x="695950" y="3820675"/>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 name="Google Shape;301;p14"/>
            <p:cNvSpPr/>
            <p:nvPr/>
          </p:nvSpPr>
          <p:spPr>
            <a:xfrm>
              <a:off x="1065675" y="3820675"/>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 name="Google Shape;302;p14"/>
            <p:cNvSpPr/>
            <p:nvPr/>
          </p:nvSpPr>
          <p:spPr>
            <a:xfrm>
              <a:off x="1435400" y="3820675"/>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3" name="Google Shape;303;p14"/>
            <p:cNvSpPr/>
            <p:nvPr/>
          </p:nvSpPr>
          <p:spPr>
            <a:xfrm>
              <a:off x="695950" y="4183350"/>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 name="Google Shape;304;p14"/>
            <p:cNvSpPr/>
            <p:nvPr/>
          </p:nvSpPr>
          <p:spPr>
            <a:xfrm>
              <a:off x="1065675" y="4183350"/>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5" name="Google Shape;305;p14"/>
            <p:cNvSpPr/>
            <p:nvPr/>
          </p:nvSpPr>
          <p:spPr>
            <a:xfrm>
              <a:off x="1435400" y="4183350"/>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06" name="Google Shape;306;p14"/>
          <p:cNvSpPr/>
          <p:nvPr/>
        </p:nvSpPr>
        <p:spPr>
          <a:xfrm rot="10800000">
            <a:off x="-381375" y="2274300"/>
            <a:ext cx="740700" cy="692700"/>
          </a:xfrm>
          <a:prstGeom prst="pie">
            <a:avLst>
              <a:gd fmla="val 5441529" name="adj1"/>
              <a:gd fmla="val 16200000" name="adj2"/>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7" name="Google Shape;307;p14"/>
          <p:cNvSpPr txBox="1"/>
          <p:nvPr/>
        </p:nvSpPr>
        <p:spPr>
          <a:xfrm>
            <a:off x="212775" y="4649600"/>
            <a:ext cx="14349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1" i="0" lang="id" sz="1100" u="none" cap="none" strike="noStrike">
                <a:solidFill>
                  <a:srgbClr val="18919B"/>
                </a:solidFill>
                <a:latin typeface="Caveat"/>
                <a:ea typeface="Caveat"/>
                <a:cs typeface="Caveat"/>
                <a:sym typeface="Caveat"/>
              </a:rPr>
              <a:t>#RintisKarirImpian</a:t>
            </a:r>
            <a:endParaRPr b="1" i="0" sz="1100" u="none" cap="none" strike="noStrike">
              <a:solidFill>
                <a:srgbClr val="18919B"/>
              </a:solidFill>
              <a:latin typeface="Caveat"/>
              <a:ea typeface="Caveat"/>
              <a:cs typeface="Caveat"/>
              <a:sym typeface="Caveat"/>
            </a:endParaRPr>
          </a:p>
        </p:txBody>
      </p:sp>
      <p:pic>
        <p:nvPicPr>
          <p:cNvPr id="308" name="Google Shape;308;p14"/>
          <p:cNvPicPr preferRelativeResize="0"/>
          <p:nvPr/>
        </p:nvPicPr>
        <p:blipFill rotWithShape="1">
          <a:blip r:embed="rId3">
            <a:alphaModFix/>
          </a:blip>
          <a:srcRect b="0" l="0" r="0" t="0"/>
          <a:stretch/>
        </p:blipFill>
        <p:spPr>
          <a:xfrm>
            <a:off x="8410175" y="4803796"/>
            <a:ext cx="558450" cy="262804"/>
          </a:xfrm>
          <a:prstGeom prst="rect">
            <a:avLst/>
          </a:prstGeom>
          <a:noFill/>
          <a:ln>
            <a:noFill/>
          </a:ln>
        </p:spPr>
      </p:pic>
      <p:sp>
        <p:nvSpPr>
          <p:cNvPr id="309" name="Google Shape;309;p14"/>
          <p:cNvSpPr txBox="1"/>
          <p:nvPr>
            <p:ph type="ctrTitle"/>
          </p:nvPr>
        </p:nvSpPr>
        <p:spPr>
          <a:xfrm>
            <a:off x="311698" y="860300"/>
            <a:ext cx="8520600" cy="572700"/>
          </a:xfrm>
          <a:prstGeom prst="rect">
            <a:avLst/>
          </a:prstGeom>
          <a:noFill/>
          <a:ln>
            <a:noFill/>
          </a:ln>
        </p:spPr>
        <p:txBody>
          <a:bodyPr anchorCtr="0" anchor="ctr" bIns="0" lIns="0" spcFirstLastPara="1" rIns="0" wrap="square" tIns="0">
            <a:normAutofit/>
          </a:bodyPr>
          <a:lstStyle/>
          <a:p>
            <a:pPr indent="0" lvl="0" marL="0" rtl="0" algn="ctr">
              <a:lnSpc>
                <a:spcPct val="100000"/>
              </a:lnSpc>
              <a:spcBef>
                <a:spcPts val="0"/>
              </a:spcBef>
              <a:spcAft>
                <a:spcPts val="0"/>
              </a:spcAft>
              <a:buSzPts val="990"/>
              <a:buNone/>
            </a:pPr>
            <a:r>
              <a:rPr b="1" lang="id" sz="3200">
                <a:solidFill>
                  <a:srgbClr val="18919B"/>
                </a:solidFill>
                <a:latin typeface="Roboto"/>
                <a:ea typeface="Roboto"/>
                <a:cs typeface="Roboto"/>
                <a:sym typeface="Roboto"/>
              </a:rPr>
              <a:t>Menggunakan Python</a:t>
            </a:r>
            <a:endParaRPr b="1" sz="3200">
              <a:solidFill>
                <a:srgbClr val="18919B"/>
              </a:solidFill>
              <a:latin typeface="Roboto"/>
              <a:ea typeface="Roboto"/>
              <a:cs typeface="Roboto"/>
              <a:sym typeface="Roboto"/>
            </a:endParaRPr>
          </a:p>
        </p:txBody>
      </p:sp>
      <p:sp>
        <p:nvSpPr>
          <p:cNvPr id="310" name="Google Shape;310;p14"/>
          <p:cNvSpPr txBox="1"/>
          <p:nvPr/>
        </p:nvSpPr>
        <p:spPr>
          <a:xfrm>
            <a:off x="1388916" y="1576565"/>
            <a:ext cx="6366164" cy="2166717"/>
          </a:xfrm>
          <a:prstGeom prst="rect">
            <a:avLst/>
          </a:prstGeom>
          <a:noFill/>
          <a:ln>
            <a:noFill/>
          </a:ln>
        </p:spPr>
        <p:txBody>
          <a:bodyPr anchorCtr="0" anchor="t" bIns="91425" lIns="91425" spcFirstLastPara="1" rIns="91425" wrap="square" tIns="91425">
            <a:spAutoFit/>
          </a:bodyPr>
          <a:lstStyle/>
          <a:p>
            <a:pPr indent="0" lvl="0" marL="146050" marR="0" rtl="0" algn="l">
              <a:lnSpc>
                <a:spcPct val="115000"/>
              </a:lnSpc>
              <a:spcBef>
                <a:spcPts val="0"/>
              </a:spcBef>
              <a:spcAft>
                <a:spcPts val="0"/>
              </a:spcAft>
              <a:buNone/>
            </a:pPr>
            <a:r>
              <a:rPr b="0" i="0" lang="id" sz="1400" u="none" cap="none" strike="noStrike">
                <a:solidFill>
                  <a:schemeClr val="dk1"/>
                </a:solidFill>
                <a:highlight>
                  <a:srgbClr val="FFFFFF"/>
                </a:highlight>
                <a:latin typeface="Roboto"/>
                <a:ea typeface="Roboto"/>
                <a:cs typeface="Roboto"/>
                <a:sym typeface="Roboto"/>
              </a:rPr>
              <a:t>Disini saya cukup penasaran apakah bisa menjawab task ini dengan menggunakan python.</a:t>
            </a:r>
            <a:endParaRPr/>
          </a:p>
          <a:p>
            <a:pPr indent="0" lvl="0" marL="146050" marR="0" rtl="0" algn="l">
              <a:lnSpc>
                <a:spcPct val="115000"/>
              </a:lnSpc>
              <a:spcBef>
                <a:spcPts val="0"/>
              </a:spcBef>
              <a:spcAft>
                <a:spcPts val="0"/>
              </a:spcAft>
              <a:buNone/>
            </a:pPr>
            <a:r>
              <a:t/>
            </a:r>
            <a:endParaRPr b="0" i="0" sz="1400" u="none" cap="none" strike="noStrike">
              <a:solidFill>
                <a:schemeClr val="dk1"/>
              </a:solidFill>
              <a:highlight>
                <a:srgbClr val="FFFFFF"/>
              </a:highlight>
              <a:latin typeface="Roboto"/>
              <a:ea typeface="Roboto"/>
              <a:cs typeface="Roboto"/>
              <a:sym typeface="Roboto"/>
            </a:endParaRPr>
          </a:p>
          <a:p>
            <a:pPr indent="0" lvl="0" marL="146050" marR="0" rtl="0" algn="l">
              <a:lnSpc>
                <a:spcPct val="115000"/>
              </a:lnSpc>
              <a:spcBef>
                <a:spcPts val="0"/>
              </a:spcBef>
              <a:spcAft>
                <a:spcPts val="0"/>
              </a:spcAft>
              <a:buNone/>
            </a:pPr>
            <a:r>
              <a:rPr b="0" i="0" lang="id" sz="1400" u="none" cap="none" strike="noStrike">
                <a:solidFill>
                  <a:schemeClr val="dk1"/>
                </a:solidFill>
                <a:highlight>
                  <a:srgbClr val="FFFFFF"/>
                </a:highlight>
                <a:latin typeface="Roboto"/>
                <a:ea typeface="Roboto"/>
                <a:cs typeface="Roboto"/>
                <a:sym typeface="Roboto"/>
              </a:rPr>
              <a:t>Task ini dikerjakan berdasarkan keinginan pribadi dan saya coba sertakan juga disini.</a:t>
            </a:r>
            <a:endParaRPr/>
          </a:p>
          <a:p>
            <a:pPr indent="0" lvl="0" marL="146050" marR="0" rtl="0" algn="l">
              <a:lnSpc>
                <a:spcPct val="115000"/>
              </a:lnSpc>
              <a:spcBef>
                <a:spcPts val="0"/>
              </a:spcBef>
              <a:spcAft>
                <a:spcPts val="0"/>
              </a:spcAft>
              <a:buNone/>
            </a:pPr>
            <a:r>
              <a:t/>
            </a:r>
            <a:endParaRPr b="0" i="0" sz="1400" u="none" cap="none" strike="noStrike">
              <a:solidFill>
                <a:schemeClr val="dk1"/>
              </a:solidFill>
              <a:highlight>
                <a:srgbClr val="FFFFFF"/>
              </a:highlight>
              <a:latin typeface="Roboto"/>
              <a:ea typeface="Roboto"/>
              <a:cs typeface="Roboto"/>
              <a:sym typeface="Roboto"/>
            </a:endParaRPr>
          </a:p>
          <a:p>
            <a:pPr indent="0" lvl="0" marL="146050" marR="0" rtl="0" algn="l">
              <a:lnSpc>
                <a:spcPct val="115000"/>
              </a:lnSpc>
              <a:spcBef>
                <a:spcPts val="0"/>
              </a:spcBef>
              <a:spcAft>
                <a:spcPts val="0"/>
              </a:spcAft>
              <a:buNone/>
            </a:pPr>
            <a:r>
              <a:rPr b="0" i="0" lang="id" sz="1400" u="none" cap="none" strike="noStrike">
                <a:solidFill>
                  <a:schemeClr val="dk1"/>
                </a:solidFill>
                <a:highlight>
                  <a:srgbClr val="FFFFFF"/>
                </a:highlight>
                <a:latin typeface="Roboto"/>
                <a:ea typeface="Roboto"/>
                <a:cs typeface="Roboto"/>
                <a:sym typeface="Roboto"/>
              </a:rPr>
              <a:t>Dalam pengerjaan ini, saya menggunakan PyCharm dan berikut adalah kode dan hasilnya.</a:t>
            </a:r>
            <a:endParaRPr/>
          </a:p>
        </p:txBody>
      </p:sp>
      <p:sp>
        <p:nvSpPr>
          <p:cNvPr id="311" name="Google Shape;311;p14"/>
          <p:cNvSpPr/>
          <p:nvPr/>
        </p:nvSpPr>
        <p:spPr>
          <a:xfrm>
            <a:off x="3016595" y="4689175"/>
            <a:ext cx="3110810" cy="276999"/>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id" sz="1200" u="none" cap="none" strike="noStrike">
                <a:solidFill>
                  <a:srgbClr val="17919B"/>
                </a:solidFill>
                <a:latin typeface="Arial"/>
                <a:ea typeface="Arial"/>
                <a:cs typeface="Arial"/>
                <a:sym typeface="Arial"/>
              </a:rPr>
              <a:t>Data Formatting &amp; Cleansing (10/14)</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pic>
        <p:nvPicPr>
          <p:cNvPr id="316" name="Google Shape;316;p15"/>
          <p:cNvPicPr preferRelativeResize="0"/>
          <p:nvPr/>
        </p:nvPicPr>
        <p:blipFill rotWithShape="1">
          <a:blip r:embed="rId3">
            <a:alphaModFix/>
          </a:blip>
          <a:srcRect b="42897" l="0" r="0" t="0"/>
          <a:stretch/>
        </p:blipFill>
        <p:spPr>
          <a:xfrm>
            <a:off x="336824" y="769163"/>
            <a:ext cx="7921274" cy="2937086"/>
          </a:xfrm>
          <a:prstGeom prst="rect">
            <a:avLst/>
          </a:prstGeom>
          <a:noFill/>
          <a:ln>
            <a:noFill/>
          </a:ln>
        </p:spPr>
      </p:pic>
      <p:grpSp>
        <p:nvGrpSpPr>
          <p:cNvPr id="317" name="Google Shape;317;p15"/>
          <p:cNvGrpSpPr/>
          <p:nvPr/>
        </p:nvGrpSpPr>
        <p:grpSpPr>
          <a:xfrm>
            <a:off x="8325085" y="65157"/>
            <a:ext cx="763768" cy="752531"/>
            <a:chOff x="695950" y="3458000"/>
            <a:chExt cx="966550" cy="952450"/>
          </a:xfrm>
        </p:grpSpPr>
        <p:sp>
          <p:nvSpPr>
            <p:cNvPr id="318" name="Google Shape;318;p15"/>
            <p:cNvSpPr/>
            <p:nvPr/>
          </p:nvSpPr>
          <p:spPr>
            <a:xfrm>
              <a:off x="695950" y="3458000"/>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 name="Google Shape;319;p15"/>
            <p:cNvSpPr/>
            <p:nvPr/>
          </p:nvSpPr>
          <p:spPr>
            <a:xfrm>
              <a:off x="1065675" y="3458000"/>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0" name="Google Shape;320;p15"/>
            <p:cNvSpPr/>
            <p:nvPr/>
          </p:nvSpPr>
          <p:spPr>
            <a:xfrm>
              <a:off x="1435400" y="3458000"/>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 name="Google Shape;321;p15"/>
            <p:cNvSpPr/>
            <p:nvPr/>
          </p:nvSpPr>
          <p:spPr>
            <a:xfrm>
              <a:off x="695950" y="3820675"/>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2" name="Google Shape;322;p15"/>
            <p:cNvSpPr/>
            <p:nvPr/>
          </p:nvSpPr>
          <p:spPr>
            <a:xfrm>
              <a:off x="1065675" y="3820675"/>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3" name="Google Shape;323;p15"/>
            <p:cNvSpPr/>
            <p:nvPr/>
          </p:nvSpPr>
          <p:spPr>
            <a:xfrm>
              <a:off x="1435400" y="3820675"/>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4" name="Google Shape;324;p15"/>
            <p:cNvSpPr/>
            <p:nvPr/>
          </p:nvSpPr>
          <p:spPr>
            <a:xfrm>
              <a:off x="695950" y="4183350"/>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5" name="Google Shape;325;p15"/>
            <p:cNvSpPr/>
            <p:nvPr/>
          </p:nvSpPr>
          <p:spPr>
            <a:xfrm>
              <a:off x="1065675" y="4183350"/>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 name="Google Shape;326;p15"/>
            <p:cNvSpPr/>
            <p:nvPr/>
          </p:nvSpPr>
          <p:spPr>
            <a:xfrm>
              <a:off x="1435400" y="4183350"/>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27" name="Google Shape;327;p15"/>
          <p:cNvSpPr/>
          <p:nvPr/>
        </p:nvSpPr>
        <p:spPr>
          <a:xfrm rot="10800000">
            <a:off x="-381375" y="2274300"/>
            <a:ext cx="740700" cy="692700"/>
          </a:xfrm>
          <a:prstGeom prst="pie">
            <a:avLst>
              <a:gd fmla="val 5441529" name="adj1"/>
              <a:gd fmla="val 16200000" name="adj2"/>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8" name="Google Shape;328;p15"/>
          <p:cNvSpPr txBox="1"/>
          <p:nvPr/>
        </p:nvSpPr>
        <p:spPr>
          <a:xfrm>
            <a:off x="212775" y="4649600"/>
            <a:ext cx="14349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1" i="0" lang="id" sz="1100" u="none" cap="none" strike="noStrike">
                <a:solidFill>
                  <a:srgbClr val="18919B"/>
                </a:solidFill>
                <a:latin typeface="Caveat"/>
                <a:ea typeface="Caveat"/>
                <a:cs typeface="Caveat"/>
                <a:sym typeface="Caveat"/>
              </a:rPr>
              <a:t>#RintisKarirImpian</a:t>
            </a:r>
            <a:endParaRPr b="1" i="0" sz="1100" u="none" cap="none" strike="noStrike">
              <a:solidFill>
                <a:srgbClr val="18919B"/>
              </a:solidFill>
              <a:latin typeface="Caveat"/>
              <a:ea typeface="Caveat"/>
              <a:cs typeface="Caveat"/>
              <a:sym typeface="Caveat"/>
            </a:endParaRPr>
          </a:p>
        </p:txBody>
      </p:sp>
      <p:pic>
        <p:nvPicPr>
          <p:cNvPr id="329" name="Google Shape;329;p15"/>
          <p:cNvPicPr preferRelativeResize="0"/>
          <p:nvPr/>
        </p:nvPicPr>
        <p:blipFill rotWithShape="1">
          <a:blip r:embed="rId4">
            <a:alphaModFix/>
          </a:blip>
          <a:srcRect b="0" l="0" r="0" t="0"/>
          <a:stretch/>
        </p:blipFill>
        <p:spPr>
          <a:xfrm>
            <a:off x="8410175" y="4803796"/>
            <a:ext cx="558450" cy="262804"/>
          </a:xfrm>
          <a:prstGeom prst="rect">
            <a:avLst/>
          </a:prstGeom>
          <a:noFill/>
          <a:ln>
            <a:noFill/>
          </a:ln>
        </p:spPr>
      </p:pic>
      <p:sp>
        <p:nvSpPr>
          <p:cNvPr id="330" name="Google Shape;330;p15"/>
          <p:cNvSpPr txBox="1"/>
          <p:nvPr>
            <p:ph type="ctrTitle"/>
          </p:nvPr>
        </p:nvSpPr>
        <p:spPr>
          <a:xfrm>
            <a:off x="276096" y="150913"/>
            <a:ext cx="8520600" cy="572700"/>
          </a:xfrm>
          <a:prstGeom prst="rect">
            <a:avLst/>
          </a:prstGeom>
          <a:noFill/>
          <a:ln>
            <a:noFill/>
          </a:ln>
        </p:spPr>
        <p:txBody>
          <a:bodyPr anchorCtr="0" anchor="ctr" bIns="0" lIns="0" spcFirstLastPara="1" rIns="0" wrap="square" tIns="0">
            <a:normAutofit/>
          </a:bodyPr>
          <a:lstStyle/>
          <a:p>
            <a:pPr indent="0" lvl="0" marL="0" rtl="0" algn="l">
              <a:lnSpc>
                <a:spcPct val="100000"/>
              </a:lnSpc>
              <a:spcBef>
                <a:spcPts val="0"/>
              </a:spcBef>
              <a:spcAft>
                <a:spcPts val="0"/>
              </a:spcAft>
              <a:buSzPts val="990"/>
              <a:buNone/>
            </a:pPr>
            <a:r>
              <a:rPr b="1" lang="id" sz="1820">
                <a:solidFill>
                  <a:srgbClr val="18919B"/>
                </a:solidFill>
                <a:latin typeface="Roboto"/>
                <a:ea typeface="Roboto"/>
                <a:cs typeface="Roboto"/>
                <a:sym typeface="Roboto"/>
              </a:rPr>
              <a:t>Kode dan penjelasan (1/2)</a:t>
            </a:r>
            <a:endParaRPr b="1" sz="1820">
              <a:solidFill>
                <a:srgbClr val="18919B"/>
              </a:solidFill>
              <a:latin typeface="Roboto"/>
              <a:ea typeface="Roboto"/>
              <a:cs typeface="Roboto"/>
              <a:sym typeface="Roboto"/>
            </a:endParaRPr>
          </a:p>
        </p:txBody>
      </p:sp>
      <p:sp>
        <p:nvSpPr>
          <p:cNvPr id="331" name="Google Shape;331;p15"/>
          <p:cNvSpPr/>
          <p:nvPr/>
        </p:nvSpPr>
        <p:spPr>
          <a:xfrm>
            <a:off x="3016595" y="4689175"/>
            <a:ext cx="3110810" cy="276999"/>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id" sz="1200" u="none" cap="none" strike="noStrike">
                <a:solidFill>
                  <a:srgbClr val="17919B"/>
                </a:solidFill>
                <a:latin typeface="Arial"/>
                <a:ea typeface="Arial"/>
                <a:cs typeface="Arial"/>
                <a:sym typeface="Arial"/>
              </a:rPr>
              <a:t>Data Formatting &amp; Cleansing (11/14)</a:t>
            </a:r>
            <a:endParaRPr/>
          </a:p>
        </p:txBody>
      </p:sp>
      <p:sp>
        <p:nvSpPr>
          <p:cNvPr id="332" name="Google Shape;332;p15"/>
          <p:cNvSpPr txBox="1"/>
          <p:nvPr/>
        </p:nvSpPr>
        <p:spPr>
          <a:xfrm>
            <a:off x="276095" y="3751799"/>
            <a:ext cx="8048989" cy="874825"/>
          </a:xfrm>
          <a:prstGeom prst="rect">
            <a:avLst/>
          </a:prstGeom>
          <a:noFill/>
          <a:ln>
            <a:noFill/>
          </a:ln>
        </p:spPr>
        <p:txBody>
          <a:bodyPr anchorCtr="0" anchor="t" bIns="91425" lIns="91425" spcFirstLastPara="1" rIns="91425" wrap="square" tIns="91425">
            <a:spAutoFit/>
          </a:bodyPr>
          <a:lstStyle/>
          <a:p>
            <a:pPr indent="0" lvl="0" marL="146050" marR="0" rtl="0" algn="l">
              <a:lnSpc>
                <a:spcPct val="115000"/>
              </a:lnSpc>
              <a:spcBef>
                <a:spcPts val="0"/>
              </a:spcBef>
              <a:spcAft>
                <a:spcPts val="0"/>
              </a:spcAft>
              <a:buNone/>
            </a:pPr>
            <a:r>
              <a:rPr b="0" i="0" lang="id" sz="1300" u="none" cap="none" strike="noStrike">
                <a:solidFill>
                  <a:schemeClr val="dk1"/>
                </a:solidFill>
                <a:highlight>
                  <a:srgbClr val="FFFFFF"/>
                </a:highlight>
                <a:latin typeface="Roboto"/>
                <a:ea typeface="Roboto"/>
                <a:cs typeface="Roboto"/>
                <a:sym typeface="Roboto"/>
              </a:rPr>
              <a:t>Kode ini untuk meng-edit raw filenya. Untuk task nomor 7 (membuat dropdown), saya tidak dapat melakukannya disini, dan saya akan meng-export hasilnya ke dalam file csv lagi, dengan nama :</a:t>
            </a:r>
            <a:endParaRPr/>
          </a:p>
          <a:p>
            <a:pPr indent="0" lvl="0" marL="146050" marR="0" rtl="0" algn="l">
              <a:lnSpc>
                <a:spcPct val="115000"/>
              </a:lnSpc>
              <a:spcBef>
                <a:spcPts val="0"/>
              </a:spcBef>
              <a:spcAft>
                <a:spcPts val="0"/>
              </a:spcAft>
              <a:buNone/>
            </a:pPr>
            <a:r>
              <a:rPr b="0" i="0" lang="id" sz="1300" u="none" cap="none" strike="noStrike">
                <a:solidFill>
                  <a:schemeClr val="dk1"/>
                </a:solidFill>
                <a:highlight>
                  <a:srgbClr val="FFFFFF"/>
                </a:highlight>
                <a:latin typeface="Roboto"/>
                <a:ea typeface="Roboto"/>
                <a:cs typeface="Roboto"/>
                <a:sym typeface="Roboto"/>
              </a:rPr>
              <a:t>“superstore_after.csv”</a:t>
            </a:r>
            <a:endParaRPr/>
          </a:p>
        </p:txBody>
      </p:sp>
      <p:sp>
        <p:nvSpPr>
          <p:cNvPr id="333" name="Google Shape;333;p15"/>
          <p:cNvSpPr txBox="1"/>
          <p:nvPr/>
        </p:nvSpPr>
        <p:spPr>
          <a:xfrm>
            <a:off x="3854478" y="1002039"/>
            <a:ext cx="4403620" cy="644762"/>
          </a:xfrm>
          <a:prstGeom prst="rect">
            <a:avLst/>
          </a:prstGeom>
          <a:noFill/>
          <a:ln>
            <a:noFill/>
          </a:ln>
        </p:spPr>
        <p:txBody>
          <a:bodyPr anchorCtr="0" anchor="t" bIns="91425" lIns="91425" spcFirstLastPara="1" rIns="91425" wrap="square" tIns="91425">
            <a:spAutoFit/>
          </a:bodyPr>
          <a:lstStyle/>
          <a:p>
            <a:pPr indent="0" lvl="0" marL="146050" marR="0" rtl="0" algn="l">
              <a:lnSpc>
                <a:spcPct val="115000"/>
              </a:lnSpc>
              <a:spcBef>
                <a:spcPts val="0"/>
              </a:spcBef>
              <a:spcAft>
                <a:spcPts val="0"/>
              </a:spcAft>
              <a:buNone/>
            </a:pPr>
            <a:r>
              <a:rPr b="0" i="0" lang="id" sz="1300" u="none" cap="none" strike="noStrike">
                <a:solidFill>
                  <a:schemeClr val="dk1"/>
                </a:solidFill>
                <a:highlight>
                  <a:srgbClr val="FFFFFF"/>
                </a:highlight>
                <a:latin typeface="Roboto"/>
                <a:ea typeface="Roboto"/>
                <a:cs typeface="Roboto"/>
                <a:sym typeface="Roboto"/>
              </a:rPr>
              <a:t>Penjelasan kode saya tulis di dalam kodenya itu sendiri dengan menggunakan Bahasa inggris</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grpSp>
        <p:nvGrpSpPr>
          <p:cNvPr id="338" name="Google Shape;338;p16"/>
          <p:cNvGrpSpPr/>
          <p:nvPr/>
        </p:nvGrpSpPr>
        <p:grpSpPr>
          <a:xfrm>
            <a:off x="276096" y="3100538"/>
            <a:ext cx="7921274" cy="971476"/>
            <a:chOff x="276096" y="3100538"/>
            <a:chExt cx="7921274" cy="971476"/>
          </a:xfrm>
        </p:grpSpPr>
        <p:pic>
          <p:nvPicPr>
            <p:cNvPr id="339" name="Google Shape;339;p16"/>
            <p:cNvPicPr preferRelativeResize="0"/>
            <p:nvPr/>
          </p:nvPicPr>
          <p:blipFill rotWithShape="1">
            <a:blip r:embed="rId3">
              <a:alphaModFix/>
            </a:blip>
            <a:srcRect b="0" l="0" r="0" t="0"/>
            <a:stretch/>
          </p:blipFill>
          <p:spPr>
            <a:xfrm>
              <a:off x="276096" y="3100538"/>
              <a:ext cx="7921274" cy="971476"/>
            </a:xfrm>
            <a:prstGeom prst="rect">
              <a:avLst/>
            </a:prstGeom>
            <a:noFill/>
            <a:ln cap="flat" cmpd="sng" w="9525">
              <a:solidFill>
                <a:schemeClr val="lt1"/>
              </a:solidFill>
              <a:prstDash val="solid"/>
              <a:round/>
              <a:headEnd len="sm" w="sm" type="none"/>
              <a:tailEnd len="sm" w="sm" type="none"/>
            </a:ln>
          </p:spPr>
        </p:pic>
        <p:sp>
          <p:nvSpPr>
            <p:cNvPr id="340" name="Google Shape;340;p16"/>
            <p:cNvSpPr/>
            <p:nvPr/>
          </p:nvSpPr>
          <p:spPr>
            <a:xfrm>
              <a:off x="2805548" y="3303086"/>
              <a:ext cx="443346" cy="416860"/>
            </a:xfrm>
            <a:prstGeom prst="rect">
              <a:avLst/>
            </a:prstGeom>
            <a:noFill/>
            <a:ln cap="flat" cmpd="sng" w="25400">
              <a:solidFill>
                <a:srgbClr val="FF0000"/>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sp>
        <p:nvSpPr>
          <p:cNvPr id="341" name="Google Shape;341;p16"/>
          <p:cNvSpPr/>
          <p:nvPr/>
        </p:nvSpPr>
        <p:spPr>
          <a:xfrm rot="10800000">
            <a:off x="-381375" y="2274300"/>
            <a:ext cx="740700" cy="692700"/>
          </a:xfrm>
          <a:prstGeom prst="pie">
            <a:avLst>
              <a:gd fmla="val 5441529" name="adj1"/>
              <a:gd fmla="val 16200000" name="adj2"/>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42" name="Google Shape;342;p16"/>
          <p:cNvPicPr preferRelativeResize="0"/>
          <p:nvPr/>
        </p:nvPicPr>
        <p:blipFill rotWithShape="1">
          <a:blip r:embed="rId4">
            <a:alphaModFix/>
          </a:blip>
          <a:srcRect b="0" l="0" r="0" t="57683"/>
          <a:stretch/>
        </p:blipFill>
        <p:spPr>
          <a:xfrm>
            <a:off x="276096" y="817688"/>
            <a:ext cx="7921274" cy="2176500"/>
          </a:xfrm>
          <a:prstGeom prst="rect">
            <a:avLst/>
          </a:prstGeom>
          <a:noFill/>
          <a:ln>
            <a:noFill/>
          </a:ln>
        </p:spPr>
      </p:pic>
      <p:grpSp>
        <p:nvGrpSpPr>
          <p:cNvPr id="343" name="Google Shape;343;p16"/>
          <p:cNvGrpSpPr/>
          <p:nvPr/>
        </p:nvGrpSpPr>
        <p:grpSpPr>
          <a:xfrm>
            <a:off x="8325085" y="65157"/>
            <a:ext cx="763768" cy="752531"/>
            <a:chOff x="695950" y="3458000"/>
            <a:chExt cx="966550" cy="952450"/>
          </a:xfrm>
        </p:grpSpPr>
        <p:sp>
          <p:nvSpPr>
            <p:cNvPr id="344" name="Google Shape;344;p16"/>
            <p:cNvSpPr/>
            <p:nvPr/>
          </p:nvSpPr>
          <p:spPr>
            <a:xfrm>
              <a:off x="695950" y="3458000"/>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 name="Google Shape;345;p16"/>
            <p:cNvSpPr/>
            <p:nvPr/>
          </p:nvSpPr>
          <p:spPr>
            <a:xfrm>
              <a:off x="1065675" y="3458000"/>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 name="Google Shape;346;p16"/>
            <p:cNvSpPr/>
            <p:nvPr/>
          </p:nvSpPr>
          <p:spPr>
            <a:xfrm>
              <a:off x="1435400" y="3458000"/>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7" name="Google Shape;347;p16"/>
            <p:cNvSpPr/>
            <p:nvPr/>
          </p:nvSpPr>
          <p:spPr>
            <a:xfrm>
              <a:off x="695950" y="3820675"/>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8" name="Google Shape;348;p16"/>
            <p:cNvSpPr/>
            <p:nvPr/>
          </p:nvSpPr>
          <p:spPr>
            <a:xfrm>
              <a:off x="1065675" y="3820675"/>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9" name="Google Shape;349;p16"/>
            <p:cNvSpPr/>
            <p:nvPr/>
          </p:nvSpPr>
          <p:spPr>
            <a:xfrm>
              <a:off x="1435400" y="3820675"/>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0" name="Google Shape;350;p16"/>
            <p:cNvSpPr/>
            <p:nvPr/>
          </p:nvSpPr>
          <p:spPr>
            <a:xfrm>
              <a:off x="695950" y="4183350"/>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1" name="Google Shape;351;p16"/>
            <p:cNvSpPr/>
            <p:nvPr/>
          </p:nvSpPr>
          <p:spPr>
            <a:xfrm>
              <a:off x="1065675" y="4183350"/>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2" name="Google Shape;352;p16"/>
            <p:cNvSpPr/>
            <p:nvPr/>
          </p:nvSpPr>
          <p:spPr>
            <a:xfrm>
              <a:off x="1435400" y="4183350"/>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53" name="Google Shape;353;p16"/>
          <p:cNvSpPr txBox="1"/>
          <p:nvPr/>
        </p:nvSpPr>
        <p:spPr>
          <a:xfrm>
            <a:off x="212775" y="4649600"/>
            <a:ext cx="14349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1" i="0" lang="id" sz="1100" u="none" cap="none" strike="noStrike">
                <a:solidFill>
                  <a:srgbClr val="18919B"/>
                </a:solidFill>
                <a:latin typeface="Caveat"/>
                <a:ea typeface="Caveat"/>
                <a:cs typeface="Caveat"/>
                <a:sym typeface="Caveat"/>
              </a:rPr>
              <a:t>#RintisKarirImpian</a:t>
            </a:r>
            <a:endParaRPr b="1" i="0" sz="1100" u="none" cap="none" strike="noStrike">
              <a:solidFill>
                <a:srgbClr val="18919B"/>
              </a:solidFill>
              <a:latin typeface="Caveat"/>
              <a:ea typeface="Caveat"/>
              <a:cs typeface="Caveat"/>
              <a:sym typeface="Caveat"/>
            </a:endParaRPr>
          </a:p>
        </p:txBody>
      </p:sp>
      <p:pic>
        <p:nvPicPr>
          <p:cNvPr id="354" name="Google Shape;354;p16"/>
          <p:cNvPicPr preferRelativeResize="0"/>
          <p:nvPr/>
        </p:nvPicPr>
        <p:blipFill rotWithShape="1">
          <a:blip r:embed="rId5">
            <a:alphaModFix/>
          </a:blip>
          <a:srcRect b="0" l="0" r="0" t="0"/>
          <a:stretch/>
        </p:blipFill>
        <p:spPr>
          <a:xfrm>
            <a:off x="8410175" y="4803796"/>
            <a:ext cx="558450" cy="262804"/>
          </a:xfrm>
          <a:prstGeom prst="rect">
            <a:avLst/>
          </a:prstGeom>
          <a:noFill/>
          <a:ln>
            <a:noFill/>
          </a:ln>
        </p:spPr>
      </p:pic>
      <p:sp>
        <p:nvSpPr>
          <p:cNvPr id="355" name="Google Shape;355;p16"/>
          <p:cNvSpPr txBox="1"/>
          <p:nvPr>
            <p:ph type="ctrTitle"/>
          </p:nvPr>
        </p:nvSpPr>
        <p:spPr>
          <a:xfrm>
            <a:off x="276096" y="150913"/>
            <a:ext cx="8520600" cy="572700"/>
          </a:xfrm>
          <a:prstGeom prst="rect">
            <a:avLst/>
          </a:prstGeom>
          <a:noFill/>
          <a:ln>
            <a:noFill/>
          </a:ln>
        </p:spPr>
        <p:txBody>
          <a:bodyPr anchorCtr="0" anchor="ctr" bIns="0" lIns="0" spcFirstLastPara="1" rIns="0" wrap="square" tIns="0">
            <a:normAutofit/>
          </a:bodyPr>
          <a:lstStyle/>
          <a:p>
            <a:pPr indent="0" lvl="0" marL="0" rtl="0" algn="l">
              <a:lnSpc>
                <a:spcPct val="100000"/>
              </a:lnSpc>
              <a:spcBef>
                <a:spcPts val="0"/>
              </a:spcBef>
              <a:spcAft>
                <a:spcPts val="0"/>
              </a:spcAft>
              <a:buSzPts val="990"/>
              <a:buNone/>
            </a:pPr>
            <a:r>
              <a:rPr b="1" lang="id" sz="1820">
                <a:solidFill>
                  <a:srgbClr val="18919B"/>
                </a:solidFill>
                <a:latin typeface="Roboto"/>
                <a:ea typeface="Roboto"/>
                <a:cs typeface="Roboto"/>
                <a:sym typeface="Roboto"/>
              </a:rPr>
              <a:t>Kode dan penjelasan (2/2)</a:t>
            </a:r>
            <a:endParaRPr b="1" sz="1820">
              <a:solidFill>
                <a:srgbClr val="18919B"/>
              </a:solidFill>
              <a:latin typeface="Roboto"/>
              <a:ea typeface="Roboto"/>
              <a:cs typeface="Roboto"/>
              <a:sym typeface="Roboto"/>
            </a:endParaRPr>
          </a:p>
        </p:txBody>
      </p:sp>
      <p:sp>
        <p:nvSpPr>
          <p:cNvPr id="356" name="Google Shape;356;p16"/>
          <p:cNvSpPr txBox="1"/>
          <p:nvPr/>
        </p:nvSpPr>
        <p:spPr>
          <a:xfrm>
            <a:off x="81696" y="4032026"/>
            <a:ext cx="7921274" cy="644762"/>
          </a:xfrm>
          <a:prstGeom prst="rect">
            <a:avLst/>
          </a:prstGeom>
          <a:noFill/>
          <a:ln>
            <a:noFill/>
          </a:ln>
        </p:spPr>
        <p:txBody>
          <a:bodyPr anchorCtr="0" anchor="t" bIns="91425" lIns="91425" spcFirstLastPara="1" rIns="91425" wrap="square" tIns="91425">
            <a:spAutoFit/>
          </a:bodyPr>
          <a:lstStyle/>
          <a:p>
            <a:pPr indent="0" lvl="0" marL="146050" marR="0" rtl="0" algn="l">
              <a:lnSpc>
                <a:spcPct val="115000"/>
              </a:lnSpc>
              <a:spcBef>
                <a:spcPts val="0"/>
              </a:spcBef>
              <a:spcAft>
                <a:spcPts val="0"/>
              </a:spcAft>
              <a:buNone/>
            </a:pPr>
            <a:r>
              <a:rPr b="0" i="0" lang="id" sz="1300" u="none" cap="none" strike="noStrike">
                <a:solidFill>
                  <a:schemeClr val="dk1"/>
                </a:solidFill>
                <a:highlight>
                  <a:srgbClr val="FFFFFF"/>
                </a:highlight>
                <a:latin typeface="Roboto"/>
                <a:ea typeface="Roboto"/>
                <a:cs typeface="Roboto"/>
                <a:sym typeface="Roboto"/>
              </a:rPr>
              <a:t>Disini di perlihatkan bahwa total baris telah berubah setelah dilakukan </a:t>
            </a:r>
            <a:r>
              <a:rPr b="1" i="0" lang="id" sz="1300" u="none" cap="none" strike="noStrike">
                <a:solidFill>
                  <a:schemeClr val="dk1"/>
                </a:solidFill>
                <a:highlight>
                  <a:srgbClr val="FFFFFF"/>
                </a:highlight>
                <a:latin typeface="Roboto"/>
                <a:ea typeface="Roboto"/>
                <a:cs typeface="Roboto"/>
                <a:sym typeface="Roboto"/>
              </a:rPr>
              <a:t>Remove Duplicates</a:t>
            </a:r>
            <a:r>
              <a:rPr b="0" i="0" lang="id" sz="1300" u="none" cap="none" strike="noStrike">
                <a:solidFill>
                  <a:schemeClr val="dk1"/>
                </a:solidFill>
                <a:highlight>
                  <a:srgbClr val="FFFFFF"/>
                </a:highlight>
                <a:latin typeface="Roboto"/>
                <a:ea typeface="Roboto"/>
                <a:cs typeface="Roboto"/>
                <a:sym typeface="Roboto"/>
              </a:rPr>
              <a:t>, yaitu task nomor 6.</a:t>
            </a:r>
            <a:endParaRPr/>
          </a:p>
        </p:txBody>
      </p:sp>
      <p:sp>
        <p:nvSpPr>
          <p:cNvPr id="357" name="Google Shape;357;p16"/>
          <p:cNvSpPr/>
          <p:nvPr/>
        </p:nvSpPr>
        <p:spPr>
          <a:xfrm>
            <a:off x="3016595" y="4689175"/>
            <a:ext cx="3110810" cy="276999"/>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id" sz="1200" u="none" cap="none" strike="noStrike">
                <a:solidFill>
                  <a:srgbClr val="17919B"/>
                </a:solidFill>
                <a:latin typeface="Arial"/>
                <a:ea typeface="Arial"/>
                <a:cs typeface="Arial"/>
                <a:sym typeface="Arial"/>
              </a:rPr>
              <a:t>Data Formatting &amp; Cleansing (12/14)</a:t>
            </a:r>
            <a:endParaRPr/>
          </a:p>
        </p:txBody>
      </p:sp>
      <p:sp>
        <p:nvSpPr>
          <p:cNvPr id="358" name="Google Shape;358;p16"/>
          <p:cNvSpPr txBox="1"/>
          <p:nvPr/>
        </p:nvSpPr>
        <p:spPr>
          <a:xfrm>
            <a:off x="4687200" y="1002039"/>
            <a:ext cx="3570898" cy="874825"/>
          </a:xfrm>
          <a:prstGeom prst="rect">
            <a:avLst/>
          </a:prstGeom>
          <a:noFill/>
          <a:ln>
            <a:noFill/>
          </a:ln>
        </p:spPr>
        <p:txBody>
          <a:bodyPr anchorCtr="0" anchor="t" bIns="91425" lIns="91425" spcFirstLastPara="1" rIns="91425" wrap="square" tIns="91425">
            <a:spAutoFit/>
          </a:bodyPr>
          <a:lstStyle/>
          <a:p>
            <a:pPr indent="0" lvl="0" marL="146050" marR="0" rtl="0" algn="l">
              <a:lnSpc>
                <a:spcPct val="115000"/>
              </a:lnSpc>
              <a:spcBef>
                <a:spcPts val="0"/>
              </a:spcBef>
              <a:spcAft>
                <a:spcPts val="0"/>
              </a:spcAft>
              <a:buNone/>
            </a:pPr>
            <a:r>
              <a:rPr b="0" i="0" lang="id" sz="1300" u="none" cap="none" strike="noStrike">
                <a:solidFill>
                  <a:schemeClr val="dk1"/>
                </a:solidFill>
                <a:highlight>
                  <a:srgbClr val="FFFFFF"/>
                </a:highlight>
                <a:latin typeface="Roboto"/>
                <a:ea typeface="Roboto"/>
                <a:cs typeface="Roboto"/>
                <a:sym typeface="Roboto"/>
              </a:rPr>
              <a:t>Penjelasan kode saya tulis di dalam kodenya itu sendiri dengan menggunakan Bahasa inggris</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17"/>
          <p:cNvSpPr/>
          <p:nvPr/>
        </p:nvSpPr>
        <p:spPr>
          <a:xfrm rot="10800000">
            <a:off x="-381375" y="2274300"/>
            <a:ext cx="740700" cy="692700"/>
          </a:xfrm>
          <a:prstGeom prst="pie">
            <a:avLst>
              <a:gd fmla="val 5441529" name="adj1"/>
              <a:gd fmla="val 16200000" name="adj2"/>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64" name="Google Shape;364;p17"/>
          <p:cNvGrpSpPr/>
          <p:nvPr/>
        </p:nvGrpSpPr>
        <p:grpSpPr>
          <a:xfrm>
            <a:off x="8325085" y="65157"/>
            <a:ext cx="763768" cy="752531"/>
            <a:chOff x="695950" y="3458000"/>
            <a:chExt cx="966550" cy="952450"/>
          </a:xfrm>
        </p:grpSpPr>
        <p:sp>
          <p:nvSpPr>
            <p:cNvPr id="365" name="Google Shape;365;p17"/>
            <p:cNvSpPr/>
            <p:nvPr/>
          </p:nvSpPr>
          <p:spPr>
            <a:xfrm>
              <a:off x="695950" y="3458000"/>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6" name="Google Shape;366;p17"/>
            <p:cNvSpPr/>
            <p:nvPr/>
          </p:nvSpPr>
          <p:spPr>
            <a:xfrm>
              <a:off x="1065675" y="3458000"/>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7" name="Google Shape;367;p17"/>
            <p:cNvSpPr/>
            <p:nvPr/>
          </p:nvSpPr>
          <p:spPr>
            <a:xfrm>
              <a:off x="1435400" y="3458000"/>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8" name="Google Shape;368;p17"/>
            <p:cNvSpPr/>
            <p:nvPr/>
          </p:nvSpPr>
          <p:spPr>
            <a:xfrm>
              <a:off x="695950" y="3820675"/>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9" name="Google Shape;369;p17"/>
            <p:cNvSpPr/>
            <p:nvPr/>
          </p:nvSpPr>
          <p:spPr>
            <a:xfrm>
              <a:off x="1065675" y="3820675"/>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0" name="Google Shape;370;p17"/>
            <p:cNvSpPr/>
            <p:nvPr/>
          </p:nvSpPr>
          <p:spPr>
            <a:xfrm>
              <a:off x="1435400" y="3820675"/>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 name="Google Shape;371;p17"/>
            <p:cNvSpPr/>
            <p:nvPr/>
          </p:nvSpPr>
          <p:spPr>
            <a:xfrm>
              <a:off x="695950" y="4183350"/>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2" name="Google Shape;372;p17"/>
            <p:cNvSpPr/>
            <p:nvPr/>
          </p:nvSpPr>
          <p:spPr>
            <a:xfrm>
              <a:off x="1065675" y="4183350"/>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3" name="Google Shape;373;p17"/>
            <p:cNvSpPr/>
            <p:nvPr/>
          </p:nvSpPr>
          <p:spPr>
            <a:xfrm>
              <a:off x="1435400" y="4183350"/>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74" name="Google Shape;374;p17"/>
          <p:cNvSpPr/>
          <p:nvPr/>
        </p:nvSpPr>
        <p:spPr>
          <a:xfrm rot="10800000">
            <a:off x="-381375" y="2274300"/>
            <a:ext cx="740700" cy="692700"/>
          </a:xfrm>
          <a:prstGeom prst="pie">
            <a:avLst>
              <a:gd fmla="val 5441529" name="adj1"/>
              <a:gd fmla="val 16200000" name="adj2"/>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5" name="Google Shape;375;p17"/>
          <p:cNvSpPr txBox="1"/>
          <p:nvPr/>
        </p:nvSpPr>
        <p:spPr>
          <a:xfrm>
            <a:off x="212775" y="4649600"/>
            <a:ext cx="14349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1" i="0" lang="id" sz="1100" u="none" cap="none" strike="noStrike">
                <a:solidFill>
                  <a:srgbClr val="18919B"/>
                </a:solidFill>
                <a:latin typeface="Caveat"/>
                <a:ea typeface="Caveat"/>
                <a:cs typeface="Caveat"/>
                <a:sym typeface="Caveat"/>
              </a:rPr>
              <a:t>#RintisKarirImpian</a:t>
            </a:r>
            <a:endParaRPr b="1" i="0" sz="1100" u="none" cap="none" strike="noStrike">
              <a:solidFill>
                <a:srgbClr val="18919B"/>
              </a:solidFill>
              <a:latin typeface="Caveat"/>
              <a:ea typeface="Caveat"/>
              <a:cs typeface="Caveat"/>
              <a:sym typeface="Caveat"/>
            </a:endParaRPr>
          </a:p>
        </p:txBody>
      </p:sp>
      <p:pic>
        <p:nvPicPr>
          <p:cNvPr id="376" name="Google Shape;376;p17"/>
          <p:cNvPicPr preferRelativeResize="0"/>
          <p:nvPr/>
        </p:nvPicPr>
        <p:blipFill rotWithShape="1">
          <a:blip r:embed="rId3">
            <a:alphaModFix/>
          </a:blip>
          <a:srcRect b="0" l="0" r="0" t="0"/>
          <a:stretch/>
        </p:blipFill>
        <p:spPr>
          <a:xfrm>
            <a:off x="8410175" y="4803796"/>
            <a:ext cx="558450" cy="262804"/>
          </a:xfrm>
          <a:prstGeom prst="rect">
            <a:avLst/>
          </a:prstGeom>
          <a:noFill/>
          <a:ln>
            <a:noFill/>
          </a:ln>
        </p:spPr>
      </p:pic>
      <p:sp>
        <p:nvSpPr>
          <p:cNvPr id="377" name="Google Shape;377;p17"/>
          <p:cNvSpPr txBox="1"/>
          <p:nvPr>
            <p:ph type="ctrTitle"/>
          </p:nvPr>
        </p:nvSpPr>
        <p:spPr>
          <a:xfrm>
            <a:off x="276096" y="150913"/>
            <a:ext cx="8520600" cy="572700"/>
          </a:xfrm>
          <a:prstGeom prst="rect">
            <a:avLst/>
          </a:prstGeom>
          <a:noFill/>
          <a:ln>
            <a:noFill/>
          </a:ln>
        </p:spPr>
        <p:txBody>
          <a:bodyPr anchorCtr="0" anchor="ctr" bIns="0" lIns="0" spcFirstLastPara="1" rIns="0" wrap="square" tIns="0">
            <a:normAutofit/>
          </a:bodyPr>
          <a:lstStyle/>
          <a:p>
            <a:pPr indent="0" lvl="0" marL="0" rtl="0" algn="l">
              <a:lnSpc>
                <a:spcPct val="100000"/>
              </a:lnSpc>
              <a:spcBef>
                <a:spcPts val="0"/>
              </a:spcBef>
              <a:spcAft>
                <a:spcPts val="0"/>
              </a:spcAft>
              <a:buSzPts val="990"/>
              <a:buNone/>
            </a:pPr>
            <a:r>
              <a:rPr b="1" lang="id" sz="1820">
                <a:solidFill>
                  <a:srgbClr val="18919B"/>
                </a:solidFill>
                <a:latin typeface="Roboto"/>
                <a:ea typeface="Roboto"/>
                <a:cs typeface="Roboto"/>
                <a:sym typeface="Roboto"/>
              </a:rPr>
              <a:t>Kondisi file SEBELUM eksekusi kode</a:t>
            </a:r>
            <a:endParaRPr b="1" sz="1820">
              <a:solidFill>
                <a:srgbClr val="18919B"/>
              </a:solidFill>
              <a:latin typeface="Roboto"/>
              <a:ea typeface="Roboto"/>
              <a:cs typeface="Roboto"/>
              <a:sym typeface="Roboto"/>
            </a:endParaRPr>
          </a:p>
        </p:txBody>
      </p:sp>
      <p:pic>
        <p:nvPicPr>
          <p:cNvPr id="378" name="Google Shape;378;p17"/>
          <p:cNvPicPr preferRelativeResize="0"/>
          <p:nvPr/>
        </p:nvPicPr>
        <p:blipFill rotWithShape="1">
          <a:blip r:embed="rId4">
            <a:alphaModFix/>
          </a:blip>
          <a:srcRect b="0" l="0" r="0" t="0"/>
          <a:stretch/>
        </p:blipFill>
        <p:spPr>
          <a:xfrm>
            <a:off x="252040" y="732989"/>
            <a:ext cx="8520599" cy="3386051"/>
          </a:xfrm>
          <a:prstGeom prst="rect">
            <a:avLst/>
          </a:prstGeom>
          <a:noFill/>
          <a:ln cap="flat" cmpd="sng" w="9525">
            <a:solidFill>
              <a:schemeClr val="dk1"/>
            </a:solidFill>
            <a:prstDash val="solid"/>
            <a:round/>
            <a:headEnd len="sm" w="sm" type="none"/>
            <a:tailEnd len="sm" w="sm" type="none"/>
          </a:ln>
        </p:spPr>
      </p:pic>
      <p:sp>
        <p:nvSpPr>
          <p:cNvPr id="379" name="Google Shape;379;p17"/>
          <p:cNvSpPr/>
          <p:nvPr/>
        </p:nvSpPr>
        <p:spPr>
          <a:xfrm>
            <a:off x="1704109" y="1731818"/>
            <a:ext cx="401782" cy="2381612"/>
          </a:xfrm>
          <a:prstGeom prst="rect">
            <a:avLst/>
          </a:prstGeom>
          <a:noFill/>
          <a:ln cap="flat" cmpd="sng" w="25400">
            <a:solidFill>
              <a:srgbClr val="FF0000"/>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80" name="Google Shape;380;p17"/>
          <p:cNvSpPr/>
          <p:nvPr/>
        </p:nvSpPr>
        <p:spPr>
          <a:xfrm>
            <a:off x="2330596" y="1731818"/>
            <a:ext cx="648131" cy="2381612"/>
          </a:xfrm>
          <a:prstGeom prst="rect">
            <a:avLst/>
          </a:prstGeom>
          <a:noFill/>
          <a:ln cap="flat" cmpd="sng" w="25400">
            <a:solidFill>
              <a:srgbClr val="FF0000"/>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81" name="Google Shape;381;p17"/>
          <p:cNvSpPr/>
          <p:nvPr/>
        </p:nvSpPr>
        <p:spPr>
          <a:xfrm>
            <a:off x="5008418" y="1738355"/>
            <a:ext cx="3546764" cy="2381612"/>
          </a:xfrm>
          <a:prstGeom prst="rect">
            <a:avLst/>
          </a:prstGeom>
          <a:noFill/>
          <a:ln cap="flat" cmpd="sng" w="25400">
            <a:solidFill>
              <a:srgbClr val="FF0000"/>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82" name="Google Shape;382;p17"/>
          <p:cNvSpPr/>
          <p:nvPr/>
        </p:nvSpPr>
        <p:spPr>
          <a:xfrm>
            <a:off x="3016595" y="4689175"/>
            <a:ext cx="3110810" cy="276999"/>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id" sz="1200" u="none" cap="none" strike="noStrike">
                <a:solidFill>
                  <a:srgbClr val="17919B"/>
                </a:solidFill>
                <a:latin typeface="Arial"/>
                <a:ea typeface="Arial"/>
                <a:cs typeface="Arial"/>
                <a:sym typeface="Arial"/>
              </a:rPr>
              <a:t>Data Formatting &amp; Cleansing (13/14)</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grpSp>
        <p:nvGrpSpPr>
          <p:cNvPr id="387" name="Google Shape;387;p18"/>
          <p:cNvGrpSpPr/>
          <p:nvPr/>
        </p:nvGrpSpPr>
        <p:grpSpPr>
          <a:xfrm>
            <a:off x="8325085" y="65157"/>
            <a:ext cx="763768" cy="752531"/>
            <a:chOff x="695950" y="3458000"/>
            <a:chExt cx="966550" cy="952450"/>
          </a:xfrm>
        </p:grpSpPr>
        <p:sp>
          <p:nvSpPr>
            <p:cNvPr id="388" name="Google Shape;388;p18"/>
            <p:cNvSpPr/>
            <p:nvPr/>
          </p:nvSpPr>
          <p:spPr>
            <a:xfrm>
              <a:off x="695950" y="3458000"/>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9" name="Google Shape;389;p18"/>
            <p:cNvSpPr/>
            <p:nvPr/>
          </p:nvSpPr>
          <p:spPr>
            <a:xfrm>
              <a:off x="1065675" y="3458000"/>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0" name="Google Shape;390;p18"/>
            <p:cNvSpPr/>
            <p:nvPr/>
          </p:nvSpPr>
          <p:spPr>
            <a:xfrm>
              <a:off x="1435400" y="3458000"/>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1" name="Google Shape;391;p18"/>
            <p:cNvSpPr/>
            <p:nvPr/>
          </p:nvSpPr>
          <p:spPr>
            <a:xfrm>
              <a:off x="695950" y="3820675"/>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2" name="Google Shape;392;p18"/>
            <p:cNvSpPr/>
            <p:nvPr/>
          </p:nvSpPr>
          <p:spPr>
            <a:xfrm>
              <a:off x="1065675" y="3820675"/>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3" name="Google Shape;393;p18"/>
            <p:cNvSpPr/>
            <p:nvPr/>
          </p:nvSpPr>
          <p:spPr>
            <a:xfrm>
              <a:off x="1435400" y="3820675"/>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4" name="Google Shape;394;p18"/>
            <p:cNvSpPr/>
            <p:nvPr/>
          </p:nvSpPr>
          <p:spPr>
            <a:xfrm>
              <a:off x="695950" y="4183350"/>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5" name="Google Shape;395;p18"/>
            <p:cNvSpPr/>
            <p:nvPr/>
          </p:nvSpPr>
          <p:spPr>
            <a:xfrm>
              <a:off x="1065675" y="4183350"/>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6" name="Google Shape;396;p18"/>
            <p:cNvSpPr/>
            <p:nvPr/>
          </p:nvSpPr>
          <p:spPr>
            <a:xfrm>
              <a:off x="1435400" y="4183350"/>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97" name="Google Shape;397;p18"/>
          <p:cNvSpPr/>
          <p:nvPr/>
        </p:nvSpPr>
        <p:spPr>
          <a:xfrm rot="10800000">
            <a:off x="-381375" y="2274300"/>
            <a:ext cx="740700" cy="692700"/>
          </a:xfrm>
          <a:prstGeom prst="pie">
            <a:avLst>
              <a:gd fmla="val 5441529" name="adj1"/>
              <a:gd fmla="val 16200000" name="adj2"/>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8" name="Google Shape;398;p18"/>
          <p:cNvSpPr txBox="1"/>
          <p:nvPr/>
        </p:nvSpPr>
        <p:spPr>
          <a:xfrm>
            <a:off x="212775" y="4649600"/>
            <a:ext cx="14349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1" i="0" lang="id" sz="1100" u="none" cap="none" strike="noStrike">
                <a:solidFill>
                  <a:srgbClr val="18919B"/>
                </a:solidFill>
                <a:latin typeface="Caveat"/>
                <a:ea typeface="Caveat"/>
                <a:cs typeface="Caveat"/>
                <a:sym typeface="Caveat"/>
              </a:rPr>
              <a:t>#RintisKarirImpian</a:t>
            </a:r>
            <a:endParaRPr b="1" i="0" sz="1100" u="none" cap="none" strike="noStrike">
              <a:solidFill>
                <a:srgbClr val="18919B"/>
              </a:solidFill>
              <a:latin typeface="Caveat"/>
              <a:ea typeface="Caveat"/>
              <a:cs typeface="Caveat"/>
              <a:sym typeface="Caveat"/>
            </a:endParaRPr>
          </a:p>
        </p:txBody>
      </p:sp>
      <p:pic>
        <p:nvPicPr>
          <p:cNvPr id="399" name="Google Shape;399;p18"/>
          <p:cNvPicPr preferRelativeResize="0"/>
          <p:nvPr/>
        </p:nvPicPr>
        <p:blipFill rotWithShape="1">
          <a:blip r:embed="rId3">
            <a:alphaModFix/>
          </a:blip>
          <a:srcRect b="0" l="0" r="0" t="0"/>
          <a:stretch/>
        </p:blipFill>
        <p:spPr>
          <a:xfrm>
            <a:off x="8410175" y="4803796"/>
            <a:ext cx="558450" cy="262804"/>
          </a:xfrm>
          <a:prstGeom prst="rect">
            <a:avLst/>
          </a:prstGeom>
          <a:noFill/>
          <a:ln>
            <a:noFill/>
          </a:ln>
        </p:spPr>
      </p:pic>
      <p:sp>
        <p:nvSpPr>
          <p:cNvPr id="400" name="Google Shape;400;p18"/>
          <p:cNvSpPr txBox="1"/>
          <p:nvPr>
            <p:ph type="ctrTitle"/>
          </p:nvPr>
        </p:nvSpPr>
        <p:spPr>
          <a:xfrm>
            <a:off x="276096" y="150913"/>
            <a:ext cx="8520600" cy="572700"/>
          </a:xfrm>
          <a:prstGeom prst="rect">
            <a:avLst/>
          </a:prstGeom>
          <a:noFill/>
          <a:ln>
            <a:noFill/>
          </a:ln>
        </p:spPr>
        <p:txBody>
          <a:bodyPr anchorCtr="0" anchor="ctr" bIns="0" lIns="0" spcFirstLastPara="1" rIns="0" wrap="square" tIns="0">
            <a:normAutofit/>
          </a:bodyPr>
          <a:lstStyle/>
          <a:p>
            <a:pPr indent="0" lvl="0" marL="0" rtl="0" algn="l">
              <a:lnSpc>
                <a:spcPct val="100000"/>
              </a:lnSpc>
              <a:spcBef>
                <a:spcPts val="0"/>
              </a:spcBef>
              <a:spcAft>
                <a:spcPts val="0"/>
              </a:spcAft>
              <a:buSzPts val="990"/>
              <a:buNone/>
            </a:pPr>
            <a:r>
              <a:rPr b="1" lang="id" sz="1820">
                <a:solidFill>
                  <a:srgbClr val="18919B"/>
                </a:solidFill>
                <a:latin typeface="Roboto"/>
                <a:ea typeface="Roboto"/>
                <a:cs typeface="Roboto"/>
                <a:sym typeface="Roboto"/>
              </a:rPr>
              <a:t>Kondisi file SETELAH eksekusi kode</a:t>
            </a:r>
            <a:endParaRPr b="1" sz="1820">
              <a:solidFill>
                <a:srgbClr val="18919B"/>
              </a:solidFill>
              <a:latin typeface="Roboto"/>
              <a:ea typeface="Roboto"/>
              <a:cs typeface="Roboto"/>
              <a:sym typeface="Roboto"/>
            </a:endParaRPr>
          </a:p>
        </p:txBody>
      </p:sp>
      <p:pic>
        <p:nvPicPr>
          <p:cNvPr id="401" name="Google Shape;401;p18"/>
          <p:cNvPicPr preferRelativeResize="0"/>
          <p:nvPr/>
        </p:nvPicPr>
        <p:blipFill rotWithShape="1">
          <a:blip r:embed="rId4">
            <a:alphaModFix/>
          </a:blip>
          <a:srcRect b="0" l="0" r="0" t="0"/>
          <a:stretch/>
        </p:blipFill>
        <p:spPr>
          <a:xfrm>
            <a:off x="252040" y="730150"/>
            <a:ext cx="8536001" cy="3383280"/>
          </a:xfrm>
          <a:prstGeom prst="rect">
            <a:avLst/>
          </a:prstGeom>
          <a:noFill/>
          <a:ln cap="flat" cmpd="sng" w="9525">
            <a:solidFill>
              <a:schemeClr val="dk1"/>
            </a:solidFill>
            <a:prstDash val="solid"/>
            <a:round/>
            <a:headEnd len="sm" w="sm" type="none"/>
            <a:tailEnd len="sm" w="sm" type="none"/>
          </a:ln>
        </p:spPr>
      </p:pic>
      <p:sp>
        <p:nvSpPr>
          <p:cNvPr id="402" name="Google Shape;402;p18"/>
          <p:cNvSpPr/>
          <p:nvPr/>
        </p:nvSpPr>
        <p:spPr>
          <a:xfrm>
            <a:off x="1704109" y="1731818"/>
            <a:ext cx="401782" cy="2381612"/>
          </a:xfrm>
          <a:prstGeom prst="rect">
            <a:avLst/>
          </a:prstGeom>
          <a:noFill/>
          <a:ln cap="flat" cmpd="sng" w="25400">
            <a:solidFill>
              <a:srgbClr val="FF0000"/>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03" name="Google Shape;403;p18"/>
          <p:cNvSpPr/>
          <p:nvPr/>
        </p:nvSpPr>
        <p:spPr>
          <a:xfrm>
            <a:off x="2330596" y="1731818"/>
            <a:ext cx="648131" cy="2381612"/>
          </a:xfrm>
          <a:prstGeom prst="rect">
            <a:avLst/>
          </a:prstGeom>
          <a:noFill/>
          <a:ln cap="flat" cmpd="sng" w="25400">
            <a:solidFill>
              <a:srgbClr val="FF0000"/>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04" name="Google Shape;404;p18"/>
          <p:cNvSpPr/>
          <p:nvPr/>
        </p:nvSpPr>
        <p:spPr>
          <a:xfrm>
            <a:off x="5008418" y="1738355"/>
            <a:ext cx="3546764" cy="2381612"/>
          </a:xfrm>
          <a:prstGeom prst="rect">
            <a:avLst/>
          </a:prstGeom>
          <a:noFill/>
          <a:ln cap="flat" cmpd="sng" w="25400">
            <a:solidFill>
              <a:srgbClr val="FF0000"/>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05" name="Google Shape;405;p18"/>
          <p:cNvSpPr/>
          <p:nvPr/>
        </p:nvSpPr>
        <p:spPr>
          <a:xfrm>
            <a:off x="3016595" y="4689175"/>
            <a:ext cx="3110810" cy="276999"/>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id" sz="1200" u="none" cap="none" strike="noStrike">
                <a:solidFill>
                  <a:srgbClr val="17919B"/>
                </a:solidFill>
                <a:latin typeface="Arial"/>
                <a:ea typeface="Arial"/>
                <a:cs typeface="Arial"/>
                <a:sym typeface="Arial"/>
              </a:rPr>
              <a:t>Data Formatting &amp; Cleansing (14/14)</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09" name="Shape 409"/>
        <p:cNvGrpSpPr/>
        <p:nvPr/>
      </p:nvGrpSpPr>
      <p:grpSpPr>
        <a:xfrm>
          <a:off x="0" y="0"/>
          <a:ext cx="0" cy="0"/>
          <a:chOff x="0" y="0"/>
          <a:chExt cx="0" cy="0"/>
        </a:xfrm>
      </p:grpSpPr>
      <p:grpSp>
        <p:nvGrpSpPr>
          <p:cNvPr id="410" name="Google Shape;410;g25c6a2f8c1c_0_0"/>
          <p:cNvGrpSpPr/>
          <p:nvPr/>
        </p:nvGrpSpPr>
        <p:grpSpPr>
          <a:xfrm>
            <a:off x="8325085" y="65155"/>
            <a:ext cx="763768" cy="752531"/>
            <a:chOff x="695950" y="3458000"/>
            <a:chExt cx="966550" cy="952450"/>
          </a:xfrm>
        </p:grpSpPr>
        <p:sp>
          <p:nvSpPr>
            <p:cNvPr id="411" name="Google Shape;411;g25c6a2f8c1c_0_0"/>
            <p:cNvSpPr/>
            <p:nvPr/>
          </p:nvSpPr>
          <p:spPr>
            <a:xfrm>
              <a:off x="695950" y="3458000"/>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2" name="Google Shape;412;g25c6a2f8c1c_0_0"/>
            <p:cNvSpPr/>
            <p:nvPr/>
          </p:nvSpPr>
          <p:spPr>
            <a:xfrm>
              <a:off x="1065675" y="3458000"/>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3" name="Google Shape;413;g25c6a2f8c1c_0_0"/>
            <p:cNvSpPr/>
            <p:nvPr/>
          </p:nvSpPr>
          <p:spPr>
            <a:xfrm>
              <a:off x="1435400" y="3458000"/>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4" name="Google Shape;414;g25c6a2f8c1c_0_0"/>
            <p:cNvSpPr/>
            <p:nvPr/>
          </p:nvSpPr>
          <p:spPr>
            <a:xfrm>
              <a:off x="695950" y="3820675"/>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5" name="Google Shape;415;g25c6a2f8c1c_0_0"/>
            <p:cNvSpPr/>
            <p:nvPr/>
          </p:nvSpPr>
          <p:spPr>
            <a:xfrm>
              <a:off x="1065675" y="3820675"/>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6" name="Google Shape;416;g25c6a2f8c1c_0_0"/>
            <p:cNvSpPr/>
            <p:nvPr/>
          </p:nvSpPr>
          <p:spPr>
            <a:xfrm>
              <a:off x="1435400" y="3820675"/>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7" name="Google Shape;417;g25c6a2f8c1c_0_0"/>
            <p:cNvSpPr/>
            <p:nvPr/>
          </p:nvSpPr>
          <p:spPr>
            <a:xfrm>
              <a:off x="695950" y="4183350"/>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8" name="Google Shape;418;g25c6a2f8c1c_0_0"/>
            <p:cNvSpPr/>
            <p:nvPr/>
          </p:nvSpPr>
          <p:spPr>
            <a:xfrm>
              <a:off x="1065675" y="4183350"/>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9" name="Google Shape;419;g25c6a2f8c1c_0_0"/>
            <p:cNvSpPr/>
            <p:nvPr/>
          </p:nvSpPr>
          <p:spPr>
            <a:xfrm>
              <a:off x="1435400" y="4183350"/>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20" name="Google Shape;420;g25c6a2f8c1c_0_0"/>
          <p:cNvSpPr txBox="1"/>
          <p:nvPr/>
        </p:nvSpPr>
        <p:spPr>
          <a:xfrm>
            <a:off x="212775" y="4649600"/>
            <a:ext cx="14349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1" i="0" lang="id" sz="1100" u="none" cap="none" strike="noStrike">
                <a:solidFill>
                  <a:srgbClr val="18919B"/>
                </a:solidFill>
                <a:latin typeface="Caveat"/>
                <a:ea typeface="Caveat"/>
                <a:cs typeface="Caveat"/>
                <a:sym typeface="Caveat"/>
              </a:rPr>
              <a:t>#RintisKarirImpian</a:t>
            </a:r>
            <a:endParaRPr b="1" i="0" sz="1100" u="none" cap="none" strike="noStrike">
              <a:solidFill>
                <a:srgbClr val="18919B"/>
              </a:solidFill>
              <a:latin typeface="Caveat"/>
              <a:ea typeface="Caveat"/>
              <a:cs typeface="Caveat"/>
              <a:sym typeface="Caveat"/>
            </a:endParaRPr>
          </a:p>
        </p:txBody>
      </p:sp>
      <p:pic>
        <p:nvPicPr>
          <p:cNvPr id="421" name="Google Shape;421;g25c6a2f8c1c_0_0"/>
          <p:cNvPicPr preferRelativeResize="0"/>
          <p:nvPr/>
        </p:nvPicPr>
        <p:blipFill rotWithShape="1">
          <a:blip r:embed="rId3">
            <a:alphaModFix/>
          </a:blip>
          <a:srcRect b="0" l="0" r="0" t="0"/>
          <a:stretch/>
        </p:blipFill>
        <p:spPr>
          <a:xfrm>
            <a:off x="8410175" y="4803796"/>
            <a:ext cx="558450" cy="262804"/>
          </a:xfrm>
          <a:prstGeom prst="rect">
            <a:avLst/>
          </a:prstGeom>
          <a:noFill/>
          <a:ln>
            <a:noFill/>
          </a:ln>
        </p:spPr>
      </p:pic>
      <p:sp>
        <p:nvSpPr>
          <p:cNvPr id="422" name="Google Shape;422;g25c6a2f8c1c_0_0"/>
          <p:cNvSpPr txBox="1"/>
          <p:nvPr/>
        </p:nvSpPr>
        <p:spPr>
          <a:xfrm>
            <a:off x="198875" y="1021325"/>
            <a:ext cx="8232300" cy="389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rPr b="0" i="0" lang="id" sz="1500" u="none" cap="none" strike="noStrike">
                <a:solidFill>
                  <a:srgbClr val="434343"/>
                </a:solidFill>
                <a:latin typeface="Arial"/>
                <a:ea typeface="Arial"/>
                <a:cs typeface="Arial"/>
                <a:sym typeface="Arial"/>
              </a:rPr>
              <a:t>Task :</a:t>
            </a:r>
            <a:endParaRPr b="0" i="0" sz="1500" u="none" cap="none" strike="noStrike">
              <a:solidFill>
                <a:srgbClr val="434343"/>
              </a:solidFill>
              <a:latin typeface="Arial"/>
              <a:ea typeface="Arial"/>
              <a:cs typeface="Arial"/>
              <a:sym typeface="Arial"/>
            </a:endParaRPr>
          </a:p>
        </p:txBody>
      </p:sp>
      <p:sp>
        <p:nvSpPr>
          <p:cNvPr id="423" name="Google Shape;423;g25c6a2f8c1c_0_0"/>
          <p:cNvSpPr txBox="1"/>
          <p:nvPr/>
        </p:nvSpPr>
        <p:spPr>
          <a:xfrm>
            <a:off x="324623" y="1380636"/>
            <a:ext cx="8494750" cy="1565014"/>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None/>
            </a:pPr>
            <a:r>
              <a:rPr b="0" i="0" lang="id" sz="1300" u="none" cap="none" strike="noStrike">
                <a:solidFill>
                  <a:srgbClr val="000000"/>
                </a:solidFill>
                <a:latin typeface="Roboto"/>
                <a:ea typeface="Roboto"/>
                <a:cs typeface="Roboto"/>
                <a:sym typeface="Roboto"/>
              </a:rPr>
              <a:t>Kamu baru saja dihire oleh online store kecil-kecilan bernama Tokopaedi milik pak Edi sebagai data analyst. Namun sayangnya Tokopaedi belum memiliki sistem database sehingga kamu membangunnya dari awal. Maka dari itu tugas pertama kamu sebagai data analyst adalah: </a:t>
            </a:r>
            <a:endParaRPr/>
          </a:p>
          <a:p>
            <a:pPr indent="-342900" lvl="0" marL="342900" marR="0" rtl="0" algn="l">
              <a:lnSpc>
                <a:spcPct val="115000"/>
              </a:lnSpc>
              <a:spcBef>
                <a:spcPts val="0"/>
              </a:spcBef>
              <a:spcAft>
                <a:spcPts val="0"/>
              </a:spcAft>
              <a:buClr>
                <a:srgbClr val="000000"/>
              </a:buClr>
              <a:buSzPts val="1300"/>
              <a:buFont typeface="Arial"/>
              <a:buAutoNum type="arabicPeriod"/>
            </a:pPr>
            <a:r>
              <a:rPr b="0" i="0" lang="id" sz="1300" u="none" cap="none" strike="noStrike">
                <a:solidFill>
                  <a:srgbClr val="000000"/>
                </a:solidFill>
                <a:latin typeface="Roboto"/>
                <a:ea typeface="Roboto"/>
                <a:cs typeface="Roboto"/>
                <a:sym typeface="Roboto"/>
              </a:rPr>
              <a:t>Membuat database bernama tokopaedi pada PostgreSQL </a:t>
            </a:r>
            <a:endParaRPr/>
          </a:p>
          <a:p>
            <a:pPr indent="-342900" lvl="0" marL="342900" marR="0" rtl="0" algn="l">
              <a:lnSpc>
                <a:spcPct val="115000"/>
              </a:lnSpc>
              <a:spcBef>
                <a:spcPts val="0"/>
              </a:spcBef>
              <a:spcAft>
                <a:spcPts val="0"/>
              </a:spcAft>
              <a:buClr>
                <a:srgbClr val="000000"/>
              </a:buClr>
              <a:buSzPts val="1300"/>
              <a:buFont typeface="Arial"/>
              <a:buAutoNum type="arabicPeriod"/>
            </a:pPr>
            <a:r>
              <a:rPr b="0" i="0" lang="id" sz="1300" u="none" cap="none" strike="noStrike">
                <a:solidFill>
                  <a:srgbClr val="000000"/>
                </a:solidFill>
                <a:latin typeface="Roboto"/>
                <a:ea typeface="Roboto"/>
                <a:cs typeface="Roboto"/>
                <a:sym typeface="Roboto"/>
              </a:rPr>
              <a:t>Membuat tabel bernama orders dengan kolomnya sebagai berikut (tips: tentukan terlebih dahulu tipe data dari setiap kolom berdasarkan nilai inputnya</a:t>
            </a:r>
            <a:endParaRPr b="0" i="0" sz="1300" u="none" cap="none" strike="noStrike">
              <a:solidFill>
                <a:schemeClr val="dk1"/>
              </a:solidFill>
              <a:highlight>
                <a:srgbClr val="FFFFFF"/>
              </a:highlight>
              <a:latin typeface="Roboto"/>
              <a:ea typeface="Roboto"/>
              <a:cs typeface="Roboto"/>
              <a:sym typeface="Roboto"/>
            </a:endParaRPr>
          </a:p>
        </p:txBody>
      </p:sp>
      <p:pic>
        <p:nvPicPr>
          <p:cNvPr id="424" name="Google Shape;424;g25c6a2f8c1c_0_0"/>
          <p:cNvPicPr preferRelativeResize="0"/>
          <p:nvPr/>
        </p:nvPicPr>
        <p:blipFill rotWithShape="1">
          <a:blip r:embed="rId4">
            <a:alphaModFix/>
          </a:blip>
          <a:srcRect b="0" l="0" r="0" t="0"/>
          <a:stretch/>
        </p:blipFill>
        <p:spPr>
          <a:xfrm>
            <a:off x="0" y="3184617"/>
            <a:ext cx="9144000" cy="598289"/>
          </a:xfrm>
          <a:prstGeom prst="rect">
            <a:avLst/>
          </a:prstGeom>
          <a:noFill/>
          <a:ln>
            <a:noFill/>
          </a:ln>
        </p:spPr>
      </p:pic>
      <p:sp>
        <p:nvSpPr>
          <p:cNvPr id="425" name="Google Shape;425;g25c6a2f8c1c_0_0"/>
          <p:cNvSpPr/>
          <p:nvPr/>
        </p:nvSpPr>
        <p:spPr>
          <a:xfrm>
            <a:off x="3016595" y="4689175"/>
            <a:ext cx="3110810" cy="276999"/>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id" sz="1200" u="none" cap="none" strike="noStrike">
                <a:solidFill>
                  <a:srgbClr val="17919B"/>
                </a:solidFill>
                <a:latin typeface="Arial"/>
                <a:ea typeface="Arial"/>
                <a:cs typeface="Arial"/>
                <a:sym typeface="Arial"/>
              </a:rPr>
              <a:t>SQL 1 (1/7)</a:t>
            </a:r>
            <a:endParaRPr/>
          </a:p>
        </p:txBody>
      </p:sp>
      <p:sp>
        <p:nvSpPr>
          <p:cNvPr id="426" name="Google Shape;426;g25c6a2f8c1c_0_0"/>
          <p:cNvSpPr txBox="1"/>
          <p:nvPr>
            <p:ph type="title"/>
          </p:nvPr>
        </p:nvSpPr>
        <p:spPr>
          <a:xfrm>
            <a:off x="276096" y="374589"/>
            <a:ext cx="8520600" cy="572700"/>
          </a:xfrm>
          <a:prstGeom prst="rect">
            <a:avLst/>
          </a:prstGeom>
          <a:noFill/>
          <a:ln>
            <a:noFill/>
          </a:ln>
        </p:spPr>
        <p:txBody>
          <a:bodyPr anchorCtr="0" anchor="t" bIns="0" lIns="0" spcFirstLastPara="1" rIns="0" wrap="square" tIns="0">
            <a:noAutofit/>
          </a:bodyPr>
          <a:lstStyle/>
          <a:p>
            <a:pPr indent="0" lvl="0" marL="12700" marR="0" rtl="0" algn="l">
              <a:lnSpc>
                <a:spcPct val="100000"/>
              </a:lnSpc>
              <a:spcBef>
                <a:spcPts val="0"/>
              </a:spcBef>
              <a:spcAft>
                <a:spcPts val="0"/>
              </a:spcAft>
              <a:buClr>
                <a:srgbClr val="000000"/>
              </a:buClr>
              <a:buSzPts val="3600"/>
              <a:buFont typeface="Arial"/>
              <a:buNone/>
            </a:pPr>
            <a:r>
              <a:rPr b="1" lang="id" sz="3600">
                <a:solidFill>
                  <a:srgbClr val="17919B"/>
                </a:solidFill>
                <a:latin typeface="Roboto"/>
                <a:ea typeface="Roboto"/>
                <a:cs typeface="Roboto"/>
                <a:sym typeface="Roboto"/>
              </a:rPr>
              <a:t>SQL 1 (SQL Basic 1)</a:t>
            </a:r>
            <a:endParaRPr b="1" i="0" sz="3600" u="none" cap="none" strike="noStrike">
              <a:solidFill>
                <a:srgbClr val="FFFFFF"/>
              </a:solidFill>
              <a:latin typeface="Roboto"/>
              <a:ea typeface="Roboto"/>
              <a:cs typeface="Roboto"/>
              <a:sym typeface="Robo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grpSp>
        <p:nvGrpSpPr>
          <p:cNvPr id="431" name="Google Shape;431;p19"/>
          <p:cNvGrpSpPr/>
          <p:nvPr/>
        </p:nvGrpSpPr>
        <p:grpSpPr>
          <a:xfrm>
            <a:off x="8325085" y="65157"/>
            <a:ext cx="763768" cy="752531"/>
            <a:chOff x="695950" y="3458000"/>
            <a:chExt cx="966550" cy="952450"/>
          </a:xfrm>
        </p:grpSpPr>
        <p:sp>
          <p:nvSpPr>
            <p:cNvPr id="432" name="Google Shape;432;p19"/>
            <p:cNvSpPr/>
            <p:nvPr/>
          </p:nvSpPr>
          <p:spPr>
            <a:xfrm>
              <a:off x="695950" y="3458000"/>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3" name="Google Shape;433;p19"/>
            <p:cNvSpPr/>
            <p:nvPr/>
          </p:nvSpPr>
          <p:spPr>
            <a:xfrm>
              <a:off x="1065675" y="3458000"/>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4" name="Google Shape;434;p19"/>
            <p:cNvSpPr/>
            <p:nvPr/>
          </p:nvSpPr>
          <p:spPr>
            <a:xfrm>
              <a:off x="1435400" y="3458000"/>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5" name="Google Shape;435;p19"/>
            <p:cNvSpPr/>
            <p:nvPr/>
          </p:nvSpPr>
          <p:spPr>
            <a:xfrm>
              <a:off x="695950" y="3820675"/>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6" name="Google Shape;436;p19"/>
            <p:cNvSpPr/>
            <p:nvPr/>
          </p:nvSpPr>
          <p:spPr>
            <a:xfrm>
              <a:off x="1065675" y="3820675"/>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7" name="Google Shape;437;p19"/>
            <p:cNvSpPr/>
            <p:nvPr/>
          </p:nvSpPr>
          <p:spPr>
            <a:xfrm>
              <a:off x="1435400" y="3820675"/>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8" name="Google Shape;438;p19"/>
            <p:cNvSpPr/>
            <p:nvPr/>
          </p:nvSpPr>
          <p:spPr>
            <a:xfrm>
              <a:off x="695950" y="4183350"/>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9" name="Google Shape;439;p19"/>
            <p:cNvSpPr/>
            <p:nvPr/>
          </p:nvSpPr>
          <p:spPr>
            <a:xfrm>
              <a:off x="1065675" y="4183350"/>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0" name="Google Shape;440;p19"/>
            <p:cNvSpPr/>
            <p:nvPr/>
          </p:nvSpPr>
          <p:spPr>
            <a:xfrm>
              <a:off x="1435400" y="4183350"/>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41" name="Google Shape;441;p19"/>
          <p:cNvSpPr txBox="1"/>
          <p:nvPr/>
        </p:nvSpPr>
        <p:spPr>
          <a:xfrm>
            <a:off x="212775" y="4649600"/>
            <a:ext cx="14349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1" i="0" lang="id" sz="1100" u="none" cap="none" strike="noStrike">
                <a:solidFill>
                  <a:srgbClr val="18919B"/>
                </a:solidFill>
                <a:latin typeface="Caveat"/>
                <a:ea typeface="Caveat"/>
                <a:cs typeface="Caveat"/>
                <a:sym typeface="Caveat"/>
              </a:rPr>
              <a:t>#RintisKarirImpian</a:t>
            </a:r>
            <a:endParaRPr b="1" i="0" sz="1100" u="none" cap="none" strike="noStrike">
              <a:solidFill>
                <a:srgbClr val="18919B"/>
              </a:solidFill>
              <a:latin typeface="Caveat"/>
              <a:ea typeface="Caveat"/>
              <a:cs typeface="Caveat"/>
              <a:sym typeface="Caveat"/>
            </a:endParaRPr>
          </a:p>
        </p:txBody>
      </p:sp>
      <p:pic>
        <p:nvPicPr>
          <p:cNvPr id="442" name="Google Shape;442;p19"/>
          <p:cNvPicPr preferRelativeResize="0"/>
          <p:nvPr/>
        </p:nvPicPr>
        <p:blipFill rotWithShape="1">
          <a:blip r:embed="rId3">
            <a:alphaModFix/>
          </a:blip>
          <a:srcRect b="0" l="0" r="0" t="0"/>
          <a:stretch/>
        </p:blipFill>
        <p:spPr>
          <a:xfrm>
            <a:off x="8410175" y="4803796"/>
            <a:ext cx="558450" cy="262804"/>
          </a:xfrm>
          <a:prstGeom prst="rect">
            <a:avLst/>
          </a:prstGeom>
          <a:noFill/>
          <a:ln>
            <a:noFill/>
          </a:ln>
        </p:spPr>
      </p:pic>
      <p:sp>
        <p:nvSpPr>
          <p:cNvPr id="443" name="Google Shape;443;p19"/>
          <p:cNvSpPr txBox="1"/>
          <p:nvPr/>
        </p:nvSpPr>
        <p:spPr>
          <a:xfrm>
            <a:off x="359325" y="164275"/>
            <a:ext cx="7884600" cy="553968"/>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600"/>
              <a:buFont typeface="Arial"/>
              <a:buNone/>
            </a:pPr>
            <a:r>
              <a:rPr b="1" i="0" lang="id" sz="2400" u="none" cap="none" strike="noStrike">
                <a:solidFill>
                  <a:srgbClr val="18919B"/>
                </a:solidFill>
                <a:latin typeface="Roboto"/>
                <a:ea typeface="Roboto"/>
                <a:cs typeface="Roboto"/>
                <a:sym typeface="Roboto"/>
              </a:rPr>
              <a:t>Jawaban 1</a:t>
            </a:r>
            <a:endParaRPr b="1" i="0" sz="2400" u="none" cap="none" strike="noStrike">
              <a:solidFill>
                <a:srgbClr val="18919B"/>
              </a:solidFill>
              <a:latin typeface="Roboto"/>
              <a:ea typeface="Roboto"/>
              <a:cs typeface="Roboto"/>
              <a:sym typeface="Roboto"/>
            </a:endParaRPr>
          </a:p>
        </p:txBody>
      </p:sp>
      <p:sp>
        <p:nvSpPr>
          <p:cNvPr id="444" name="Google Shape;444;p19"/>
          <p:cNvSpPr txBox="1"/>
          <p:nvPr/>
        </p:nvSpPr>
        <p:spPr>
          <a:xfrm>
            <a:off x="347304" y="756975"/>
            <a:ext cx="8494750" cy="644762"/>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None/>
            </a:pPr>
            <a:r>
              <a:rPr b="0" i="0" lang="id" sz="1300" u="none" cap="none" strike="noStrike">
                <a:solidFill>
                  <a:schemeClr val="dk1"/>
                </a:solidFill>
                <a:highlight>
                  <a:srgbClr val="FFFFFF"/>
                </a:highlight>
                <a:latin typeface="Roboto"/>
                <a:ea typeface="Roboto"/>
                <a:cs typeface="Roboto"/>
                <a:sym typeface="Roboto"/>
              </a:rPr>
              <a:t>Disini saya menggunakan </a:t>
            </a:r>
            <a:r>
              <a:rPr b="1" i="1" lang="id" sz="1300" u="none" cap="none" strike="noStrike">
                <a:solidFill>
                  <a:schemeClr val="dk1"/>
                </a:solidFill>
                <a:highlight>
                  <a:srgbClr val="FFFFFF"/>
                </a:highlight>
                <a:latin typeface="Roboto"/>
                <a:ea typeface="Roboto"/>
                <a:cs typeface="Roboto"/>
                <a:sym typeface="Roboto"/>
              </a:rPr>
              <a:t>PostgreSQL</a:t>
            </a:r>
            <a:r>
              <a:rPr b="0" i="0" lang="id" sz="1300" u="none" cap="none" strike="noStrike">
                <a:solidFill>
                  <a:schemeClr val="dk1"/>
                </a:solidFill>
                <a:highlight>
                  <a:srgbClr val="FFFFFF"/>
                </a:highlight>
                <a:latin typeface="Roboto"/>
                <a:ea typeface="Roboto"/>
                <a:cs typeface="Roboto"/>
                <a:sym typeface="Roboto"/>
              </a:rPr>
              <a:t>.</a:t>
            </a:r>
            <a:endParaRPr/>
          </a:p>
          <a:p>
            <a:pPr indent="0" lvl="0" marL="0" marR="0" rtl="0" algn="l">
              <a:lnSpc>
                <a:spcPct val="115000"/>
              </a:lnSpc>
              <a:spcBef>
                <a:spcPts val="0"/>
              </a:spcBef>
              <a:spcAft>
                <a:spcPts val="0"/>
              </a:spcAft>
              <a:buNone/>
            </a:pPr>
            <a:r>
              <a:rPr b="0" i="0" lang="id" sz="1300" u="none" cap="none" strike="noStrike">
                <a:solidFill>
                  <a:schemeClr val="dk1"/>
                </a:solidFill>
                <a:highlight>
                  <a:srgbClr val="FFFFFF"/>
                </a:highlight>
                <a:latin typeface="Roboto"/>
                <a:ea typeface="Roboto"/>
                <a:cs typeface="Roboto"/>
                <a:sym typeface="Roboto"/>
              </a:rPr>
              <a:t>Untuk membuat database, buka </a:t>
            </a:r>
            <a:r>
              <a:rPr b="1" i="0" lang="id" sz="1300" u="none" cap="none" strike="noStrike">
                <a:solidFill>
                  <a:schemeClr val="dk1"/>
                </a:solidFill>
                <a:highlight>
                  <a:srgbClr val="FFFFFF"/>
                </a:highlight>
                <a:latin typeface="Roboto"/>
                <a:ea typeface="Roboto"/>
                <a:cs typeface="Roboto"/>
                <a:sym typeface="Roboto"/>
              </a:rPr>
              <a:t>pgadmin</a:t>
            </a:r>
            <a:r>
              <a:rPr b="0" i="0" lang="id" sz="1300" u="none" cap="none" strike="noStrike">
                <a:solidFill>
                  <a:schemeClr val="dk1"/>
                </a:solidFill>
                <a:highlight>
                  <a:srgbClr val="FFFFFF"/>
                </a:highlight>
                <a:latin typeface="Roboto"/>
                <a:ea typeface="Roboto"/>
                <a:cs typeface="Roboto"/>
                <a:sym typeface="Roboto"/>
              </a:rPr>
              <a:t>.</a:t>
            </a:r>
            <a:endParaRPr b="1" i="0" sz="1300" u="none" cap="none" strike="noStrike">
              <a:solidFill>
                <a:schemeClr val="dk1"/>
              </a:solidFill>
              <a:highlight>
                <a:srgbClr val="FFFFFF"/>
              </a:highlight>
              <a:latin typeface="Roboto"/>
              <a:ea typeface="Roboto"/>
              <a:cs typeface="Roboto"/>
              <a:sym typeface="Roboto"/>
            </a:endParaRPr>
          </a:p>
        </p:txBody>
      </p:sp>
      <p:pic>
        <p:nvPicPr>
          <p:cNvPr id="445" name="Google Shape;445;p19"/>
          <p:cNvPicPr preferRelativeResize="0"/>
          <p:nvPr/>
        </p:nvPicPr>
        <p:blipFill rotWithShape="1">
          <a:blip r:embed="rId4">
            <a:alphaModFix/>
          </a:blip>
          <a:srcRect b="0" l="0" r="0" t="0"/>
          <a:stretch/>
        </p:blipFill>
        <p:spPr>
          <a:xfrm>
            <a:off x="359325" y="1357201"/>
            <a:ext cx="3675737" cy="2822356"/>
          </a:xfrm>
          <a:prstGeom prst="rect">
            <a:avLst/>
          </a:prstGeom>
          <a:noFill/>
          <a:ln cap="flat" cmpd="sng" w="9525">
            <a:solidFill>
              <a:schemeClr val="dk1"/>
            </a:solidFill>
            <a:prstDash val="solid"/>
            <a:round/>
            <a:headEnd len="sm" w="sm" type="none"/>
            <a:tailEnd len="sm" w="sm" type="none"/>
          </a:ln>
        </p:spPr>
      </p:pic>
      <p:pic>
        <p:nvPicPr>
          <p:cNvPr id="446" name="Google Shape;446;p19"/>
          <p:cNvPicPr preferRelativeResize="0"/>
          <p:nvPr/>
        </p:nvPicPr>
        <p:blipFill rotWithShape="1">
          <a:blip r:embed="rId5">
            <a:alphaModFix/>
          </a:blip>
          <a:srcRect b="0" l="0" r="0" t="0"/>
          <a:stretch/>
        </p:blipFill>
        <p:spPr>
          <a:xfrm>
            <a:off x="4127178" y="2621469"/>
            <a:ext cx="5016822" cy="1558088"/>
          </a:xfrm>
          <a:prstGeom prst="rect">
            <a:avLst/>
          </a:prstGeom>
          <a:noFill/>
          <a:ln cap="flat" cmpd="sng" w="9525">
            <a:solidFill>
              <a:schemeClr val="dk1"/>
            </a:solidFill>
            <a:prstDash val="solid"/>
            <a:round/>
            <a:headEnd len="sm" w="sm" type="none"/>
            <a:tailEnd len="sm" w="sm" type="none"/>
          </a:ln>
        </p:spPr>
      </p:pic>
      <p:sp>
        <p:nvSpPr>
          <p:cNvPr id="447" name="Google Shape;447;p19"/>
          <p:cNvSpPr txBox="1"/>
          <p:nvPr/>
        </p:nvSpPr>
        <p:spPr>
          <a:xfrm>
            <a:off x="4127178" y="1951245"/>
            <a:ext cx="4879297" cy="644762"/>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None/>
            </a:pPr>
            <a:r>
              <a:rPr b="0" i="0" lang="id" sz="1300" u="none" cap="none" strike="noStrike">
                <a:solidFill>
                  <a:schemeClr val="dk1"/>
                </a:solidFill>
                <a:highlight>
                  <a:srgbClr val="FFFFFF"/>
                </a:highlight>
                <a:latin typeface="Roboto"/>
                <a:ea typeface="Roboto"/>
                <a:cs typeface="Roboto"/>
                <a:sym typeface="Roboto"/>
              </a:rPr>
              <a:t>Setelah terbuka, klik menu “</a:t>
            </a:r>
            <a:r>
              <a:rPr b="1" i="0" lang="id" sz="1300" u="none" cap="none" strike="noStrike">
                <a:solidFill>
                  <a:schemeClr val="dk1"/>
                </a:solidFill>
                <a:highlight>
                  <a:srgbClr val="FFFFFF"/>
                </a:highlight>
                <a:latin typeface="Roboto"/>
                <a:ea typeface="Roboto"/>
                <a:cs typeface="Roboto"/>
                <a:sym typeface="Roboto"/>
              </a:rPr>
              <a:t>Servers</a:t>
            </a:r>
            <a:r>
              <a:rPr b="0" i="0" lang="id" sz="1300" u="none" cap="none" strike="noStrike">
                <a:solidFill>
                  <a:schemeClr val="dk1"/>
                </a:solidFill>
                <a:highlight>
                  <a:srgbClr val="FFFFFF"/>
                </a:highlight>
                <a:latin typeface="Roboto"/>
                <a:ea typeface="Roboto"/>
                <a:cs typeface="Roboto"/>
                <a:sym typeface="Roboto"/>
              </a:rPr>
              <a:t>” kemudian masukan </a:t>
            </a:r>
            <a:r>
              <a:rPr b="0" i="1" lang="id" sz="1300" u="none" cap="none" strike="noStrike">
                <a:solidFill>
                  <a:schemeClr val="dk1"/>
                </a:solidFill>
                <a:highlight>
                  <a:srgbClr val="FFFFFF"/>
                </a:highlight>
                <a:latin typeface="Roboto"/>
                <a:ea typeface="Roboto"/>
                <a:cs typeface="Roboto"/>
                <a:sym typeface="Roboto"/>
              </a:rPr>
              <a:t>password</a:t>
            </a:r>
            <a:r>
              <a:rPr b="0" i="0" lang="id" sz="1300" u="none" cap="none" strike="noStrike">
                <a:solidFill>
                  <a:schemeClr val="dk1"/>
                </a:solidFill>
                <a:highlight>
                  <a:srgbClr val="FFFFFF"/>
                </a:highlight>
                <a:latin typeface="Roboto"/>
                <a:ea typeface="Roboto"/>
                <a:cs typeface="Roboto"/>
                <a:sym typeface="Roboto"/>
              </a:rPr>
              <a:t> yang telah dibuat pada saat instalasi </a:t>
            </a:r>
            <a:r>
              <a:rPr b="1" i="0" lang="id" sz="1300" u="none" cap="none" strike="noStrike">
                <a:solidFill>
                  <a:schemeClr val="dk1"/>
                </a:solidFill>
                <a:highlight>
                  <a:srgbClr val="FFFFFF"/>
                </a:highlight>
                <a:latin typeface="Roboto"/>
                <a:ea typeface="Roboto"/>
                <a:cs typeface="Roboto"/>
                <a:sym typeface="Roboto"/>
              </a:rPr>
              <a:t>postgreSQL</a:t>
            </a:r>
            <a:r>
              <a:rPr b="0" i="0" lang="id" sz="1300" u="none" cap="none" strike="noStrike">
                <a:solidFill>
                  <a:schemeClr val="dk1"/>
                </a:solidFill>
                <a:highlight>
                  <a:srgbClr val="FFFFFF"/>
                </a:highlight>
                <a:latin typeface="Roboto"/>
                <a:ea typeface="Roboto"/>
                <a:cs typeface="Roboto"/>
                <a:sym typeface="Roboto"/>
              </a:rPr>
              <a:t>.</a:t>
            </a:r>
            <a:endParaRPr b="1" i="0" sz="1300" u="none" cap="none" strike="noStrike">
              <a:solidFill>
                <a:schemeClr val="dk1"/>
              </a:solidFill>
              <a:highlight>
                <a:srgbClr val="FFFFFF"/>
              </a:highlight>
              <a:latin typeface="Roboto"/>
              <a:ea typeface="Roboto"/>
              <a:cs typeface="Roboto"/>
              <a:sym typeface="Roboto"/>
            </a:endParaRPr>
          </a:p>
        </p:txBody>
      </p:sp>
      <p:sp>
        <p:nvSpPr>
          <p:cNvPr id="448" name="Google Shape;448;p19"/>
          <p:cNvSpPr/>
          <p:nvPr/>
        </p:nvSpPr>
        <p:spPr>
          <a:xfrm>
            <a:off x="3016595" y="4689175"/>
            <a:ext cx="3110810" cy="276999"/>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id" sz="1200" u="none" cap="none" strike="noStrike">
                <a:solidFill>
                  <a:srgbClr val="17919B"/>
                </a:solidFill>
                <a:latin typeface="Arial"/>
                <a:ea typeface="Arial"/>
                <a:cs typeface="Arial"/>
                <a:sym typeface="Arial"/>
              </a:rPr>
              <a:t>SQL 1 (2/7)</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 name="Shape 452"/>
        <p:cNvGrpSpPr/>
        <p:nvPr/>
      </p:nvGrpSpPr>
      <p:grpSpPr>
        <a:xfrm>
          <a:off x="0" y="0"/>
          <a:ext cx="0" cy="0"/>
          <a:chOff x="0" y="0"/>
          <a:chExt cx="0" cy="0"/>
        </a:xfrm>
      </p:grpSpPr>
      <p:grpSp>
        <p:nvGrpSpPr>
          <p:cNvPr id="453" name="Google Shape;453;p20"/>
          <p:cNvGrpSpPr/>
          <p:nvPr/>
        </p:nvGrpSpPr>
        <p:grpSpPr>
          <a:xfrm>
            <a:off x="8325085" y="65157"/>
            <a:ext cx="763768" cy="752531"/>
            <a:chOff x="695950" y="3458000"/>
            <a:chExt cx="966550" cy="952450"/>
          </a:xfrm>
        </p:grpSpPr>
        <p:sp>
          <p:nvSpPr>
            <p:cNvPr id="454" name="Google Shape;454;p20"/>
            <p:cNvSpPr/>
            <p:nvPr/>
          </p:nvSpPr>
          <p:spPr>
            <a:xfrm>
              <a:off x="695950" y="3458000"/>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5" name="Google Shape;455;p20"/>
            <p:cNvSpPr/>
            <p:nvPr/>
          </p:nvSpPr>
          <p:spPr>
            <a:xfrm>
              <a:off x="1065675" y="3458000"/>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6" name="Google Shape;456;p20"/>
            <p:cNvSpPr/>
            <p:nvPr/>
          </p:nvSpPr>
          <p:spPr>
            <a:xfrm>
              <a:off x="1435400" y="3458000"/>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7" name="Google Shape;457;p20"/>
            <p:cNvSpPr/>
            <p:nvPr/>
          </p:nvSpPr>
          <p:spPr>
            <a:xfrm>
              <a:off x="695950" y="3820675"/>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8" name="Google Shape;458;p20"/>
            <p:cNvSpPr/>
            <p:nvPr/>
          </p:nvSpPr>
          <p:spPr>
            <a:xfrm>
              <a:off x="1065675" y="3820675"/>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9" name="Google Shape;459;p20"/>
            <p:cNvSpPr/>
            <p:nvPr/>
          </p:nvSpPr>
          <p:spPr>
            <a:xfrm>
              <a:off x="1435400" y="3820675"/>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0" name="Google Shape;460;p20"/>
            <p:cNvSpPr/>
            <p:nvPr/>
          </p:nvSpPr>
          <p:spPr>
            <a:xfrm>
              <a:off x="695950" y="4183350"/>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1" name="Google Shape;461;p20"/>
            <p:cNvSpPr/>
            <p:nvPr/>
          </p:nvSpPr>
          <p:spPr>
            <a:xfrm>
              <a:off x="1065675" y="4183350"/>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2" name="Google Shape;462;p20"/>
            <p:cNvSpPr/>
            <p:nvPr/>
          </p:nvSpPr>
          <p:spPr>
            <a:xfrm>
              <a:off x="1435400" y="4183350"/>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63" name="Google Shape;463;p20"/>
          <p:cNvSpPr txBox="1"/>
          <p:nvPr/>
        </p:nvSpPr>
        <p:spPr>
          <a:xfrm>
            <a:off x="212775" y="4649600"/>
            <a:ext cx="14349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1" i="0" lang="id" sz="1100" u="none" cap="none" strike="noStrike">
                <a:solidFill>
                  <a:srgbClr val="18919B"/>
                </a:solidFill>
                <a:latin typeface="Caveat"/>
                <a:ea typeface="Caveat"/>
                <a:cs typeface="Caveat"/>
                <a:sym typeface="Caveat"/>
              </a:rPr>
              <a:t>#RintisKarirImpian</a:t>
            </a:r>
            <a:endParaRPr b="1" i="0" sz="1100" u="none" cap="none" strike="noStrike">
              <a:solidFill>
                <a:srgbClr val="18919B"/>
              </a:solidFill>
              <a:latin typeface="Caveat"/>
              <a:ea typeface="Caveat"/>
              <a:cs typeface="Caveat"/>
              <a:sym typeface="Caveat"/>
            </a:endParaRPr>
          </a:p>
        </p:txBody>
      </p:sp>
      <p:pic>
        <p:nvPicPr>
          <p:cNvPr id="464" name="Google Shape;464;p20"/>
          <p:cNvPicPr preferRelativeResize="0"/>
          <p:nvPr/>
        </p:nvPicPr>
        <p:blipFill rotWithShape="1">
          <a:blip r:embed="rId3">
            <a:alphaModFix/>
          </a:blip>
          <a:srcRect b="0" l="0" r="0" t="0"/>
          <a:stretch/>
        </p:blipFill>
        <p:spPr>
          <a:xfrm>
            <a:off x="8410175" y="4803796"/>
            <a:ext cx="558450" cy="262804"/>
          </a:xfrm>
          <a:prstGeom prst="rect">
            <a:avLst/>
          </a:prstGeom>
          <a:noFill/>
          <a:ln>
            <a:noFill/>
          </a:ln>
        </p:spPr>
      </p:pic>
      <p:sp>
        <p:nvSpPr>
          <p:cNvPr id="465" name="Google Shape;465;p20"/>
          <p:cNvSpPr txBox="1"/>
          <p:nvPr/>
        </p:nvSpPr>
        <p:spPr>
          <a:xfrm>
            <a:off x="359325" y="164275"/>
            <a:ext cx="7884600" cy="553968"/>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600"/>
              <a:buFont typeface="Arial"/>
              <a:buNone/>
            </a:pPr>
            <a:r>
              <a:rPr b="1" i="0" lang="id" sz="2400" u="none" cap="none" strike="noStrike">
                <a:solidFill>
                  <a:srgbClr val="18919B"/>
                </a:solidFill>
                <a:latin typeface="Roboto"/>
                <a:ea typeface="Roboto"/>
                <a:cs typeface="Roboto"/>
                <a:sym typeface="Roboto"/>
              </a:rPr>
              <a:t>Jawaban 1</a:t>
            </a:r>
            <a:endParaRPr b="1" i="0" sz="2400" u="none" cap="none" strike="noStrike">
              <a:solidFill>
                <a:srgbClr val="18919B"/>
              </a:solidFill>
              <a:latin typeface="Roboto"/>
              <a:ea typeface="Roboto"/>
              <a:cs typeface="Roboto"/>
              <a:sym typeface="Roboto"/>
            </a:endParaRPr>
          </a:p>
        </p:txBody>
      </p:sp>
      <p:sp>
        <p:nvSpPr>
          <p:cNvPr id="466" name="Google Shape;466;p20"/>
          <p:cNvSpPr txBox="1"/>
          <p:nvPr/>
        </p:nvSpPr>
        <p:spPr>
          <a:xfrm>
            <a:off x="359325" y="779798"/>
            <a:ext cx="8494750" cy="414699"/>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None/>
            </a:pPr>
            <a:r>
              <a:rPr b="0" i="0" lang="id" sz="1300" u="none" cap="none" strike="noStrike">
                <a:solidFill>
                  <a:schemeClr val="dk1"/>
                </a:solidFill>
                <a:highlight>
                  <a:srgbClr val="FFFFFF"/>
                </a:highlight>
                <a:latin typeface="Roboto"/>
                <a:ea typeface="Roboto"/>
                <a:cs typeface="Roboto"/>
                <a:sym typeface="Roboto"/>
              </a:rPr>
              <a:t>Selanjutnya, klik menu </a:t>
            </a:r>
            <a:r>
              <a:rPr b="1" i="0" lang="id" sz="1300" u="none" cap="none" strike="noStrike">
                <a:solidFill>
                  <a:schemeClr val="dk1"/>
                </a:solidFill>
                <a:highlight>
                  <a:srgbClr val="FFFFFF"/>
                </a:highlight>
                <a:latin typeface="Roboto"/>
                <a:ea typeface="Roboto"/>
                <a:cs typeface="Roboto"/>
                <a:sym typeface="Roboto"/>
              </a:rPr>
              <a:t>Database &gt; Create &gt; Database…</a:t>
            </a:r>
            <a:endParaRPr/>
          </a:p>
        </p:txBody>
      </p:sp>
      <p:pic>
        <p:nvPicPr>
          <p:cNvPr id="467" name="Google Shape;467;p20"/>
          <p:cNvPicPr preferRelativeResize="0"/>
          <p:nvPr/>
        </p:nvPicPr>
        <p:blipFill rotWithShape="1">
          <a:blip r:embed="rId4">
            <a:alphaModFix/>
          </a:blip>
          <a:srcRect b="0" l="0" r="0" t="0"/>
          <a:stretch/>
        </p:blipFill>
        <p:spPr>
          <a:xfrm>
            <a:off x="470700" y="1208753"/>
            <a:ext cx="3158100" cy="1003964"/>
          </a:xfrm>
          <a:prstGeom prst="rect">
            <a:avLst/>
          </a:prstGeom>
          <a:noFill/>
          <a:ln>
            <a:noFill/>
          </a:ln>
        </p:spPr>
      </p:pic>
      <p:pic>
        <p:nvPicPr>
          <p:cNvPr id="468" name="Google Shape;468;p20"/>
          <p:cNvPicPr preferRelativeResize="0"/>
          <p:nvPr/>
        </p:nvPicPr>
        <p:blipFill rotWithShape="1">
          <a:blip r:embed="rId5">
            <a:alphaModFix/>
          </a:blip>
          <a:srcRect b="0" l="0" r="0" t="0"/>
          <a:stretch/>
        </p:blipFill>
        <p:spPr>
          <a:xfrm>
            <a:off x="470650" y="2277808"/>
            <a:ext cx="2922549" cy="2306700"/>
          </a:xfrm>
          <a:prstGeom prst="rect">
            <a:avLst/>
          </a:prstGeom>
          <a:noFill/>
          <a:ln>
            <a:noFill/>
          </a:ln>
        </p:spPr>
      </p:pic>
      <p:sp>
        <p:nvSpPr>
          <p:cNvPr id="469" name="Google Shape;469;p20"/>
          <p:cNvSpPr txBox="1"/>
          <p:nvPr/>
        </p:nvSpPr>
        <p:spPr>
          <a:xfrm>
            <a:off x="3775938" y="1120775"/>
            <a:ext cx="4970667" cy="874825"/>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None/>
            </a:pPr>
            <a:r>
              <a:rPr b="0" i="0" lang="id" sz="1300" u="none" cap="none" strike="noStrike">
                <a:solidFill>
                  <a:schemeClr val="dk1"/>
                </a:solidFill>
                <a:highlight>
                  <a:srgbClr val="FFFFFF"/>
                </a:highlight>
                <a:latin typeface="Roboto"/>
                <a:ea typeface="Roboto"/>
                <a:cs typeface="Roboto"/>
                <a:sym typeface="Roboto"/>
              </a:rPr>
              <a:t>Buat database dengan nama </a:t>
            </a:r>
            <a:r>
              <a:rPr b="1" i="1" lang="id" sz="1300" u="none" cap="none" strike="noStrike">
                <a:solidFill>
                  <a:schemeClr val="dk1"/>
                </a:solidFill>
                <a:highlight>
                  <a:srgbClr val="FFFFFF"/>
                </a:highlight>
                <a:latin typeface="Roboto"/>
                <a:ea typeface="Roboto"/>
                <a:cs typeface="Roboto"/>
                <a:sym typeface="Roboto"/>
              </a:rPr>
              <a:t>tokopaedi</a:t>
            </a:r>
            <a:r>
              <a:rPr b="1" i="0" lang="id" sz="1300" u="none" cap="none" strike="noStrike">
                <a:solidFill>
                  <a:schemeClr val="dk1"/>
                </a:solidFill>
                <a:highlight>
                  <a:srgbClr val="FFFFFF"/>
                </a:highlight>
                <a:latin typeface="Roboto"/>
                <a:ea typeface="Roboto"/>
                <a:cs typeface="Roboto"/>
                <a:sym typeface="Roboto"/>
              </a:rPr>
              <a:t> </a:t>
            </a:r>
            <a:r>
              <a:rPr b="0" i="0" lang="id" sz="1300" u="none" cap="none" strike="noStrike">
                <a:solidFill>
                  <a:schemeClr val="dk1"/>
                </a:solidFill>
                <a:highlight>
                  <a:srgbClr val="FFFFFF"/>
                </a:highlight>
                <a:latin typeface="Roboto"/>
                <a:ea typeface="Roboto"/>
                <a:cs typeface="Roboto"/>
                <a:sym typeface="Roboto"/>
              </a:rPr>
              <a:t>sesuai intruksi. Dapat dengan menggunakan GUI atau command SQL, dengan cara berikut :</a:t>
            </a:r>
            <a:endParaRPr b="1" i="0" sz="1300" u="none" cap="none" strike="noStrike">
              <a:solidFill>
                <a:schemeClr val="dk1"/>
              </a:solidFill>
              <a:highlight>
                <a:srgbClr val="FFFFFF"/>
              </a:highlight>
              <a:latin typeface="Roboto"/>
              <a:ea typeface="Roboto"/>
              <a:cs typeface="Roboto"/>
              <a:sym typeface="Roboto"/>
            </a:endParaRPr>
          </a:p>
        </p:txBody>
      </p:sp>
      <p:pic>
        <p:nvPicPr>
          <p:cNvPr id="470" name="Google Shape;470;p20"/>
          <p:cNvPicPr preferRelativeResize="0"/>
          <p:nvPr/>
        </p:nvPicPr>
        <p:blipFill rotWithShape="1">
          <a:blip r:embed="rId6">
            <a:alphaModFix/>
          </a:blip>
          <a:srcRect b="0" l="0" r="0" t="0"/>
          <a:stretch/>
        </p:blipFill>
        <p:spPr>
          <a:xfrm>
            <a:off x="5676107" y="2277808"/>
            <a:ext cx="2941135" cy="2306700"/>
          </a:xfrm>
          <a:prstGeom prst="rect">
            <a:avLst/>
          </a:prstGeom>
          <a:noFill/>
          <a:ln>
            <a:noFill/>
          </a:ln>
        </p:spPr>
      </p:pic>
      <p:sp>
        <p:nvSpPr>
          <p:cNvPr id="471" name="Google Shape;471;p20"/>
          <p:cNvSpPr txBox="1"/>
          <p:nvPr/>
        </p:nvSpPr>
        <p:spPr>
          <a:xfrm>
            <a:off x="4195433" y="2581466"/>
            <a:ext cx="598001" cy="432396"/>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None/>
            </a:pPr>
            <a:r>
              <a:rPr b="0" i="0" lang="id" sz="1400" u="none" cap="none" strike="noStrike">
                <a:solidFill>
                  <a:schemeClr val="dk1"/>
                </a:solidFill>
                <a:highlight>
                  <a:srgbClr val="FFFFFF"/>
                </a:highlight>
                <a:latin typeface="Roboto"/>
                <a:ea typeface="Roboto"/>
                <a:cs typeface="Roboto"/>
                <a:sym typeface="Roboto"/>
              </a:rPr>
              <a:t>GUI</a:t>
            </a:r>
            <a:endParaRPr b="1" i="0" sz="1400" u="none" cap="none" strike="noStrike">
              <a:solidFill>
                <a:schemeClr val="dk1"/>
              </a:solidFill>
              <a:highlight>
                <a:srgbClr val="FFFFFF"/>
              </a:highlight>
              <a:latin typeface="Roboto"/>
              <a:ea typeface="Roboto"/>
              <a:cs typeface="Roboto"/>
              <a:sym typeface="Roboto"/>
            </a:endParaRPr>
          </a:p>
        </p:txBody>
      </p:sp>
      <p:sp>
        <p:nvSpPr>
          <p:cNvPr id="472" name="Google Shape;472;p20"/>
          <p:cNvSpPr txBox="1"/>
          <p:nvPr/>
        </p:nvSpPr>
        <p:spPr>
          <a:xfrm>
            <a:off x="3931031" y="3559620"/>
            <a:ext cx="1022569" cy="432396"/>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None/>
            </a:pPr>
            <a:r>
              <a:rPr b="0" i="0" lang="id" sz="1400" u="none" cap="none" strike="noStrike">
                <a:solidFill>
                  <a:schemeClr val="dk1"/>
                </a:solidFill>
                <a:highlight>
                  <a:srgbClr val="FFFFFF"/>
                </a:highlight>
                <a:latin typeface="Roboto"/>
                <a:ea typeface="Roboto"/>
                <a:cs typeface="Roboto"/>
                <a:sym typeface="Roboto"/>
              </a:rPr>
              <a:t>Command</a:t>
            </a:r>
            <a:endParaRPr b="1" i="0" sz="1400" u="none" cap="none" strike="noStrike">
              <a:solidFill>
                <a:schemeClr val="dk1"/>
              </a:solidFill>
              <a:highlight>
                <a:srgbClr val="FFFFFF"/>
              </a:highlight>
              <a:latin typeface="Roboto"/>
              <a:ea typeface="Roboto"/>
              <a:cs typeface="Roboto"/>
              <a:sym typeface="Roboto"/>
            </a:endParaRPr>
          </a:p>
        </p:txBody>
      </p:sp>
      <p:cxnSp>
        <p:nvCxnSpPr>
          <p:cNvPr id="473" name="Google Shape;473;p20"/>
          <p:cNvCxnSpPr>
            <a:stCxn id="471" idx="1"/>
            <a:endCxn id="468" idx="3"/>
          </p:cNvCxnSpPr>
          <p:nvPr/>
        </p:nvCxnSpPr>
        <p:spPr>
          <a:xfrm flipH="1">
            <a:off x="3393233" y="2797664"/>
            <a:ext cx="802200" cy="633600"/>
          </a:xfrm>
          <a:prstGeom prst="straightConnector1">
            <a:avLst/>
          </a:prstGeom>
          <a:noFill/>
          <a:ln cap="flat" cmpd="sng" w="19050">
            <a:solidFill>
              <a:srgbClr val="3B7FF2"/>
            </a:solidFill>
            <a:prstDash val="dash"/>
            <a:round/>
            <a:headEnd len="sm" w="sm" type="none"/>
            <a:tailEnd len="med" w="med" type="triangle"/>
          </a:ln>
        </p:spPr>
      </p:cxnSp>
      <p:cxnSp>
        <p:nvCxnSpPr>
          <p:cNvPr id="474" name="Google Shape;474;p20"/>
          <p:cNvCxnSpPr>
            <a:stCxn id="472" idx="3"/>
            <a:endCxn id="470" idx="1"/>
          </p:cNvCxnSpPr>
          <p:nvPr/>
        </p:nvCxnSpPr>
        <p:spPr>
          <a:xfrm flipH="1" rot="10800000">
            <a:off x="4953600" y="3431118"/>
            <a:ext cx="722400" cy="344700"/>
          </a:xfrm>
          <a:prstGeom prst="straightConnector1">
            <a:avLst/>
          </a:prstGeom>
          <a:noFill/>
          <a:ln cap="flat" cmpd="sng" w="19050">
            <a:solidFill>
              <a:srgbClr val="3B7FF2"/>
            </a:solidFill>
            <a:prstDash val="dash"/>
            <a:round/>
            <a:headEnd len="sm" w="sm" type="none"/>
            <a:tailEnd len="med" w="med" type="triangle"/>
          </a:ln>
        </p:spPr>
      </p:cxnSp>
      <p:sp>
        <p:nvSpPr>
          <p:cNvPr id="475" name="Google Shape;475;p20"/>
          <p:cNvSpPr/>
          <p:nvPr/>
        </p:nvSpPr>
        <p:spPr>
          <a:xfrm>
            <a:off x="436528" y="2384425"/>
            <a:ext cx="383794" cy="187325"/>
          </a:xfrm>
          <a:prstGeom prst="rect">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76" name="Google Shape;476;p20"/>
          <p:cNvSpPr/>
          <p:nvPr/>
        </p:nvSpPr>
        <p:spPr>
          <a:xfrm>
            <a:off x="7343459" y="2394141"/>
            <a:ext cx="383794" cy="187325"/>
          </a:xfrm>
          <a:prstGeom prst="rect">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77" name="Google Shape;477;p20"/>
          <p:cNvSpPr/>
          <p:nvPr/>
        </p:nvSpPr>
        <p:spPr>
          <a:xfrm>
            <a:off x="3016595" y="4689175"/>
            <a:ext cx="3110810" cy="276999"/>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id" sz="1200" u="none" cap="none" strike="noStrike">
                <a:solidFill>
                  <a:srgbClr val="17919B"/>
                </a:solidFill>
                <a:latin typeface="Arial"/>
                <a:ea typeface="Arial"/>
                <a:cs typeface="Arial"/>
                <a:sym typeface="Arial"/>
              </a:rPr>
              <a:t>SQL 1 (3/7)</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 name="Shape 481"/>
        <p:cNvGrpSpPr/>
        <p:nvPr/>
      </p:nvGrpSpPr>
      <p:grpSpPr>
        <a:xfrm>
          <a:off x="0" y="0"/>
          <a:ext cx="0" cy="0"/>
          <a:chOff x="0" y="0"/>
          <a:chExt cx="0" cy="0"/>
        </a:xfrm>
      </p:grpSpPr>
      <p:grpSp>
        <p:nvGrpSpPr>
          <p:cNvPr id="482" name="Google Shape;482;p21"/>
          <p:cNvGrpSpPr/>
          <p:nvPr/>
        </p:nvGrpSpPr>
        <p:grpSpPr>
          <a:xfrm>
            <a:off x="8325085" y="65157"/>
            <a:ext cx="763768" cy="752531"/>
            <a:chOff x="695950" y="3458000"/>
            <a:chExt cx="966550" cy="952450"/>
          </a:xfrm>
        </p:grpSpPr>
        <p:sp>
          <p:nvSpPr>
            <p:cNvPr id="483" name="Google Shape;483;p21"/>
            <p:cNvSpPr/>
            <p:nvPr/>
          </p:nvSpPr>
          <p:spPr>
            <a:xfrm>
              <a:off x="695950" y="3458000"/>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4" name="Google Shape;484;p21"/>
            <p:cNvSpPr/>
            <p:nvPr/>
          </p:nvSpPr>
          <p:spPr>
            <a:xfrm>
              <a:off x="1065675" y="3458000"/>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5" name="Google Shape;485;p21"/>
            <p:cNvSpPr/>
            <p:nvPr/>
          </p:nvSpPr>
          <p:spPr>
            <a:xfrm>
              <a:off x="1435400" y="3458000"/>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6" name="Google Shape;486;p21"/>
            <p:cNvSpPr/>
            <p:nvPr/>
          </p:nvSpPr>
          <p:spPr>
            <a:xfrm>
              <a:off x="695950" y="3820675"/>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7" name="Google Shape;487;p21"/>
            <p:cNvSpPr/>
            <p:nvPr/>
          </p:nvSpPr>
          <p:spPr>
            <a:xfrm>
              <a:off x="1065675" y="3820675"/>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8" name="Google Shape;488;p21"/>
            <p:cNvSpPr/>
            <p:nvPr/>
          </p:nvSpPr>
          <p:spPr>
            <a:xfrm>
              <a:off x="1435400" y="3820675"/>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9" name="Google Shape;489;p21"/>
            <p:cNvSpPr/>
            <p:nvPr/>
          </p:nvSpPr>
          <p:spPr>
            <a:xfrm>
              <a:off x="695950" y="4183350"/>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0" name="Google Shape;490;p21"/>
            <p:cNvSpPr/>
            <p:nvPr/>
          </p:nvSpPr>
          <p:spPr>
            <a:xfrm>
              <a:off x="1065675" y="4183350"/>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1" name="Google Shape;491;p21"/>
            <p:cNvSpPr/>
            <p:nvPr/>
          </p:nvSpPr>
          <p:spPr>
            <a:xfrm>
              <a:off x="1435400" y="4183350"/>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92" name="Google Shape;492;p21"/>
          <p:cNvSpPr txBox="1"/>
          <p:nvPr/>
        </p:nvSpPr>
        <p:spPr>
          <a:xfrm>
            <a:off x="212775" y="4649600"/>
            <a:ext cx="14349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1" i="0" lang="id" sz="1100" u="none" cap="none" strike="noStrike">
                <a:solidFill>
                  <a:srgbClr val="18919B"/>
                </a:solidFill>
                <a:latin typeface="Caveat"/>
                <a:ea typeface="Caveat"/>
                <a:cs typeface="Caveat"/>
                <a:sym typeface="Caveat"/>
              </a:rPr>
              <a:t>#RintisKarirImpian</a:t>
            </a:r>
            <a:endParaRPr b="1" i="0" sz="1100" u="none" cap="none" strike="noStrike">
              <a:solidFill>
                <a:srgbClr val="18919B"/>
              </a:solidFill>
              <a:latin typeface="Caveat"/>
              <a:ea typeface="Caveat"/>
              <a:cs typeface="Caveat"/>
              <a:sym typeface="Caveat"/>
            </a:endParaRPr>
          </a:p>
        </p:txBody>
      </p:sp>
      <p:pic>
        <p:nvPicPr>
          <p:cNvPr id="493" name="Google Shape;493;p21"/>
          <p:cNvPicPr preferRelativeResize="0"/>
          <p:nvPr/>
        </p:nvPicPr>
        <p:blipFill rotWithShape="1">
          <a:blip r:embed="rId3">
            <a:alphaModFix/>
          </a:blip>
          <a:srcRect b="0" l="0" r="0" t="0"/>
          <a:stretch/>
        </p:blipFill>
        <p:spPr>
          <a:xfrm>
            <a:off x="8410175" y="4803796"/>
            <a:ext cx="558450" cy="262804"/>
          </a:xfrm>
          <a:prstGeom prst="rect">
            <a:avLst/>
          </a:prstGeom>
          <a:noFill/>
          <a:ln>
            <a:noFill/>
          </a:ln>
        </p:spPr>
      </p:pic>
      <p:sp>
        <p:nvSpPr>
          <p:cNvPr id="494" name="Google Shape;494;p21"/>
          <p:cNvSpPr txBox="1"/>
          <p:nvPr/>
        </p:nvSpPr>
        <p:spPr>
          <a:xfrm>
            <a:off x="359325" y="164275"/>
            <a:ext cx="7884600" cy="553968"/>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600"/>
              <a:buFont typeface="Arial"/>
              <a:buNone/>
            </a:pPr>
            <a:r>
              <a:rPr b="1" i="0" lang="id" sz="2400" u="none" cap="none" strike="noStrike">
                <a:solidFill>
                  <a:srgbClr val="18919B"/>
                </a:solidFill>
                <a:latin typeface="Roboto"/>
                <a:ea typeface="Roboto"/>
                <a:cs typeface="Roboto"/>
                <a:sym typeface="Roboto"/>
              </a:rPr>
              <a:t>Jawaban 1</a:t>
            </a:r>
            <a:endParaRPr b="1" i="0" sz="2400" u="none" cap="none" strike="noStrike">
              <a:solidFill>
                <a:srgbClr val="18919B"/>
              </a:solidFill>
              <a:latin typeface="Roboto"/>
              <a:ea typeface="Roboto"/>
              <a:cs typeface="Roboto"/>
              <a:sym typeface="Roboto"/>
            </a:endParaRPr>
          </a:p>
        </p:txBody>
      </p:sp>
      <p:sp>
        <p:nvSpPr>
          <p:cNvPr id="495" name="Google Shape;495;p21"/>
          <p:cNvSpPr txBox="1"/>
          <p:nvPr/>
        </p:nvSpPr>
        <p:spPr>
          <a:xfrm>
            <a:off x="359325" y="779798"/>
            <a:ext cx="8494750" cy="644762"/>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None/>
            </a:pPr>
            <a:r>
              <a:rPr b="0" i="0" lang="id" sz="1300" u="none" cap="none" strike="noStrike">
                <a:solidFill>
                  <a:schemeClr val="dk1"/>
                </a:solidFill>
                <a:highlight>
                  <a:srgbClr val="FFFFFF"/>
                </a:highlight>
                <a:latin typeface="Roboto"/>
                <a:ea typeface="Roboto"/>
                <a:cs typeface="Roboto"/>
                <a:sym typeface="Roboto"/>
              </a:rPr>
              <a:t>Kemudian untuk menjawab pertanyaan kedua, klik kanan pada nama database yang dibuat pada </a:t>
            </a:r>
            <a:r>
              <a:rPr b="1" i="0" lang="id" sz="1300" u="none" cap="none" strike="noStrike">
                <a:solidFill>
                  <a:schemeClr val="dk1"/>
                </a:solidFill>
                <a:highlight>
                  <a:srgbClr val="FFFFFF"/>
                </a:highlight>
                <a:latin typeface="Roboto"/>
                <a:ea typeface="Roboto"/>
                <a:cs typeface="Roboto"/>
                <a:sym typeface="Roboto"/>
              </a:rPr>
              <a:t>Databases &gt; tokopaedi</a:t>
            </a:r>
            <a:r>
              <a:rPr b="0" i="0" lang="id" sz="1300" u="none" cap="none" strike="noStrike">
                <a:solidFill>
                  <a:schemeClr val="dk1"/>
                </a:solidFill>
                <a:highlight>
                  <a:srgbClr val="FFFFFF"/>
                </a:highlight>
                <a:latin typeface="Roboto"/>
                <a:ea typeface="Roboto"/>
                <a:cs typeface="Roboto"/>
                <a:sym typeface="Roboto"/>
              </a:rPr>
              <a:t>, pilih </a:t>
            </a:r>
            <a:r>
              <a:rPr b="1" i="0" lang="id" sz="1300" u="none" cap="none" strike="noStrike">
                <a:solidFill>
                  <a:schemeClr val="dk1"/>
                </a:solidFill>
                <a:highlight>
                  <a:srgbClr val="FFFFFF"/>
                </a:highlight>
                <a:latin typeface="Roboto"/>
                <a:ea typeface="Roboto"/>
                <a:cs typeface="Roboto"/>
                <a:sym typeface="Roboto"/>
              </a:rPr>
              <a:t>Query Tool.</a:t>
            </a:r>
            <a:endParaRPr b="1" i="0" sz="1300" u="none" cap="none" strike="noStrike">
              <a:solidFill>
                <a:schemeClr val="dk1"/>
              </a:solidFill>
              <a:highlight>
                <a:srgbClr val="FFFFFF"/>
              </a:highlight>
              <a:latin typeface="Roboto"/>
              <a:ea typeface="Roboto"/>
              <a:cs typeface="Roboto"/>
              <a:sym typeface="Roboto"/>
            </a:endParaRPr>
          </a:p>
        </p:txBody>
      </p:sp>
      <p:pic>
        <p:nvPicPr>
          <p:cNvPr id="496" name="Google Shape;496;p21"/>
          <p:cNvPicPr preferRelativeResize="0"/>
          <p:nvPr/>
        </p:nvPicPr>
        <p:blipFill rotWithShape="1">
          <a:blip r:embed="rId4">
            <a:alphaModFix/>
          </a:blip>
          <a:srcRect b="0" l="0" r="0" t="0"/>
          <a:stretch/>
        </p:blipFill>
        <p:spPr>
          <a:xfrm>
            <a:off x="460125" y="1390198"/>
            <a:ext cx="2707875" cy="3092919"/>
          </a:xfrm>
          <a:prstGeom prst="rect">
            <a:avLst/>
          </a:prstGeom>
          <a:noFill/>
          <a:ln cap="flat" cmpd="sng" w="9525">
            <a:solidFill>
              <a:schemeClr val="dk1"/>
            </a:solidFill>
            <a:prstDash val="solid"/>
            <a:round/>
            <a:headEnd len="sm" w="sm" type="none"/>
            <a:tailEnd len="sm" w="sm" type="none"/>
          </a:ln>
        </p:spPr>
      </p:pic>
      <p:pic>
        <p:nvPicPr>
          <p:cNvPr id="497" name="Google Shape;497;p21"/>
          <p:cNvPicPr preferRelativeResize="0"/>
          <p:nvPr/>
        </p:nvPicPr>
        <p:blipFill rotWithShape="1">
          <a:blip r:embed="rId5">
            <a:alphaModFix/>
          </a:blip>
          <a:srcRect b="0" l="0" r="0" t="0"/>
          <a:stretch/>
        </p:blipFill>
        <p:spPr>
          <a:xfrm>
            <a:off x="3280817" y="2142261"/>
            <a:ext cx="5573258" cy="2340856"/>
          </a:xfrm>
          <a:prstGeom prst="rect">
            <a:avLst/>
          </a:prstGeom>
          <a:noFill/>
          <a:ln cap="flat" cmpd="sng" w="9525">
            <a:solidFill>
              <a:schemeClr val="dk1"/>
            </a:solidFill>
            <a:prstDash val="solid"/>
            <a:round/>
            <a:headEnd len="sm" w="sm" type="none"/>
            <a:tailEnd len="sm" w="sm" type="none"/>
          </a:ln>
        </p:spPr>
      </p:pic>
      <p:sp>
        <p:nvSpPr>
          <p:cNvPr id="498" name="Google Shape;498;p21"/>
          <p:cNvSpPr txBox="1"/>
          <p:nvPr/>
        </p:nvSpPr>
        <p:spPr>
          <a:xfrm>
            <a:off x="3280817" y="1442429"/>
            <a:ext cx="5573258" cy="644762"/>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None/>
            </a:pPr>
            <a:r>
              <a:rPr b="0" i="0" lang="id" sz="1300" u="none" cap="none" strike="noStrike">
                <a:solidFill>
                  <a:schemeClr val="dk1"/>
                </a:solidFill>
                <a:highlight>
                  <a:srgbClr val="FFFFFF"/>
                </a:highlight>
                <a:latin typeface="Roboto"/>
                <a:ea typeface="Roboto"/>
                <a:cs typeface="Roboto"/>
                <a:sym typeface="Roboto"/>
              </a:rPr>
              <a:t>Di dalam query tool ini nantinya kita akan menuliskan sintaks SQL untuk membuat tabel dan mengisi tabel tersebut (untuk jawaban nomor 2).</a:t>
            </a:r>
            <a:endParaRPr b="0" i="0" sz="1300" u="none" cap="none" strike="noStrike">
              <a:solidFill>
                <a:schemeClr val="dk1"/>
              </a:solidFill>
              <a:highlight>
                <a:srgbClr val="FFFFFF"/>
              </a:highlight>
              <a:latin typeface="Roboto"/>
              <a:ea typeface="Roboto"/>
              <a:cs typeface="Roboto"/>
              <a:sym typeface="Roboto"/>
            </a:endParaRPr>
          </a:p>
        </p:txBody>
      </p:sp>
      <p:sp>
        <p:nvSpPr>
          <p:cNvPr id="499" name="Google Shape;499;p21"/>
          <p:cNvSpPr/>
          <p:nvPr/>
        </p:nvSpPr>
        <p:spPr>
          <a:xfrm>
            <a:off x="3016595" y="4689175"/>
            <a:ext cx="3110810" cy="276999"/>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id" sz="1200" u="none" cap="none" strike="noStrike">
                <a:solidFill>
                  <a:srgbClr val="17919B"/>
                </a:solidFill>
                <a:latin typeface="Arial"/>
                <a:ea typeface="Arial"/>
                <a:cs typeface="Arial"/>
                <a:sym typeface="Arial"/>
              </a:rPr>
              <a:t>SQL 1 (4/7)</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69" name="Shape 69"/>
        <p:cNvGrpSpPr/>
        <p:nvPr/>
      </p:nvGrpSpPr>
      <p:grpSpPr>
        <a:xfrm>
          <a:off x="0" y="0"/>
          <a:ext cx="0" cy="0"/>
          <a:chOff x="0" y="0"/>
          <a:chExt cx="0" cy="0"/>
        </a:xfrm>
      </p:grpSpPr>
      <p:grpSp>
        <p:nvGrpSpPr>
          <p:cNvPr id="70" name="Google Shape;70;p3"/>
          <p:cNvGrpSpPr/>
          <p:nvPr/>
        </p:nvGrpSpPr>
        <p:grpSpPr>
          <a:xfrm>
            <a:off x="8325085" y="65156"/>
            <a:ext cx="763768" cy="752531"/>
            <a:chOff x="695950" y="3458000"/>
            <a:chExt cx="966550" cy="952450"/>
          </a:xfrm>
        </p:grpSpPr>
        <p:sp>
          <p:nvSpPr>
            <p:cNvPr id="71" name="Google Shape;71;p3"/>
            <p:cNvSpPr/>
            <p:nvPr/>
          </p:nvSpPr>
          <p:spPr>
            <a:xfrm>
              <a:off x="695950" y="3458000"/>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 name="Google Shape;72;p3"/>
            <p:cNvSpPr/>
            <p:nvPr/>
          </p:nvSpPr>
          <p:spPr>
            <a:xfrm>
              <a:off x="1065675" y="3458000"/>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 name="Google Shape;73;p3"/>
            <p:cNvSpPr/>
            <p:nvPr/>
          </p:nvSpPr>
          <p:spPr>
            <a:xfrm>
              <a:off x="1435400" y="3458000"/>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 name="Google Shape;74;p3"/>
            <p:cNvSpPr/>
            <p:nvPr/>
          </p:nvSpPr>
          <p:spPr>
            <a:xfrm>
              <a:off x="695950" y="3820675"/>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 name="Google Shape;75;p3"/>
            <p:cNvSpPr/>
            <p:nvPr/>
          </p:nvSpPr>
          <p:spPr>
            <a:xfrm>
              <a:off x="1065675" y="3820675"/>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 name="Google Shape;76;p3"/>
            <p:cNvSpPr/>
            <p:nvPr/>
          </p:nvSpPr>
          <p:spPr>
            <a:xfrm>
              <a:off x="1435400" y="3820675"/>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 name="Google Shape;77;p3"/>
            <p:cNvSpPr/>
            <p:nvPr/>
          </p:nvSpPr>
          <p:spPr>
            <a:xfrm>
              <a:off x="695950" y="4183350"/>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 name="Google Shape;78;p3"/>
            <p:cNvSpPr/>
            <p:nvPr/>
          </p:nvSpPr>
          <p:spPr>
            <a:xfrm>
              <a:off x="1065675" y="4183350"/>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 name="Google Shape;79;p3"/>
            <p:cNvSpPr/>
            <p:nvPr/>
          </p:nvSpPr>
          <p:spPr>
            <a:xfrm>
              <a:off x="1435400" y="4183350"/>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0" name="Google Shape;80;p3"/>
          <p:cNvSpPr txBox="1"/>
          <p:nvPr/>
        </p:nvSpPr>
        <p:spPr>
          <a:xfrm>
            <a:off x="212775" y="4649600"/>
            <a:ext cx="14349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1" i="0" lang="id" sz="1100" u="none" cap="none" strike="noStrike">
                <a:solidFill>
                  <a:srgbClr val="18919B"/>
                </a:solidFill>
                <a:latin typeface="Caveat"/>
                <a:ea typeface="Caveat"/>
                <a:cs typeface="Caveat"/>
                <a:sym typeface="Caveat"/>
              </a:rPr>
              <a:t>#RintisKarirImpian</a:t>
            </a:r>
            <a:endParaRPr b="1" i="0" sz="1100" u="none" cap="none" strike="noStrike">
              <a:solidFill>
                <a:srgbClr val="18919B"/>
              </a:solidFill>
              <a:latin typeface="Caveat"/>
              <a:ea typeface="Caveat"/>
              <a:cs typeface="Caveat"/>
              <a:sym typeface="Caveat"/>
            </a:endParaRPr>
          </a:p>
        </p:txBody>
      </p:sp>
      <p:pic>
        <p:nvPicPr>
          <p:cNvPr id="81" name="Google Shape;81;p3"/>
          <p:cNvPicPr preferRelativeResize="0"/>
          <p:nvPr/>
        </p:nvPicPr>
        <p:blipFill rotWithShape="1">
          <a:blip r:embed="rId3">
            <a:alphaModFix/>
          </a:blip>
          <a:srcRect b="0" l="0" r="0" t="0"/>
          <a:stretch/>
        </p:blipFill>
        <p:spPr>
          <a:xfrm>
            <a:off x="8410175" y="4803796"/>
            <a:ext cx="558450" cy="262804"/>
          </a:xfrm>
          <a:prstGeom prst="rect">
            <a:avLst/>
          </a:prstGeom>
          <a:noFill/>
          <a:ln>
            <a:noFill/>
          </a:ln>
        </p:spPr>
      </p:pic>
      <p:sp>
        <p:nvSpPr>
          <p:cNvPr id="82" name="Google Shape;82;p3"/>
          <p:cNvSpPr txBox="1"/>
          <p:nvPr/>
        </p:nvSpPr>
        <p:spPr>
          <a:xfrm>
            <a:off x="198875" y="1021325"/>
            <a:ext cx="8232300" cy="389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rPr b="0" i="0" lang="id" sz="1500" u="none" cap="none" strike="noStrike">
                <a:solidFill>
                  <a:srgbClr val="434343"/>
                </a:solidFill>
                <a:latin typeface="Arial"/>
                <a:ea typeface="Arial"/>
                <a:cs typeface="Arial"/>
                <a:sym typeface="Arial"/>
              </a:rPr>
              <a:t>Task:</a:t>
            </a:r>
            <a:endParaRPr b="0" i="0" sz="1500" u="none" cap="none" strike="noStrike">
              <a:solidFill>
                <a:srgbClr val="434343"/>
              </a:solidFill>
              <a:latin typeface="Arial"/>
              <a:ea typeface="Arial"/>
              <a:cs typeface="Arial"/>
              <a:sym typeface="Arial"/>
            </a:endParaRPr>
          </a:p>
        </p:txBody>
      </p:sp>
      <p:sp>
        <p:nvSpPr>
          <p:cNvPr id="83" name="Google Shape;83;p3"/>
          <p:cNvSpPr txBox="1"/>
          <p:nvPr/>
        </p:nvSpPr>
        <p:spPr>
          <a:xfrm>
            <a:off x="328826" y="1491522"/>
            <a:ext cx="8411224" cy="2255202"/>
          </a:xfrm>
          <a:prstGeom prst="rect">
            <a:avLst/>
          </a:prstGeom>
          <a:noFill/>
          <a:ln>
            <a:noFill/>
          </a:ln>
        </p:spPr>
        <p:txBody>
          <a:bodyPr anchorCtr="0" anchor="t" bIns="91425" lIns="91425" spcFirstLastPara="1" rIns="91425" wrap="square" tIns="91425">
            <a:spAutoFit/>
          </a:bodyPr>
          <a:lstStyle/>
          <a:p>
            <a:pPr indent="-311150" lvl="0" marL="457200" marR="0" rtl="0" algn="l">
              <a:lnSpc>
                <a:spcPct val="115000"/>
              </a:lnSpc>
              <a:spcBef>
                <a:spcPts val="0"/>
              </a:spcBef>
              <a:spcAft>
                <a:spcPts val="0"/>
              </a:spcAft>
              <a:buClr>
                <a:schemeClr val="dk1"/>
              </a:buClr>
              <a:buSzPts val="1300"/>
              <a:buFont typeface="Roboto"/>
              <a:buAutoNum type="arabicPeriod"/>
            </a:pPr>
            <a:r>
              <a:rPr b="0" i="0" lang="id" sz="1300" u="none" cap="none" strike="noStrike">
                <a:solidFill>
                  <a:schemeClr val="dk1"/>
                </a:solidFill>
                <a:highlight>
                  <a:srgbClr val="FFFFFF"/>
                </a:highlight>
                <a:latin typeface="Roboto"/>
                <a:ea typeface="Roboto"/>
                <a:cs typeface="Roboto"/>
                <a:sym typeface="Roboto"/>
              </a:rPr>
              <a:t>Buat worksheet baru lalu extract data raw superstore pada folder modul ke dalam sheet</a:t>
            </a:r>
            <a:endParaRPr b="0" i="0" sz="1300" u="none" cap="none" strike="noStrike">
              <a:solidFill>
                <a:schemeClr val="dk1"/>
              </a:solidFill>
              <a:highlight>
                <a:srgbClr val="FFFFFF"/>
              </a:highlight>
              <a:latin typeface="Roboto"/>
              <a:ea typeface="Roboto"/>
              <a:cs typeface="Roboto"/>
              <a:sym typeface="Roboto"/>
            </a:endParaRPr>
          </a:p>
          <a:p>
            <a:pPr indent="-311150" lvl="0" marL="457200" marR="0" rtl="0" algn="l">
              <a:lnSpc>
                <a:spcPct val="115000"/>
              </a:lnSpc>
              <a:spcBef>
                <a:spcPts val="0"/>
              </a:spcBef>
              <a:spcAft>
                <a:spcPts val="0"/>
              </a:spcAft>
              <a:buClr>
                <a:schemeClr val="dk1"/>
              </a:buClr>
              <a:buSzPts val="1300"/>
              <a:buFont typeface="Roboto"/>
              <a:buAutoNum type="arabicPeriod"/>
            </a:pPr>
            <a:r>
              <a:rPr b="0" i="0" lang="id" sz="1300" u="none" cap="none" strike="noStrike">
                <a:solidFill>
                  <a:schemeClr val="dk1"/>
                </a:solidFill>
                <a:highlight>
                  <a:srgbClr val="FFFFFF"/>
                </a:highlight>
                <a:latin typeface="Roboto"/>
                <a:ea typeface="Roboto"/>
                <a:cs typeface="Roboto"/>
                <a:sym typeface="Roboto"/>
              </a:rPr>
              <a:t>Ubah format data pada kolom diskon menjadi percentage</a:t>
            </a:r>
            <a:endParaRPr b="0" i="0" sz="1300" u="none" cap="none" strike="noStrike">
              <a:solidFill>
                <a:schemeClr val="dk1"/>
              </a:solidFill>
              <a:highlight>
                <a:srgbClr val="FFFFFF"/>
              </a:highlight>
              <a:latin typeface="Roboto"/>
              <a:ea typeface="Roboto"/>
              <a:cs typeface="Roboto"/>
              <a:sym typeface="Roboto"/>
            </a:endParaRPr>
          </a:p>
          <a:p>
            <a:pPr indent="-311150" lvl="0" marL="457200" marR="0" rtl="0" algn="l">
              <a:lnSpc>
                <a:spcPct val="115000"/>
              </a:lnSpc>
              <a:spcBef>
                <a:spcPts val="0"/>
              </a:spcBef>
              <a:spcAft>
                <a:spcPts val="0"/>
              </a:spcAft>
              <a:buClr>
                <a:schemeClr val="dk1"/>
              </a:buClr>
              <a:buSzPts val="1300"/>
              <a:buFont typeface="Roboto"/>
              <a:buAutoNum type="arabicPeriod"/>
            </a:pPr>
            <a:r>
              <a:rPr b="0" i="0" lang="id" sz="1300" u="none" cap="none" strike="noStrike">
                <a:solidFill>
                  <a:schemeClr val="dk1"/>
                </a:solidFill>
                <a:highlight>
                  <a:srgbClr val="FFFFFF"/>
                </a:highlight>
                <a:latin typeface="Roboto"/>
                <a:ea typeface="Roboto"/>
                <a:cs typeface="Roboto"/>
                <a:sym typeface="Roboto"/>
              </a:rPr>
              <a:t>Ubah format data pada kolom sales dan profit menjadi currency dengan mata uang dollar dan maksimal dua angka di belakang koma</a:t>
            </a:r>
            <a:endParaRPr b="0" i="0" sz="1300" u="none" cap="none" strike="noStrike">
              <a:solidFill>
                <a:schemeClr val="dk1"/>
              </a:solidFill>
              <a:highlight>
                <a:srgbClr val="FFFFFF"/>
              </a:highlight>
              <a:latin typeface="Roboto"/>
              <a:ea typeface="Roboto"/>
              <a:cs typeface="Roboto"/>
              <a:sym typeface="Roboto"/>
            </a:endParaRPr>
          </a:p>
          <a:p>
            <a:pPr indent="-311150" lvl="0" marL="457200" marR="0" rtl="0" algn="l">
              <a:lnSpc>
                <a:spcPct val="115000"/>
              </a:lnSpc>
              <a:spcBef>
                <a:spcPts val="0"/>
              </a:spcBef>
              <a:spcAft>
                <a:spcPts val="0"/>
              </a:spcAft>
              <a:buClr>
                <a:schemeClr val="dk1"/>
              </a:buClr>
              <a:buSzPts val="1300"/>
              <a:buFont typeface="Roboto"/>
              <a:buAutoNum type="arabicPeriod"/>
            </a:pPr>
            <a:r>
              <a:rPr b="0" i="0" lang="id" sz="1300" u="none" cap="none" strike="noStrike">
                <a:solidFill>
                  <a:schemeClr val="dk1"/>
                </a:solidFill>
                <a:highlight>
                  <a:srgbClr val="FFFFFF"/>
                </a:highlight>
                <a:latin typeface="Roboto"/>
                <a:ea typeface="Roboto"/>
                <a:cs typeface="Roboto"/>
                <a:sym typeface="Roboto"/>
              </a:rPr>
              <a:t>Pada kolom profit tandai profit yang negatif dengan warna merah</a:t>
            </a:r>
            <a:endParaRPr b="0" i="0" sz="1300" u="none" cap="none" strike="noStrike">
              <a:solidFill>
                <a:schemeClr val="dk1"/>
              </a:solidFill>
              <a:highlight>
                <a:srgbClr val="FFFFFF"/>
              </a:highlight>
              <a:latin typeface="Roboto"/>
              <a:ea typeface="Roboto"/>
              <a:cs typeface="Roboto"/>
              <a:sym typeface="Roboto"/>
            </a:endParaRPr>
          </a:p>
          <a:p>
            <a:pPr indent="-311150" lvl="0" marL="457200" marR="0" rtl="0" algn="l">
              <a:lnSpc>
                <a:spcPct val="115000"/>
              </a:lnSpc>
              <a:spcBef>
                <a:spcPts val="0"/>
              </a:spcBef>
              <a:spcAft>
                <a:spcPts val="0"/>
              </a:spcAft>
              <a:buClr>
                <a:schemeClr val="dk1"/>
              </a:buClr>
              <a:buSzPts val="1300"/>
              <a:buFont typeface="Roboto"/>
              <a:buAutoNum type="arabicPeriod"/>
            </a:pPr>
            <a:r>
              <a:rPr b="0" i="0" lang="id" sz="1300" u="none" cap="none" strike="noStrike">
                <a:solidFill>
                  <a:schemeClr val="dk1"/>
                </a:solidFill>
                <a:highlight>
                  <a:srgbClr val="FFFFFF"/>
                </a:highlight>
                <a:latin typeface="Roboto"/>
                <a:ea typeface="Roboto"/>
                <a:cs typeface="Roboto"/>
                <a:sym typeface="Roboto"/>
              </a:rPr>
              <a:t>Ubah data pada kolom Ship_Mode sampai Region dengan Proper Case</a:t>
            </a:r>
            <a:endParaRPr b="0" i="0" sz="1300" u="none" cap="none" strike="noStrike">
              <a:solidFill>
                <a:schemeClr val="dk1"/>
              </a:solidFill>
              <a:highlight>
                <a:srgbClr val="FFFFFF"/>
              </a:highlight>
              <a:latin typeface="Roboto"/>
              <a:ea typeface="Roboto"/>
              <a:cs typeface="Roboto"/>
              <a:sym typeface="Roboto"/>
            </a:endParaRPr>
          </a:p>
          <a:p>
            <a:pPr indent="-311150" lvl="0" marL="457200" marR="0" rtl="0" algn="l">
              <a:lnSpc>
                <a:spcPct val="115000"/>
              </a:lnSpc>
              <a:spcBef>
                <a:spcPts val="0"/>
              </a:spcBef>
              <a:spcAft>
                <a:spcPts val="0"/>
              </a:spcAft>
              <a:buClr>
                <a:schemeClr val="dk1"/>
              </a:buClr>
              <a:buSzPts val="1300"/>
              <a:buFont typeface="Roboto"/>
              <a:buAutoNum type="arabicPeriod"/>
            </a:pPr>
            <a:r>
              <a:rPr b="0" i="0" lang="id" sz="1300" u="none" cap="none" strike="noStrike">
                <a:solidFill>
                  <a:schemeClr val="dk1"/>
                </a:solidFill>
                <a:highlight>
                  <a:srgbClr val="FFFFFF"/>
                </a:highlight>
                <a:latin typeface="Roboto"/>
                <a:ea typeface="Roboto"/>
                <a:cs typeface="Roboto"/>
                <a:sym typeface="Roboto"/>
              </a:rPr>
              <a:t>Periksa apakah data superstore memiliki transaksi duplikat</a:t>
            </a:r>
            <a:endParaRPr b="0" i="0" sz="1300" u="none" cap="none" strike="noStrike">
              <a:solidFill>
                <a:schemeClr val="dk1"/>
              </a:solidFill>
              <a:highlight>
                <a:srgbClr val="FFFFFF"/>
              </a:highlight>
              <a:latin typeface="Roboto"/>
              <a:ea typeface="Roboto"/>
              <a:cs typeface="Roboto"/>
              <a:sym typeface="Roboto"/>
            </a:endParaRPr>
          </a:p>
          <a:p>
            <a:pPr indent="-311150" lvl="0" marL="457200" marR="0" rtl="0" algn="l">
              <a:lnSpc>
                <a:spcPct val="115000"/>
              </a:lnSpc>
              <a:spcBef>
                <a:spcPts val="0"/>
              </a:spcBef>
              <a:spcAft>
                <a:spcPts val="0"/>
              </a:spcAft>
              <a:buClr>
                <a:schemeClr val="dk1"/>
              </a:buClr>
              <a:buSzPts val="1300"/>
              <a:buFont typeface="Roboto"/>
              <a:buAutoNum type="arabicPeriod"/>
            </a:pPr>
            <a:r>
              <a:rPr b="0" i="0" lang="id" sz="1300" u="none" cap="none" strike="noStrike">
                <a:solidFill>
                  <a:schemeClr val="dk1"/>
                </a:solidFill>
                <a:highlight>
                  <a:srgbClr val="FFFFFF"/>
                </a:highlight>
                <a:latin typeface="Roboto"/>
                <a:ea typeface="Roboto"/>
                <a:cs typeface="Roboto"/>
                <a:sym typeface="Roboto"/>
              </a:rPr>
              <a:t>Pada bagian Segment terapkan data validation sehingga data yang masuk adalah satu dari pilihan berikut: Corporate, Consumer, Home Office</a:t>
            </a:r>
            <a:endParaRPr b="0" i="0" sz="1300" u="none" cap="none" strike="noStrike">
              <a:solidFill>
                <a:schemeClr val="dk1"/>
              </a:solidFill>
              <a:highlight>
                <a:srgbClr val="FFFFFF"/>
              </a:highlight>
              <a:latin typeface="Roboto"/>
              <a:ea typeface="Roboto"/>
              <a:cs typeface="Roboto"/>
              <a:sym typeface="Roboto"/>
            </a:endParaRPr>
          </a:p>
        </p:txBody>
      </p:sp>
      <p:sp>
        <p:nvSpPr>
          <p:cNvPr id="84" name="Google Shape;84;p3"/>
          <p:cNvSpPr/>
          <p:nvPr/>
        </p:nvSpPr>
        <p:spPr>
          <a:xfrm>
            <a:off x="3016595" y="4689175"/>
            <a:ext cx="3110810" cy="276999"/>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id" sz="1200" u="none" cap="none" strike="noStrike">
                <a:solidFill>
                  <a:srgbClr val="17919B"/>
                </a:solidFill>
                <a:latin typeface="Arial"/>
                <a:ea typeface="Arial"/>
                <a:cs typeface="Arial"/>
                <a:sym typeface="Arial"/>
              </a:rPr>
              <a:t>Data Formatting &amp; Cleansing (1/14)</a:t>
            </a:r>
            <a:endParaRPr/>
          </a:p>
        </p:txBody>
      </p:sp>
      <p:sp>
        <p:nvSpPr>
          <p:cNvPr id="85" name="Google Shape;85;p3"/>
          <p:cNvSpPr txBox="1"/>
          <p:nvPr>
            <p:ph type="title"/>
          </p:nvPr>
        </p:nvSpPr>
        <p:spPr>
          <a:xfrm>
            <a:off x="198875" y="283537"/>
            <a:ext cx="8520600" cy="572700"/>
          </a:xfrm>
          <a:prstGeom prst="rect">
            <a:avLst/>
          </a:prstGeom>
          <a:noFill/>
          <a:ln>
            <a:noFill/>
          </a:ln>
        </p:spPr>
        <p:txBody>
          <a:bodyPr anchorCtr="0" anchor="t" bIns="91425" lIns="91425" spcFirstLastPara="1" rIns="91425" wrap="square" tIns="91425">
            <a:noAutofit/>
          </a:bodyPr>
          <a:lstStyle/>
          <a:p>
            <a:pPr indent="0" lvl="0" marL="12700" marR="0" rtl="0" algn="l">
              <a:lnSpc>
                <a:spcPct val="100000"/>
              </a:lnSpc>
              <a:spcBef>
                <a:spcPts val="0"/>
              </a:spcBef>
              <a:spcAft>
                <a:spcPts val="0"/>
              </a:spcAft>
              <a:buClr>
                <a:srgbClr val="000000"/>
              </a:buClr>
              <a:buSzPts val="3600"/>
              <a:buFont typeface="Arial"/>
              <a:buNone/>
            </a:pPr>
            <a:r>
              <a:rPr b="1" lang="id" sz="3600">
                <a:solidFill>
                  <a:srgbClr val="17919B"/>
                </a:solidFill>
                <a:latin typeface="Roboto"/>
                <a:ea typeface="Roboto"/>
                <a:cs typeface="Roboto"/>
                <a:sym typeface="Roboto"/>
              </a:rPr>
              <a:t>Data Formatting &amp; Cleansing</a:t>
            </a:r>
            <a:endParaRPr b="1" i="0" sz="3600" u="none" cap="none" strike="noStrike">
              <a:solidFill>
                <a:srgbClr val="FFFFFF"/>
              </a:solidFill>
              <a:latin typeface="Roboto"/>
              <a:ea typeface="Roboto"/>
              <a:cs typeface="Roboto"/>
              <a:sym typeface="Robot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grpSp>
        <p:nvGrpSpPr>
          <p:cNvPr id="504" name="Google Shape;504;p22"/>
          <p:cNvGrpSpPr/>
          <p:nvPr/>
        </p:nvGrpSpPr>
        <p:grpSpPr>
          <a:xfrm>
            <a:off x="8325085" y="65157"/>
            <a:ext cx="763768" cy="752531"/>
            <a:chOff x="695950" y="3458000"/>
            <a:chExt cx="966550" cy="952450"/>
          </a:xfrm>
        </p:grpSpPr>
        <p:sp>
          <p:nvSpPr>
            <p:cNvPr id="505" name="Google Shape;505;p22"/>
            <p:cNvSpPr/>
            <p:nvPr/>
          </p:nvSpPr>
          <p:spPr>
            <a:xfrm>
              <a:off x="695950" y="3458000"/>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6" name="Google Shape;506;p22"/>
            <p:cNvSpPr/>
            <p:nvPr/>
          </p:nvSpPr>
          <p:spPr>
            <a:xfrm>
              <a:off x="1065675" y="3458000"/>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7" name="Google Shape;507;p22"/>
            <p:cNvSpPr/>
            <p:nvPr/>
          </p:nvSpPr>
          <p:spPr>
            <a:xfrm>
              <a:off x="1435400" y="3458000"/>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8" name="Google Shape;508;p22"/>
            <p:cNvSpPr/>
            <p:nvPr/>
          </p:nvSpPr>
          <p:spPr>
            <a:xfrm>
              <a:off x="695950" y="3820675"/>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9" name="Google Shape;509;p22"/>
            <p:cNvSpPr/>
            <p:nvPr/>
          </p:nvSpPr>
          <p:spPr>
            <a:xfrm>
              <a:off x="1065675" y="3820675"/>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0" name="Google Shape;510;p22"/>
            <p:cNvSpPr/>
            <p:nvPr/>
          </p:nvSpPr>
          <p:spPr>
            <a:xfrm>
              <a:off x="1435400" y="3820675"/>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1" name="Google Shape;511;p22"/>
            <p:cNvSpPr/>
            <p:nvPr/>
          </p:nvSpPr>
          <p:spPr>
            <a:xfrm>
              <a:off x="695950" y="4183350"/>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2" name="Google Shape;512;p22"/>
            <p:cNvSpPr/>
            <p:nvPr/>
          </p:nvSpPr>
          <p:spPr>
            <a:xfrm>
              <a:off x="1065675" y="4183350"/>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3" name="Google Shape;513;p22"/>
            <p:cNvSpPr/>
            <p:nvPr/>
          </p:nvSpPr>
          <p:spPr>
            <a:xfrm>
              <a:off x="1435400" y="4183350"/>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14" name="Google Shape;514;p22"/>
          <p:cNvSpPr txBox="1"/>
          <p:nvPr/>
        </p:nvSpPr>
        <p:spPr>
          <a:xfrm>
            <a:off x="212775" y="4649600"/>
            <a:ext cx="14349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1" i="0" lang="id" sz="1100" u="none" cap="none" strike="noStrike">
                <a:solidFill>
                  <a:srgbClr val="18919B"/>
                </a:solidFill>
                <a:latin typeface="Caveat"/>
                <a:ea typeface="Caveat"/>
                <a:cs typeface="Caveat"/>
                <a:sym typeface="Caveat"/>
              </a:rPr>
              <a:t>#RintisKarirImpian</a:t>
            </a:r>
            <a:endParaRPr b="1" i="0" sz="1100" u="none" cap="none" strike="noStrike">
              <a:solidFill>
                <a:srgbClr val="18919B"/>
              </a:solidFill>
              <a:latin typeface="Caveat"/>
              <a:ea typeface="Caveat"/>
              <a:cs typeface="Caveat"/>
              <a:sym typeface="Caveat"/>
            </a:endParaRPr>
          </a:p>
        </p:txBody>
      </p:sp>
      <p:pic>
        <p:nvPicPr>
          <p:cNvPr id="515" name="Google Shape;515;p22"/>
          <p:cNvPicPr preferRelativeResize="0"/>
          <p:nvPr/>
        </p:nvPicPr>
        <p:blipFill rotWithShape="1">
          <a:blip r:embed="rId3">
            <a:alphaModFix/>
          </a:blip>
          <a:srcRect b="0" l="0" r="0" t="0"/>
          <a:stretch/>
        </p:blipFill>
        <p:spPr>
          <a:xfrm>
            <a:off x="8410175" y="4803796"/>
            <a:ext cx="558450" cy="262804"/>
          </a:xfrm>
          <a:prstGeom prst="rect">
            <a:avLst/>
          </a:prstGeom>
          <a:noFill/>
          <a:ln>
            <a:noFill/>
          </a:ln>
        </p:spPr>
      </p:pic>
      <p:sp>
        <p:nvSpPr>
          <p:cNvPr id="516" name="Google Shape;516;p22"/>
          <p:cNvSpPr txBox="1"/>
          <p:nvPr/>
        </p:nvSpPr>
        <p:spPr>
          <a:xfrm>
            <a:off x="359325" y="164275"/>
            <a:ext cx="7884600" cy="553968"/>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600"/>
              <a:buFont typeface="Arial"/>
              <a:buNone/>
            </a:pPr>
            <a:r>
              <a:rPr b="1" i="0" lang="id" sz="2400" u="none" cap="none" strike="noStrike">
                <a:solidFill>
                  <a:srgbClr val="18919B"/>
                </a:solidFill>
                <a:latin typeface="Roboto"/>
                <a:ea typeface="Roboto"/>
                <a:cs typeface="Roboto"/>
                <a:sym typeface="Roboto"/>
              </a:rPr>
              <a:t>Jawaban 2</a:t>
            </a:r>
            <a:endParaRPr b="1" i="0" sz="2400" u="none" cap="none" strike="noStrike">
              <a:solidFill>
                <a:srgbClr val="18919B"/>
              </a:solidFill>
              <a:latin typeface="Roboto"/>
              <a:ea typeface="Roboto"/>
              <a:cs typeface="Roboto"/>
              <a:sym typeface="Roboto"/>
            </a:endParaRPr>
          </a:p>
        </p:txBody>
      </p:sp>
      <p:pic>
        <p:nvPicPr>
          <p:cNvPr id="517" name="Google Shape;517;p22"/>
          <p:cNvPicPr preferRelativeResize="0"/>
          <p:nvPr/>
        </p:nvPicPr>
        <p:blipFill rotWithShape="1">
          <a:blip r:embed="rId4">
            <a:alphaModFix/>
          </a:blip>
          <a:srcRect b="0" l="0" r="0" t="0"/>
          <a:stretch/>
        </p:blipFill>
        <p:spPr>
          <a:xfrm>
            <a:off x="357501" y="779798"/>
            <a:ext cx="5994808" cy="3791726"/>
          </a:xfrm>
          <a:prstGeom prst="rect">
            <a:avLst/>
          </a:prstGeom>
          <a:noFill/>
          <a:ln>
            <a:noFill/>
          </a:ln>
        </p:spPr>
      </p:pic>
      <p:sp>
        <p:nvSpPr>
          <p:cNvPr id="518" name="Google Shape;518;p22"/>
          <p:cNvSpPr/>
          <p:nvPr/>
        </p:nvSpPr>
        <p:spPr>
          <a:xfrm>
            <a:off x="359325" y="3657600"/>
            <a:ext cx="6027620" cy="615523"/>
          </a:xfrm>
          <a:prstGeom prst="rect">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19" name="Google Shape;519;p22"/>
          <p:cNvSpPr/>
          <p:nvPr/>
        </p:nvSpPr>
        <p:spPr>
          <a:xfrm>
            <a:off x="1647675" y="1350818"/>
            <a:ext cx="749161" cy="2008381"/>
          </a:xfrm>
          <a:prstGeom prst="rightBrace">
            <a:avLst>
              <a:gd fmla="val 8333" name="adj1"/>
              <a:gd fmla="val 50000" name="adj2"/>
            </a:avLst>
          </a:prstGeom>
          <a:noFill/>
          <a:ln cap="flat" cmpd="sng" w="19050">
            <a:solidFill>
              <a:srgbClr val="3B7FF2"/>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520" name="Google Shape;520;p22"/>
          <p:cNvSpPr/>
          <p:nvPr/>
        </p:nvSpPr>
        <p:spPr>
          <a:xfrm>
            <a:off x="1647674" y="3432199"/>
            <a:ext cx="749161" cy="152400"/>
          </a:xfrm>
          <a:prstGeom prst="rightBrace">
            <a:avLst>
              <a:gd fmla="val 8333" name="adj1"/>
              <a:gd fmla="val 50000" name="adj2"/>
            </a:avLst>
          </a:prstGeom>
          <a:noFill/>
          <a:ln cap="flat" cmpd="sng" w="19050">
            <a:solidFill>
              <a:srgbClr val="3B7FF2"/>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521" name="Google Shape;521;p22"/>
          <p:cNvSpPr/>
          <p:nvPr/>
        </p:nvSpPr>
        <p:spPr>
          <a:xfrm>
            <a:off x="2481140" y="2224203"/>
            <a:ext cx="1869423" cy="26161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id" sz="1100" u="none" cap="none" strike="noStrike">
                <a:solidFill>
                  <a:schemeClr val="accent1"/>
                </a:solidFill>
                <a:latin typeface="Arial"/>
                <a:ea typeface="Arial"/>
                <a:cs typeface="Arial"/>
                <a:sym typeface="Arial"/>
              </a:rPr>
              <a:t>1. Block kemudian execute</a:t>
            </a:r>
            <a:endParaRPr/>
          </a:p>
        </p:txBody>
      </p:sp>
      <p:sp>
        <p:nvSpPr>
          <p:cNvPr id="522" name="Google Shape;522;p22"/>
          <p:cNvSpPr/>
          <p:nvPr/>
        </p:nvSpPr>
        <p:spPr>
          <a:xfrm>
            <a:off x="2481140" y="3381607"/>
            <a:ext cx="1869423" cy="26161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id" sz="1100" u="none" cap="none" strike="noStrike">
                <a:solidFill>
                  <a:schemeClr val="accent1"/>
                </a:solidFill>
                <a:latin typeface="Arial"/>
                <a:ea typeface="Arial"/>
                <a:cs typeface="Arial"/>
                <a:sym typeface="Arial"/>
              </a:rPr>
              <a:t>2. Block kemudian execute</a:t>
            </a:r>
            <a:endParaRPr/>
          </a:p>
        </p:txBody>
      </p:sp>
      <p:sp>
        <p:nvSpPr>
          <p:cNvPr id="523" name="Google Shape;523;p22"/>
          <p:cNvSpPr txBox="1"/>
          <p:nvPr/>
        </p:nvSpPr>
        <p:spPr>
          <a:xfrm>
            <a:off x="6352309" y="727972"/>
            <a:ext cx="2330891" cy="3865643"/>
          </a:xfrm>
          <a:prstGeom prst="rect">
            <a:avLst/>
          </a:prstGeom>
          <a:noFill/>
          <a:ln>
            <a:noFill/>
          </a:ln>
        </p:spPr>
        <p:txBody>
          <a:bodyPr anchorCtr="0" anchor="t" bIns="91425" lIns="91425" spcFirstLastPara="1" rIns="91425" wrap="square" tIns="91425">
            <a:spAutoFit/>
          </a:bodyPr>
          <a:lstStyle/>
          <a:p>
            <a:pPr indent="0" lvl="0" marL="146050" marR="0" rtl="0" algn="l">
              <a:lnSpc>
                <a:spcPct val="115000"/>
              </a:lnSpc>
              <a:spcBef>
                <a:spcPts val="0"/>
              </a:spcBef>
              <a:spcAft>
                <a:spcPts val="0"/>
              </a:spcAft>
              <a:buNone/>
            </a:pPr>
            <a:r>
              <a:rPr b="0" i="0" lang="id" sz="1300" u="none" cap="none" strike="noStrike">
                <a:solidFill>
                  <a:schemeClr val="dk1"/>
                </a:solidFill>
                <a:highlight>
                  <a:srgbClr val="FFFFFF"/>
                </a:highlight>
                <a:latin typeface="Roboto"/>
                <a:ea typeface="Roboto"/>
                <a:cs typeface="Roboto"/>
                <a:sym typeface="Roboto"/>
              </a:rPr>
              <a:t>Pertama kita buat terlebih dahulu tabel dengan perintah </a:t>
            </a:r>
            <a:r>
              <a:rPr b="1" i="0" lang="id" sz="1300" u="none" cap="none" strike="noStrike">
                <a:solidFill>
                  <a:schemeClr val="dk1"/>
                </a:solidFill>
                <a:highlight>
                  <a:srgbClr val="FFFFFF"/>
                </a:highlight>
                <a:latin typeface="Roboto"/>
                <a:ea typeface="Roboto"/>
                <a:cs typeface="Roboto"/>
                <a:sym typeface="Roboto"/>
              </a:rPr>
              <a:t>create table</a:t>
            </a:r>
            <a:r>
              <a:rPr b="0" i="0" lang="id" sz="1300" u="none" cap="none" strike="noStrike">
                <a:solidFill>
                  <a:schemeClr val="dk1"/>
                </a:solidFill>
                <a:highlight>
                  <a:srgbClr val="FFFFFF"/>
                </a:highlight>
                <a:latin typeface="Roboto"/>
                <a:ea typeface="Roboto"/>
                <a:cs typeface="Roboto"/>
                <a:sym typeface="Roboto"/>
              </a:rPr>
              <a:t> kemudian diikuti dengan nama tabelnya, dalam hal ini adalah </a:t>
            </a:r>
            <a:r>
              <a:rPr b="1" i="0" lang="id" sz="1300" u="none" cap="none" strike="noStrike">
                <a:solidFill>
                  <a:schemeClr val="dk1"/>
                </a:solidFill>
                <a:highlight>
                  <a:srgbClr val="FFFFFF"/>
                </a:highlight>
                <a:latin typeface="Roboto"/>
                <a:ea typeface="Roboto"/>
                <a:cs typeface="Roboto"/>
                <a:sym typeface="Roboto"/>
              </a:rPr>
              <a:t>orders</a:t>
            </a:r>
            <a:r>
              <a:rPr b="0" i="0" lang="id" sz="1300" u="none" cap="none" strike="noStrike">
                <a:solidFill>
                  <a:schemeClr val="dk1"/>
                </a:solidFill>
                <a:highlight>
                  <a:srgbClr val="FFFFFF"/>
                </a:highlight>
                <a:latin typeface="Roboto"/>
                <a:ea typeface="Roboto"/>
                <a:cs typeface="Roboto"/>
                <a:sym typeface="Roboto"/>
              </a:rPr>
              <a:t>. Lalu pembuatan kolom-kolomnya seperti </a:t>
            </a:r>
            <a:r>
              <a:rPr b="1" i="0" lang="id" sz="1300" u="none" cap="none" strike="noStrike">
                <a:solidFill>
                  <a:schemeClr val="dk1"/>
                </a:solidFill>
                <a:highlight>
                  <a:srgbClr val="FFFFFF"/>
                </a:highlight>
                <a:latin typeface="Roboto"/>
                <a:ea typeface="Roboto"/>
                <a:cs typeface="Roboto"/>
                <a:sym typeface="Roboto"/>
              </a:rPr>
              <a:t>order_id</a:t>
            </a:r>
            <a:r>
              <a:rPr b="0" i="0" lang="id" sz="1300" u="none" cap="none" strike="noStrike">
                <a:solidFill>
                  <a:schemeClr val="dk1"/>
                </a:solidFill>
                <a:highlight>
                  <a:srgbClr val="FFFFFF"/>
                </a:highlight>
                <a:latin typeface="Roboto"/>
                <a:ea typeface="Roboto"/>
                <a:cs typeface="Roboto"/>
                <a:sym typeface="Roboto"/>
              </a:rPr>
              <a:t> dan diikuti oleh tipe datanya seperti </a:t>
            </a:r>
            <a:r>
              <a:rPr b="1" i="0" lang="id" sz="1300" u="none" cap="none" strike="noStrike">
                <a:solidFill>
                  <a:schemeClr val="dk1"/>
                </a:solidFill>
                <a:highlight>
                  <a:srgbClr val="FFFFFF"/>
                </a:highlight>
                <a:latin typeface="Roboto"/>
                <a:ea typeface="Roboto"/>
                <a:cs typeface="Roboto"/>
                <a:sym typeface="Roboto"/>
              </a:rPr>
              <a:t>varchar</a:t>
            </a:r>
            <a:r>
              <a:rPr b="0" i="0" lang="id" sz="1300" u="none" cap="none" strike="noStrike">
                <a:solidFill>
                  <a:schemeClr val="dk1"/>
                </a:solidFill>
                <a:highlight>
                  <a:srgbClr val="FFFFFF"/>
                </a:highlight>
                <a:latin typeface="Roboto"/>
                <a:ea typeface="Roboto"/>
                <a:cs typeface="Roboto"/>
                <a:sym typeface="Roboto"/>
              </a:rPr>
              <a:t>, </a:t>
            </a:r>
            <a:r>
              <a:rPr b="1" i="0" lang="id" sz="1300" u="none" cap="none" strike="noStrike">
                <a:solidFill>
                  <a:schemeClr val="dk1"/>
                </a:solidFill>
                <a:highlight>
                  <a:srgbClr val="FFFFFF"/>
                </a:highlight>
                <a:latin typeface="Roboto"/>
                <a:ea typeface="Roboto"/>
                <a:cs typeface="Roboto"/>
                <a:sym typeface="Roboto"/>
              </a:rPr>
              <a:t>float</a:t>
            </a:r>
            <a:r>
              <a:rPr b="0" i="0" lang="id" sz="1300" u="none" cap="none" strike="noStrike">
                <a:solidFill>
                  <a:schemeClr val="dk1"/>
                </a:solidFill>
                <a:highlight>
                  <a:srgbClr val="FFFFFF"/>
                </a:highlight>
                <a:latin typeface="Roboto"/>
                <a:ea typeface="Roboto"/>
                <a:cs typeface="Roboto"/>
                <a:sym typeface="Roboto"/>
              </a:rPr>
              <a:t>, </a:t>
            </a:r>
            <a:r>
              <a:rPr b="1" i="0" lang="id" sz="1300" u="none" cap="none" strike="noStrike">
                <a:solidFill>
                  <a:schemeClr val="dk1"/>
                </a:solidFill>
                <a:highlight>
                  <a:srgbClr val="FFFFFF"/>
                </a:highlight>
                <a:latin typeface="Roboto"/>
                <a:ea typeface="Roboto"/>
                <a:cs typeface="Roboto"/>
                <a:sym typeface="Roboto"/>
              </a:rPr>
              <a:t>int</a:t>
            </a:r>
            <a:r>
              <a:rPr b="0" i="0" lang="id" sz="1300" u="none" cap="none" strike="noStrike">
                <a:solidFill>
                  <a:schemeClr val="dk1"/>
                </a:solidFill>
                <a:highlight>
                  <a:srgbClr val="FFFFFF"/>
                </a:highlight>
                <a:latin typeface="Roboto"/>
                <a:ea typeface="Roboto"/>
                <a:cs typeface="Roboto"/>
                <a:sym typeface="Roboto"/>
              </a:rPr>
              <a:t>, </a:t>
            </a:r>
            <a:r>
              <a:rPr b="1" i="0" lang="id" sz="1300" u="none" cap="none" strike="noStrike">
                <a:solidFill>
                  <a:schemeClr val="dk1"/>
                </a:solidFill>
                <a:highlight>
                  <a:srgbClr val="FFFFFF"/>
                </a:highlight>
                <a:latin typeface="Roboto"/>
                <a:ea typeface="Roboto"/>
                <a:cs typeface="Roboto"/>
                <a:sym typeface="Roboto"/>
              </a:rPr>
              <a:t>date </a:t>
            </a:r>
            <a:r>
              <a:rPr b="0" i="0" lang="id" sz="1300" u="none" cap="none" strike="noStrike">
                <a:solidFill>
                  <a:schemeClr val="dk1"/>
                </a:solidFill>
                <a:highlight>
                  <a:srgbClr val="FFFFFF"/>
                </a:highlight>
                <a:latin typeface="Roboto"/>
                <a:ea typeface="Roboto"/>
                <a:cs typeface="Roboto"/>
                <a:sym typeface="Roboto"/>
              </a:rPr>
              <a:t>dan lainnya. Tipe data </a:t>
            </a:r>
            <a:r>
              <a:rPr b="1" i="0" lang="id" sz="1300" u="none" cap="none" strike="noStrike">
                <a:solidFill>
                  <a:schemeClr val="dk1"/>
                </a:solidFill>
                <a:highlight>
                  <a:srgbClr val="FFFFFF"/>
                </a:highlight>
                <a:latin typeface="Roboto"/>
                <a:ea typeface="Roboto"/>
                <a:cs typeface="Roboto"/>
                <a:sym typeface="Roboto"/>
              </a:rPr>
              <a:t>varchar</a:t>
            </a:r>
            <a:r>
              <a:rPr b="0" i="0" lang="id" sz="1300" u="none" cap="none" strike="noStrike">
                <a:solidFill>
                  <a:schemeClr val="dk1"/>
                </a:solidFill>
                <a:highlight>
                  <a:srgbClr val="FFFFFF"/>
                </a:highlight>
                <a:latin typeface="Roboto"/>
                <a:ea typeface="Roboto"/>
                <a:cs typeface="Roboto"/>
                <a:sym typeface="Roboto"/>
              </a:rPr>
              <a:t> adalah tipe data text atau string, sedangkan </a:t>
            </a:r>
            <a:r>
              <a:rPr b="1" i="0" lang="id" sz="1300" u="none" cap="none" strike="noStrike">
                <a:solidFill>
                  <a:schemeClr val="dk1"/>
                </a:solidFill>
                <a:highlight>
                  <a:srgbClr val="FFFFFF"/>
                </a:highlight>
                <a:latin typeface="Roboto"/>
                <a:ea typeface="Roboto"/>
                <a:cs typeface="Roboto"/>
                <a:sym typeface="Roboto"/>
              </a:rPr>
              <a:t>float</a:t>
            </a:r>
            <a:r>
              <a:rPr b="0" i="0" lang="id" sz="1300" u="none" cap="none" strike="noStrike">
                <a:solidFill>
                  <a:schemeClr val="dk1"/>
                </a:solidFill>
                <a:highlight>
                  <a:srgbClr val="FFFFFF"/>
                </a:highlight>
                <a:latin typeface="Roboto"/>
                <a:ea typeface="Roboto"/>
                <a:cs typeface="Roboto"/>
                <a:sym typeface="Roboto"/>
              </a:rPr>
              <a:t> adalah bilangan desimal (ada angka dibelakang koma).</a:t>
            </a:r>
            <a:endParaRPr/>
          </a:p>
        </p:txBody>
      </p:sp>
      <p:sp>
        <p:nvSpPr>
          <p:cNvPr id="524" name="Google Shape;524;p22"/>
          <p:cNvSpPr/>
          <p:nvPr/>
        </p:nvSpPr>
        <p:spPr>
          <a:xfrm>
            <a:off x="3016595" y="4689175"/>
            <a:ext cx="3110810" cy="276999"/>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id" sz="1200" u="none" cap="none" strike="noStrike">
                <a:solidFill>
                  <a:srgbClr val="17919B"/>
                </a:solidFill>
                <a:latin typeface="Arial"/>
                <a:ea typeface="Arial"/>
                <a:cs typeface="Arial"/>
                <a:sym typeface="Arial"/>
              </a:rPr>
              <a:t>SQL 1 (5/7)</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8" name="Shape 528"/>
        <p:cNvGrpSpPr/>
        <p:nvPr/>
      </p:nvGrpSpPr>
      <p:grpSpPr>
        <a:xfrm>
          <a:off x="0" y="0"/>
          <a:ext cx="0" cy="0"/>
          <a:chOff x="0" y="0"/>
          <a:chExt cx="0" cy="0"/>
        </a:xfrm>
      </p:grpSpPr>
      <p:grpSp>
        <p:nvGrpSpPr>
          <p:cNvPr id="529" name="Google Shape;529;p23"/>
          <p:cNvGrpSpPr/>
          <p:nvPr/>
        </p:nvGrpSpPr>
        <p:grpSpPr>
          <a:xfrm>
            <a:off x="8325085" y="65157"/>
            <a:ext cx="763768" cy="752531"/>
            <a:chOff x="695950" y="3458000"/>
            <a:chExt cx="966550" cy="952450"/>
          </a:xfrm>
        </p:grpSpPr>
        <p:sp>
          <p:nvSpPr>
            <p:cNvPr id="530" name="Google Shape;530;p23"/>
            <p:cNvSpPr/>
            <p:nvPr/>
          </p:nvSpPr>
          <p:spPr>
            <a:xfrm>
              <a:off x="695950" y="3458000"/>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1" name="Google Shape;531;p23"/>
            <p:cNvSpPr/>
            <p:nvPr/>
          </p:nvSpPr>
          <p:spPr>
            <a:xfrm>
              <a:off x="1065675" y="3458000"/>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2" name="Google Shape;532;p23"/>
            <p:cNvSpPr/>
            <p:nvPr/>
          </p:nvSpPr>
          <p:spPr>
            <a:xfrm>
              <a:off x="1435400" y="3458000"/>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3" name="Google Shape;533;p23"/>
            <p:cNvSpPr/>
            <p:nvPr/>
          </p:nvSpPr>
          <p:spPr>
            <a:xfrm>
              <a:off x="695950" y="3820675"/>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4" name="Google Shape;534;p23"/>
            <p:cNvSpPr/>
            <p:nvPr/>
          </p:nvSpPr>
          <p:spPr>
            <a:xfrm>
              <a:off x="1065675" y="3820675"/>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5" name="Google Shape;535;p23"/>
            <p:cNvSpPr/>
            <p:nvPr/>
          </p:nvSpPr>
          <p:spPr>
            <a:xfrm>
              <a:off x="1435400" y="3820675"/>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6" name="Google Shape;536;p23"/>
            <p:cNvSpPr/>
            <p:nvPr/>
          </p:nvSpPr>
          <p:spPr>
            <a:xfrm>
              <a:off x="695950" y="4183350"/>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7" name="Google Shape;537;p23"/>
            <p:cNvSpPr/>
            <p:nvPr/>
          </p:nvSpPr>
          <p:spPr>
            <a:xfrm>
              <a:off x="1065675" y="4183350"/>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8" name="Google Shape;538;p23"/>
            <p:cNvSpPr/>
            <p:nvPr/>
          </p:nvSpPr>
          <p:spPr>
            <a:xfrm>
              <a:off x="1435400" y="4183350"/>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39" name="Google Shape;539;p23"/>
          <p:cNvSpPr txBox="1"/>
          <p:nvPr/>
        </p:nvSpPr>
        <p:spPr>
          <a:xfrm>
            <a:off x="212775" y="4649600"/>
            <a:ext cx="14349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1" i="0" lang="id" sz="1100" u="none" cap="none" strike="noStrike">
                <a:solidFill>
                  <a:srgbClr val="18919B"/>
                </a:solidFill>
                <a:latin typeface="Caveat"/>
                <a:ea typeface="Caveat"/>
                <a:cs typeface="Caveat"/>
                <a:sym typeface="Caveat"/>
              </a:rPr>
              <a:t>#RintisKarirImpian</a:t>
            </a:r>
            <a:endParaRPr b="1" i="0" sz="1100" u="none" cap="none" strike="noStrike">
              <a:solidFill>
                <a:srgbClr val="18919B"/>
              </a:solidFill>
              <a:latin typeface="Caveat"/>
              <a:ea typeface="Caveat"/>
              <a:cs typeface="Caveat"/>
              <a:sym typeface="Caveat"/>
            </a:endParaRPr>
          </a:p>
        </p:txBody>
      </p:sp>
      <p:pic>
        <p:nvPicPr>
          <p:cNvPr id="540" name="Google Shape;540;p23"/>
          <p:cNvPicPr preferRelativeResize="0"/>
          <p:nvPr/>
        </p:nvPicPr>
        <p:blipFill rotWithShape="1">
          <a:blip r:embed="rId3">
            <a:alphaModFix/>
          </a:blip>
          <a:srcRect b="0" l="0" r="0" t="0"/>
          <a:stretch/>
        </p:blipFill>
        <p:spPr>
          <a:xfrm>
            <a:off x="8410175" y="4803796"/>
            <a:ext cx="558450" cy="262804"/>
          </a:xfrm>
          <a:prstGeom prst="rect">
            <a:avLst/>
          </a:prstGeom>
          <a:noFill/>
          <a:ln>
            <a:noFill/>
          </a:ln>
        </p:spPr>
      </p:pic>
      <p:sp>
        <p:nvSpPr>
          <p:cNvPr id="541" name="Google Shape;541;p23"/>
          <p:cNvSpPr txBox="1"/>
          <p:nvPr/>
        </p:nvSpPr>
        <p:spPr>
          <a:xfrm>
            <a:off x="359325" y="164275"/>
            <a:ext cx="7884600" cy="553968"/>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600"/>
              <a:buFont typeface="Arial"/>
              <a:buNone/>
            </a:pPr>
            <a:r>
              <a:rPr b="1" i="0" lang="id" sz="2400" u="none" cap="none" strike="noStrike">
                <a:solidFill>
                  <a:srgbClr val="18919B"/>
                </a:solidFill>
                <a:latin typeface="Roboto"/>
                <a:ea typeface="Roboto"/>
                <a:cs typeface="Roboto"/>
                <a:sym typeface="Roboto"/>
              </a:rPr>
              <a:t>Jawaban 2</a:t>
            </a:r>
            <a:endParaRPr b="1" i="0" sz="2400" u="none" cap="none" strike="noStrike">
              <a:solidFill>
                <a:srgbClr val="18919B"/>
              </a:solidFill>
              <a:latin typeface="Roboto"/>
              <a:ea typeface="Roboto"/>
              <a:cs typeface="Roboto"/>
              <a:sym typeface="Roboto"/>
            </a:endParaRPr>
          </a:p>
        </p:txBody>
      </p:sp>
      <p:sp>
        <p:nvSpPr>
          <p:cNvPr id="542" name="Google Shape;542;p23"/>
          <p:cNvSpPr txBox="1"/>
          <p:nvPr/>
        </p:nvSpPr>
        <p:spPr>
          <a:xfrm>
            <a:off x="347304" y="779798"/>
            <a:ext cx="8335896" cy="3175454"/>
          </a:xfrm>
          <a:prstGeom prst="rect">
            <a:avLst/>
          </a:prstGeom>
          <a:noFill/>
          <a:ln>
            <a:noFill/>
          </a:ln>
        </p:spPr>
        <p:txBody>
          <a:bodyPr anchorCtr="0" anchor="t" bIns="91425" lIns="91425" spcFirstLastPara="1" rIns="91425" wrap="square" tIns="91425">
            <a:spAutoFit/>
          </a:bodyPr>
          <a:lstStyle/>
          <a:p>
            <a:pPr indent="0" lvl="0" marL="146050" marR="0" rtl="0" algn="l">
              <a:lnSpc>
                <a:spcPct val="115000"/>
              </a:lnSpc>
              <a:spcBef>
                <a:spcPts val="0"/>
              </a:spcBef>
              <a:spcAft>
                <a:spcPts val="0"/>
              </a:spcAft>
              <a:buNone/>
            </a:pPr>
            <a:r>
              <a:rPr b="0" i="0" lang="id" sz="1300" u="none" cap="none" strike="noStrike">
                <a:solidFill>
                  <a:schemeClr val="dk1"/>
                </a:solidFill>
                <a:highlight>
                  <a:srgbClr val="FFFFFF"/>
                </a:highlight>
                <a:latin typeface="Roboto"/>
                <a:ea typeface="Roboto"/>
                <a:cs typeface="Roboto"/>
                <a:sym typeface="Roboto"/>
              </a:rPr>
              <a:t>Sedangan tipe data </a:t>
            </a:r>
            <a:r>
              <a:rPr b="1" i="0" lang="id" sz="1300" u="none" cap="none" strike="noStrike">
                <a:solidFill>
                  <a:schemeClr val="dk1"/>
                </a:solidFill>
                <a:highlight>
                  <a:srgbClr val="FFFFFF"/>
                </a:highlight>
                <a:latin typeface="Roboto"/>
                <a:ea typeface="Roboto"/>
                <a:cs typeface="Roboto"/>
                <a:sym typeface="Roboto"/>
              </a:rPr>
              <a:t>int</a:t>
            </a:r>
            <a:r>
              <a:rPr b="0" i="0" lang="id" sz="1300" u="none" cap="none" strike="noStrike">
                <a:solidFill>
                  <a:schemeClr val="dk1"/>
                </a:solidFill>
                <a:highlight>
                  <a:srgbClr val="FFFFFF"/>
                </a:highlight>
                <a:latin typeface="Roboto"/>
                <a:ea typeface="Roboto"/>
                <a:cs typeface="Roboto"/>
                <a:sym typeface="Roboto"/>
              </a:rPr>
              <a:t> atau integer adalah tipe data bilangan bulat, atau tidak ada angka dibelakang koma.</a:t>
            </a:r>
            <a:endParaRPr/>
          </a:p>
          <a:p>
            <a:pPr indent="0" lvl="0" marL="146050" marR="0" rtl="0" algn="l">
              <a:lnSpc>
                <a:spcPct val="115000"/>
              </a:lnSpc>
              <a:spcBef>
                <a:spcPts val="0"/>
              </a:spcBef>
              <a:spcAft>
                <a:spcPts val="0"/>
              </a:spcAft>
              <a:buNone/>
            </a:pPr>
            <a:r>
              <a:t/>
            </a:r>
            <a:endParaRPr b="0" i="0" sz="1300" u="none" cap="none" strike="noStrike">
              <a:solidFill>
                <a:schemeClr val="dk1"/>
              </a:solidFill>
              <a:highlight>
                <a:srgbClr val="FFFFFF"/>
              </a:highlight>
              <a:latin typeface="Roboto"/>
              <a:ea typeface="Roboto"/>
              <a:cs typeface="Roboto"/>
              <a:sym typeface="Roboto"/>
            </a:endParaRPr>
          </a:p>
          <a:p>
            <a:pPr indent="0" lvl="0" marL="146050" marR="0" rtl="0" algn="l">
              <a:lnSpc>
                <a:spcPct val="115000"/>
              </a:lnSpc>
              <a:spcBef>
                <a:spcPts val="0"/>
              </a:spcBef>
              <a:spcAft>
                <a:spcPts val="0"/>
              </a:spcAft>
              <a:buNone/>
            </a:pPr>
            <a:r>
              <a:rPr b="0" i="0" lang="id" sz="1300" u="none" cap="none" strike="noStrike">
                <a:solidFill>
                  <a:schemeClr val="dk1"/>
                </a:solidFill>
                <a:highlight>
                  <a:srgbClr val="FFFFFF"/>
                </a:highlight>
                <a:latin typeface="Roboto"/>
                <a:ea typeface="Roboto"/>
                <a:cs typeface="Roboto"/>
                <a:sym typeface="Roboto"/>
              </a:rPr>
              <a:t>Kemudian penambahan kolom-kolom lainnya seperti yang diinstruksikan. Ada tipe data tanggal yang tidak boleh terlewat, karena nanti nya tipe data tanggal atau </a:t>
            </a:r>
            <a:r>
              <a:rPr b="1" i="0" lang="id" sz="1300" u="none" cap="none" strike="noStrike">
                <a:solidFill>
                  <a:schemeClr val="dk1"/>
                </a:solidFill>
                <a:highlight>
                  <a:srgbClr val="FFFFFF"/>
                </a:highlight>
                <a:latin typeface="Roboto"/>
                <a:ea typeface="Roboto"/>
                <a:cs typeface="Roboto"/>
                <a:sym typeface="Roboto"/>
              </a:rPr>
              <a:t>date</a:t>
            </a:r>
            <a:r>
              <a:rPr b="0" i="0" lang="id" sz="1300" u="none" cap="none" strike="noStrike">
                <a:solidFill>
                  <a:schemeClr val="dk1"/>
                </a:solidFill>
                <a:highlight>
                  <a:srgbClr val="FFFFFF"/>
                </a:highlight>
                <a:latin typeface="Roboto"/>
                <a:ea typeface="Roboto"/>
                <a:cs typeface="Roboto"/>
                <a:sym typeface="Roboto"/>
              </a:rPr>
              <a:t> ini dapat digunakan untuk perhitungan, filter, dan lainnya.</a:t>
            </a:r>
            <a:endParaRPr/>
          </a:p>
          <a:p>
            <a:pPr indent="0" lvl="0" marL="146050" marR="0" rtl="0" algn="l">
              <a:lnSpc>
                <a:spcPct val="115000"/>
              </a:lnSpc>
              <a:spcBef>
                <a:spcPts val="0"/>
              </a:spcBef>
              <a:spcAft>
                <a:spcPts val="0"/>
              </a:spcAft>
              <a:buNone/>
            </a:pPr>
            <a:r>
              <a:t/>
            </a:r>
            <a:endParaRPr b="0" i="0" sz="1300" u="none" cap="none" strike="noStrike">
              <a:solidFill>
                <a:schemeClr val="dk1"/>
              </a:solidFill>
              <a:highlight>
                <a:srgbClr val="FFFFFF"/>
              </a:highlight>
              <a:latin typeface="Roboto"/>
              <a:ea typeface="Roboto"/>
              <a:cs typeface="Roboto"/>
              <a:sym typeface="Roboto"/>
            </a:endParaRPr>
          </a:p>
          <a:p>
            <a:pPr indent="0" lvl="0" marL="146050" marR="0" rtl="0" algn="l">
              <a:lnSpc>
                <a:spcPct val="115000"/>
              </a:lnSpc>
              <a:spcBef>
                <a:spcPts val="0"/>
              </a:spcBef>
              <a:spcAft>
                <a:spcPts val="0"/>
              </a:spcAft>
              <a:buNone/>
            </a:pPr>
            <a:r>
              <a:rPr b="0" i="0" lang="id" sz="1300" u="none" cap="none" strike="noStrike">
                <a:solidFill>
                  <a:schemeClr val="dk1"/>
                </a:solidFill>
                <a:highlight>
                  <a:srgbClr val="FFFFFF"/>
                </a:highlight>
                <a:latin typeface="Roboto"/>
                <a:ea typeface="Roboto"/>
                <a:cs typeface="Roboto"/>
                <a:sym typeface="Roboto"/>
              </a:rPr>
              <a:t>Setelah menulis sintaks-nya, kemudian sintaks tersebut dieksekusi, namun sebelumnya perlu di blok terlebih dahulu mana sintak yang ingin dieksekusi. Dalam hal ini, yang pertama dieksekusi adalah </a:t>
            </a:r>
            <a:r>
              <a:rPr b="1" i="0" lang="id" sz="1300" u="none" cap="none" strike="noStrike">
                <a:solidFill>
                  <a:schemeClr val="dk1"/>
                </a:solidFill>
                <a:highlight>
                  <a:srgbClr val="FFFFFF"/>
                </a:highlight>
                <a:latin typeface="Roboto"/>
                <a:ea typeface="Roboto"/>
                <a:cs typeface="Roboto"/>
                <a:sym typeface="Roboto"/>
              </a:rPr>
              <a:t>create table</a:t>
            </a:r>
            <a:r>
              <a:rPr b="0" i="0" lang="id" sz="1300" u="none" cap="none" strike="noStrike">
                <a:solidFill>
                  <a:schemeClr val="dk1"/>
                </a:solidFill>
                <a:highlight>
                  <a:srgbClr val="FFFFFF"/>
                </a:highlight>
                <a:latin typeface="Roboto"/>
                <a:ea typeface="Roboto"/>
                <a:cs typeface="Roboto"/>
                <a:sym typeface="Roboto"/>
              </a:rPr>
              <a:t>, kemudian baru dapat kita </a:t>
            </a:r>
            <a:r>
              <a:rPr b="1" i="0" lang="id" sz="1300" u="none" cap="none" strike="noStrike">
                <a:solidFill>
                  <a:schemeClr val="dk1"/>
                </a:solidFill>
                <a:highlight>
                  <a:srgbClr val="FFFFFF"/>
                </a:highlight>
                <a:latin typeface="Roboto"/>
                <a:ea typeface="Roboto"/>
                <a:cs typeface="Roboto"/>
                <a:sym typeface="Roboto"/>
              </a:rPr>
              <a:t>query</a:t>
            </a:r>
            <a:r>
              <a:rPr b="0" i="0" lang="id" sz="1300" u="none" cap="none" strike="noStrike">
                <a:solidFill>
                  <a:schemeClr val="dk1"/>
                </a:solidFill>
                <a:highlight>
                  <a:srgbClr val="FFFFFF"/>
                </a:highlight>
                <a:latin typeface="Roboto"/>
                <a:ea typeface="Roboto"/>
                <a:cs typeface="Roboto"/>
                <a:sym typeface="Roboto"/>
              </a:rPr>
              <a:t>, dengan sintaks </a:t>
            </a:r>
            <a:r>
              <a:rPr b="1" i="0" lang="id" sz="1300" u="none" cap="none" strike="noStrike">
                <a:solidFill>
                  <a:schemeClr val="dk1"/>
                </a:solidFill>
                <a:highlight>
                  <a:srgbClr val="FFFFFF"/>
                </a:highlight>
                <a:latin typeface="Roboto"/>
                <a:ea typeface="Roboto"/>
                <a:cs typeface="Roboto"/>
                <a:sym typeface="Roboto"/>
              </a:rPr>
              <a:t>select</a:t>
            </a:r>
            <a:r>
              <a:rPr b="0" i="0" lang="id" sz="1300" u="none" cap="none" strike="noStrike">
                <a:solidFill>
                  <a:schemeClr val="dk1"/>
                </a:solidFill>
                <a:highlight>
                  <a:srgbClr val="FFFFFF"/>
                </a:highlight>
                <a:latin typeface="Roboto"/>
                <a:ea typeface="Roboto"/>
                <a:cs typeface="Roboto"/>
                <a:sym typeface="Roboto"/>
              </a:rPr>
              <a:t>.</a:t>
            </a:r>
            <a:endParaRPr/>
          </a:p>
          <a:p>
            <a:pPr indent="0" lvl="0" marL="146050" marR="0" rtl="0" algn="l">
              <a:lnSpc>
                <a:spcPct val="115000"/>
              </a:lnSpc>
              <a:spcBef>
                <a:spcPts val="0"/>
              </a:spcBef>
              <a:spcAft>
                <a:spcPts val="0"/>
              </a:spcAft>
              <a:buNone/>
            </a:pPr>
            <a:r>
              <a:t/>
            </a:r>
            <a:endParaRPr b="0" i="0" sz="1300" u="none" cap="none" strike="noStrike">
              <a:solidFill>
                <a:schemeClr val="dk1"/>
              </a:solidFill>
              <a:highlight>
                <a:srgbClr val="FFFFFF"/>
              </a:highlight>
              <a:latin typeface="Roboto"/>
              <a:ea typeface="Roboto"/>
              <a:cs typeface="Roboto"/>
              <a:sym typeface="Roboto"/>
            </a:endParaRPr>
          </a:p>
          <a:p>
            <a:pPr indent="0" lvl="0" marL="146050" marR="0" rtl="0" algn="l">
              <a:lnSpc>
                <a:spcPct val="115000"/>
              </a:lnSpc>
              <a:spcBef>
                <a:spcPts val="0"/>
              </a:spcBef>
              <a:spcAft>
                <a:spcPts val="0"/>
              </a:spcAft>
              <a:buNone/>
            </a:pPr>
            <a:r>
              <a:rPr b="1" i="0" lang="id" sz="1300" u="none" cap="none" strike="noStrike">
                <a:solidFill>
                  <a:schemeClr val="dk1"/>
                </a:solidFill>
                <a:highlight>
                  <a:srgbClr val="FFFFFF"/>
                </a:highlight>
                <a:latin typeface="Roboto"/>
                <a:ea typeface="Roboto"/>
                <a:cs typeface="Roboto"/>
                <a:sym typeface="Roboto"/>
              </a:rPr>
              <a:t>select * from orders</a:t>
            </a:r>
            <a:endParaRPr b="0" i="0" sz="1300" u="none" cap="none" strike="noStrike">
              <a:solidFill>
                <a:schemeClr val="dk1"/>
              </a:solidFill>
              <a:highlight>
                <a:srgbClr val="FFFFFF"/>
              </a:highlight>
              <a:latin typeface="Roboto"/>
              <a:ea typeface="Roboto"/>
              <a:cs typeface="Roboto"/>
              <a:sym typeface="Roboto"/>
            </a:endParaRPr>
          </a:p>
          <a:p>
            <a:pPr indent="0" lvl="0" marL="146050" marR="0" rtl="0" algn="l">
              <a:lnSpc>
                <a:spcPct val="115000"/>
              </a:lnSpc>
              <a:spcBef>
                <a:spcPts val="0"/>
              </a:spcBef>
              <a:spcAft>
                <a:spcPts val="0"/>
              </a:spcAft>
              <a:buNone/>
            </a:pPr>
            <a:r>
              <a:rPr b="0" i="0" lang="id" sz="1300" u="none" cap="none" strike="noStrike">
                <a:solidFill>
                  <a:schemeClr val="dk1"/>
                </a:solidFill>
                <a:highlight>
                  <a:srgbClr val="FFFFFF"/>
                </a:highlight>
                <a:latin typeface="Roboto"/>
                <a:ea typeface="Roboto"/>
                <a:cs typeface="Roboto"/>
                <a:sym typeface="Roboto"/>
              </a:rPr>
              <a:t> </a:t>
            </a:r>
            <a:endParaRPr/>
          </a:p>
          <a:p>
            <a:pPr indent="0" lvl="0" marL="146050" marR="0" rtl="0" algn="l">
              <a:lnSpc>
                <a:spcPct val="115000"/>
              </a:lnSpc>
              <a:spcBef>
                <a:spcPts val="0"/>
              </a:spcBef>
              <a:spcAft>
                <a:spcPts val="0"/>
              </a:spcAft>
              <a:buNone/>
            </a:pPr>
            <a:r>
              <a:rPr b="0" i="0" lang="id" sz="1300" u="none" cap="none" strike="noStrike">
                <a:solidFill>
                  <a:schemeClr val="dk1"/>
                </a:solidFill>
                <a:highlight>
                  <a:srgbClr val="FFFFFF"/>
                </a:highlight>
                <a:latin typeface="Roboto"/>
                <a:ea typeface="Roboto"/>
                <a:cs typeface="Roboto"/>
                <a:sym typeface="Roboto"/>
              </a:rPr>
              <a:t>Dan akan muncul tabel dengan kolom-kolom yang telah dibuat namun belum ada isi tabelnya.</a:t>
            </a:r>
            <a:endParaRPr/>
          </a:p>
        </p:txBody>
      </p:sp>
      <p:sp>
        <p:nvSpPr>
          <p:cNvPr id="543" name="Google Shape;543;p23"/>
          <p:cNvSpPr/>
          <p:nvPr/>
        </p:nvSpPr>
        <p:spPr>
          <a:xfrm>
            <a:off x="3016595" y="4689175"/>
            <a:ext cx="3110810" cy="276999"/>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id" sz="1200" u="none" cap="none" strike="noStrike">
                <a:solidFill>
                  <a:srgbClr val="17919B"/>
                </a:solidFill>
                <a:latin typeface="Arial"/>
                <a:ea typeface="Arial"/>
                <a:cs typeface="Arial"/>
                <a:sym typeface="Arial"/>
              </a:rPr>
              <a:t>SQL 1 (6/7)</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7" name="Shape 547"/>
        <p:cNvGrpSpPr/>
        <p:nvPr/>
      </p:nvGrpSpPr>
      <p:grpSpPr>
        <a:xfrm>
          <a:off x="0" y="0"/>
          <a:ext cx="0" cy="0"/>
          <a:chOff x="0" y="0"/>
          <a:chExt cx="0" cy="0"/>
        </a:xfrm>
      </p:grpSpPr>
      <p:grpSp>
        <p:nvGrpSpPr>
          <p:cNvPr id="548" name="Google Shape;548;p35"/>
          <p:cNvGrpSpPr/>
          <p:nvPr/>
        </p:nvGrpSpPr>
        <p:grpSpPr>
          <a:xfrm>
            <a:off x="8325085" y="65157"/>
            <a:ext cx="763768" cy="752531"/>
            <a:chOff x="695950" y="3458000"/>
            <a:chExt cx="966550" cy="952450"/>
          </a:xfrm>
        </p:grpSpPr>
        <p:sp>
          <p:nvSpPr>
            <p:cNvPr id="549" name="Google Shape;549;p35"/>
            <p:cNvSpPr/>
            <p:nvPr/>
          </p:nvSpPr>
          <p:spPr>
            <a:xfrm>
              <a:off x="695950" y="3458000"/>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0" name="Google Shape;550;p35"/>
            <p:cNvSpPr/>
            <p:nvPr/>
          </p:nvSpPr>
          <p:spPr>
            <a:xfrm>
              <a:off x="1065675" y="3458000"/>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1" name="Google Shape;551;p35"/>
            <p:cNvSpPr/>
            <p:nvPr/>
          </p:nvSpPr>
          <p:spPr>
            <a:xfrm>
              <a:off x="1435400" y="3458000"/>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2" name="Google Shape;552;p35"/>
            <p:cNvSpPr/>
            <p:nvPr/>
          </p:nvSpPr>
          <p:spPr>
            <a:xfrm>
              <a:off x="695950" y="3820675"/>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3" name="Google Shape;553;p35"/>
            <p:cNvSpPr/>
            <p:nvPr/>
          </p:nvSpPr>
          <p:spPr>
            <a:xfrm>
              <a:off x="1065675" y="3820675"/>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4" name="Google Shape;554;p35"/>
            <p:cNvSpPr/>
            <p:nvPr/>
          </p:nvSpPr>
          <p:spPr>
            <a:xfrm>
              <a:off x="1435400" y="3820675"/>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5" name="Google Shape;555;p35"/>
            <p:cNvSpPr/>
            <p:nvPr/>
          </p:nvSpPr>
          <p:spPr>
            <a:xfrm>
              <a:off x="695950" y="4183350"/>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6" name="Google Shape;556;p35"/>
            <p:cNvSpPr/>
            <p:nvPr/>
          </p:nvSpPr>
          <p:spPr>
            <a:xfrm>
              <a:off x="1065675" y="4183350"/>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7" name="Google Shape;557;p35"/>
            <p:cNvSpPr/>
            <p:nvPr/>
          </p:nvSpPr>
          <p:spPr>
            <a:xfrm>
              <a:off x="1435400" y="4183350"/>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58" name="Google Shape;558;p35"/>
          <p:cNvSpPr txBox="1"/>
          <p:nvPr/>
        </p:nvSpPr>
        <p:spPr>
          <a:xfrm>
            <a:off x="212775" y="4649600"/>
            <a:ext cx="14349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1" i="0" lang="id" sz="1100" u="none" cap="none" strike="noStrike">
                <a:solidFill>
                  <a:srgbClr val="18919B"/>
                </a:solidFill>
                <a:latin typeface="Caveat"/>
                <a:ea typeface="Caveat"/>
                <a:cs typeface="Caveat"/>
                <a:sym typeface="Caveat"/>
              </a:rPr>
              <a:t>#RintisKarirImpian</a:t>
            </a:r>
            <a:endParaRPr b="1" i="0" sz="1100" u="none" cap="none" strike="noStrike">
              <a:solidFill>
                <a:srgbClr val="18919B"/>
              </a:solidFill>
              <a:latin typeface="Caveat"/>
              <a:ea typeface="Caveat"/>
              <a:cs typeface="Caveat"/>
              <a:sym typeface="Caveat"/>
            </a:endParaRPr>
          </a:p>
        </p:txBody>
      </p:sp>
      <p:pic>
        <p:nvPicPr>
          <p:cNvPr id="559" name="Google Shape;559;p35"/>
          <p:cNvPicPr preferRelativeResize="0"/>
          <p:nvPr/>
        </p:nvPicPr>
        <p:blipFill rotWithShape="1">
          <a:blip r:embed="rId3">
            <a:alphaModFix/>
          </a:blip>
          <a:srcRect b="0" l="0" r="0" t="0"/>
          <a:stretch/>
        </p:blipFill>
        <p:spPr>
          <a:xfrm>
            <a:off x="8410175" y="4803796"/>
            <a:ext cx="558450" cy="262804"/>
          </a:xfrm>
          <a:prstGeom prst="rect">
            <a:avLst/>
          </a:prstGeom>
          <a:noFill/>
          <a:ln>
            <a:noFill/>
          </a:ln>
        </p:spPr>
      </p:pic>
      <p:sp>
        <p:nvSpPr>
          <p:cNvPr id="560" name="Google Shape;560;p35"/>
          <p:cNvSpPr txBox="1"/>
          <p:nvPr/>
        </p:nvSpPr>
        <p:spPr>
          <a:xfrm>
            <a:off x="359325" y="164275"/>
            <a:ext cx="7884600" cy="553968"/>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600"/>
              <a:buFont typeface="Arial"/>
              <a:buNone/>
            </a:pPr>
            <a:r>
              <a:rPr b="1" i="0" lang="id" sz="2400" u="none" cap="none" strike="noStrike">
                <a:solidFill>
                  <a:srgbClr val="18919B"/>
                </a:solidFill>
                <a:latin typeface="Roboto"/>
                <a:ea typeface="Roboto"/>
                <a:cs typeface="Roboto"/>
                <a:sym typeface="Roboto"/>
              </a:rPr>
              <a:t>Jawaban 2</a:t>
            </a:r>
            <a:endParaRPr b="1" i="0" sz="2400" u="none" cap="none" strike="noStrike">
              <a:solidFill>
                <a:srgbClr val="18919B"/>
              </a:solidFill>
              <a:latin typeface="Roboto"/>
              <a:ea typeface="Roboto"/>
              <a:cs typeface="Roboto"/>
              <a:sym typeface="Roboto"/>
            </a:endParaRPr>
          </a:p>
        </p:txBody>
      </p:sp>
      <p:pic>
        <p:nvPicPr>
          <p:cNvPr id="561" name="Google Shape;561;p35"/>
          <p:cNvPicPr preferRelativeResize="0"/>
          <p:nvPr/>
        </p:nvPicPr>
        <p:blipFill rotWithShape="1">
          <a:blip r:embed="rId4">
            <a:alphaModFix/>
          </a:blip>
          <a:srcRect b="0" l="0" r="0" t="0"/>
          <a:stretch/>
        </p:blipFill>
        <p:spPr>
          <a:xfrm>
            <a:off x="287770" y="727972"/>
            <a:ext cx="6186994" cy="3921628"/>
          </a:xfrm>
          <a:prstGeom prst="rect">
            <a:avLst/>
          </a:prstGeom>
          <a:noFill/>
          <a:ln>
            <a:noFill/>
          </a:ln>
        </p:spPr>
      </p:pic>
      <p:sp>
        <p:nvSpPr>
          <p:cNvPr id="562" name="Google Shape;562;p35"/>
          <p:cNvSpPr/>
          <p:nvPr/>
        </p:nvSpPr>
        <p:spPr>
          <a:xfrm>
            <a:off x="359325" y="3657600"/>
            <a:ext cx="6027620" cy="729209"/>
          </a:xfrm>
          <a:prstGeom prst="rect">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63" name="Google Shape;563;p35"/>
          <p:cNvSpPr/>
          <p:nvPr/>
        </p:nvSpPr>
        <p:spPr>
          <a:xfrm>
            <a:off x="1647675" y="1350818"/>
            <a:ext cx="749161" cy="2008381"/>
          </a:xfrm>
          <a:prstGeom prst="rightBrace">
            <a:avLst>
              <a:gd fmla="val 8333" name="adj1"/>
              <a:gd fmla="val 50000" name="adj2"/>
            </a:avLst>
          </a:prstGeom>
          <a:noFill/>
          <a:ln cap="flat" cmpd="sng" w="19050">
            <a:solidFill>
              <a:srgbClr val="3B7FF2"/>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564" name="Google Shape;564;p35"/>
          <p:cNvSpPr/>
          <p:nvPr/>
        </p:nvSpPr>
        <p:spPr>
          <a:xfrm>
            <a:off x="1647674" y="3432199"/>
            <a:ext cx="749161" cy="152400"/>
          </a:xfrm>
          <a:prstGeom prst="rightBrace">
            <a:avLst>
              <a:gd fmla="val 8333" name="adj1"/>
              <a:gd fmla="val 50000" name="adj2"/>
            </a:avLst>
          </a:prstGeom>
          <a:noFill/>
          <a:ln cap="flat" cmpd="sng" w="19050">
            <a:solidFill>
              <a:srgbClr val="3B7FF2"/>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565" name="Google Shape;565;p35"/>
          <p:cNvSpPr/>
          <p:nvPr/>
        </p:nvSpPr>
        <p:spPr>
          <a:xfrm>
            <a:off x="2481140" y="2224203"/>
            <a:ext cx="1869423" cy="26161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id" sz="1100" u="none" cap="none" strike="noStrike">
                <a:solidFill>
                  <a:schemeClr val="accent1"/>
                </a:solidFill>
                <a:latin typeface="Arial"/>
                <a:ea typeface="Arial"/>
                <a:cs typeface="Arial"/>
                <a:sym typeface="Arial"/>
              </a:rPr>
              <a:t>1. Block kemudian execute</a:t>
            </a:r>
            <a:endParaRPr/>
          </a:p>
        </p:txBody>
      </p:sp>
      <p:sp>
        <p:nvSpPr>
          <p:cNvPr id="566" name="Google Shape;566;p35"/>
          <p:cNvSpPr/>
          <p:nvPr/>
        </p:nvSpPr>
        <p:spPr>
          <a:xfrm>
            <a:off x="2481140" y="3381607"/>
            <a:ext cx="1869423" cy="26161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id" sz="1100" u="none" cap="none" strike="noStrike">
                <a:solidFill>
                  <a:schemeClr val="accent1"/>
                </a:solidFill>
                <a:latin typeface="Arial"/>
                <a:ea typeface="Arial"/>
                <a:cs typeface="Arial"/>
                <a:sym typeface="Arial"/>
              </a:rPr>
              <a:t>2. Block kemudian execute</a:t>
            </a:r>
            <a:endParaRPr/>
          </a:p>
        </p:txBody>
      </p:sp>
      <p:sp>
        <p:nvSpPr>
          <p:cNvPr id="567" name="Google Shape;567;p35"/>
          <p:cNvSpPr txBox="1"/>
          <p:nvPr/>
        </p:nvSpPr>
        <p:spPr>
          <a:xfrm>
            <a:off x="6352309" y="727972"/>
            <a:ext cx="2330891" cy="3635580"/>
          </a:xfrm>
          <a:prstGeom prst="rect">
            <a:avLst/>
          </a:prstGeom>
          <a:noFill/>
          <a:ln>
            <a:noFill/>
          </a:ln>
        </p:spPr>
        <p:txBody>
          <a:bodyPr anchorCtr="0" anchor="t" bIns="91425" lIns="91425" spcFirstLastPara="1" rIns="91425" wrap="square" tIns="91425">
            <a:spAutoFit/>
          </a:bodyPr>
          <a:lstStyle/>
          <a:p>
            <a:pPr indent="0" lvl="0" marL="146050" marR="0" rtl="0" algn="l">
              <a:lnSpc>
                <a:spcPct val="115000"/>
              </a:lnSpc>
              <a:spcBef>
                <a:spcPts val="0"/>
              </a:spcBef>
              <a:spcAft>
                <a:spcPts val="0"/>
              </a:spcAft>
              <a:buNone/>
            </a:pPr>
            <a:r>
              <a:rPr b="0" i="0" lang="id" sz="1300" u="none" cap="none" strike="noStrike">
                <a:solidFill>
                  <a:schemeClr val="dk1"/>
                </a:solidFill>
                <a:highlight>
                  <a:srgbClr val="FFFFFF"/>
                </a:highlight>
                <a:latin typeface="Roboto"/>
                <a:ea typeface="Roboto"/>
                <a:cs typeface="Roboto"/>
                <a:sym typeface="Roboto"/>
              </a:rPr>
              <a:t>Setelah selesai membuat tabel, selanjutnya adalah mengisi tabel tersebut dengan perintah</a:t>
            </a:r>
            <a:endParaRPr/>
          </a:p>
          <a:p>
            <a:pPr indent="0" lvl="0" marL="146050" marR="0" rtl="0" algn="l">
              <a:lnSpc>
                <a:spcPct val="115000"/>
              </a:lnSpc>
              <a:spcBef>
                <a:spcPts val="0"/>
              </a:spcBef>
              <a:spcAft>
                <a:spcPts val="0"/>
              </a:spcAft>
              <a:buNone/>
            </a:pPr>
            <a:r>
              <a:rPr b="1" i="0" lang="id" sz="1300" u="none" cap="none" strike="noStrike">
                <a:solidFill>
                  <a:schemeClr val="dk1"/>
                </a:solidFill>
                <a:highlight>
                  <a:srgbClr val="FFFFFF"/>
                </a:highlight>
                <a:latin typeface="Roboto"/>
                <a:ea typeface="Roboto"/>
                <a:cs typeface="Roboto"/>
                <a:sym typeface="Roboto"/>
              </a:rPr>
              <a:t>insert into</a:t>
            </a:r>
            <a:r>
              <a:rPr b="0" i="0" lang="id" sz="1300" u="none" cap="none" strike="noStrike">
                <a:solidFill>
                  <a:schemeClr val="dk1"/>
                </a:solidFill>
                <a:highlight>
                  <a:srgbClr val="FFFFFF"/>
                </a:highlight>
                <a:latin typeface="Roboto"/>
                <a:ea typeface="Roboto"/>
                <a:cs typeface="Roboto"/>
                <a:sym typeface="Roboto"/>
              </a:rPr>
              <a:t> </a:t>
            </a:r>
            <a:r>
              <a:rPr b="0" i="1" lang="id" sz="1300" u="none" cap="none" strike="noStrike">
                <a:solidFill>
                  <a:schemeClr val="dk1"/>
                </a:solidFill>
                <a:highlight>
                  <a:srgbClr val="FFFFFF"/>
                </a:highlight>
                <a:latin typeface="Roboto"/>
                <a:ea typeface="Roboto"/>
                <a:cs typeface="Roboto"/>
                <a:sym typeface="Roboto"/>
              </a:rPr>
              <a:t>orders </a:t>
            </a:r>
            <a:r>
              <a:rPr b="1" i="0" lang="id" sz="1300" u="none" cap="none" strike="noStrike">
                <a:solidFill>
                  <a:schemeClr val="dk1"/>
                </a:solidFill>
                <a:highlight>
                  <a:srgbClr val="FFFFFF"/>
                </a:highlight>
                <a:latin typeface="Roboto"/>
                <a:ea typeface="Roboto"/>
                <a:cs typeface="Roboto"/>
                <a:sym typeface="Roboto"/>
              </a:rPr>
              <a:t>values</a:t>
            </a:r>
            <a:r>
              <a:rPr b="0" i="0" lang="id" sz="1300" u="none" cap="none" strike="noStrike">
                <a:solidFill>
                  <a:schemeClr val="dk1"/>
                </a:solidFill>
                <a:highlight>
                  <a:srgbClr val="FFFFFF"/>
                </a:highlight>
                <a:latin typeface="Roboto"/>
                <a:ea typeface="Roboto"/>
                <a:cs typeface="Roboto"/>
                <a:sym typeface="Roboto"/>
              </a:rPr>
              <a:t> ()</a:t>
            </a:r>
            <a:endParaRPr/>
          </a:p>
          <a:p>
            <a:pPr indent="0" lvl="0" marL="146050" marR="0" rtl="0" algn="l">
              <a:lnSpc>
                <a:spcPct val="115000"/>
              </a:lnSpc>
              <a:spcBef>
                <a:spcPts val="0"/>
              </a:spcBef>
              <a:spcAft>
                <a:spcPts val="0"/>
              </a:spcAft>
              <a:buNone/>
            </a:pPr>
            <a:r>
              <a:rPr b="0" i="0" lang="id" sz="1300" u="none" cap="none" strike="noStrike">
                <a:solidFill>
                  <a:schemeClr val="dk1"/>
                </a:solidFill>
                <a:highlight>
                  <a:srgbClr val="FFFFFF"/>
                </a:highlight>
                <a:latin typeface="Roboto"/>
                <a:ea typeface="Roboto"/>
                <a:cs typeface="Roboto"/>
                <a:sym typeface="Roboto"/>
              </a:rPr>
              <a:t>Kemudian isi value tabel sesuai urutan kolom secara default yang tadi telah dibuat.</a:t>
            </a:r>
            <a:endParaRPr/>
          </a:p>
          <a:p>
            <a:pPr indent="0" lvl="0" marL="146050" marR="0" rtl="0" algn="l">
              <a:lnSpc>
                <a:spcPct val="115000"/>
              </a:lnSpc>
              <a:spcBef>
                <a:spcPts val="0"/>
              </a:spcBef>
              <a:spcAft>
                <a:spcPts val="0"/>
              </a:spcAft>
              <a:buNone/>
            </a:pPr>
            <a:r>
              <a:t/>
            </a:r>
            <a:endParaRPr b="0" i="0" sz="1300" u="none" cap="none" strike="noStrike">
              <a:solidFill>
                <a:schemeClr val="dk1"/>
              </a:solidFill>
              <a:highlight>
                <a:srgbClr val="FFFFFF"/>
              </a:highlight>
              <a:latin typeface="Roboto"/>
              <a:ea typeface="Roboto"/>
              <a:cs typeface="Roboto"/>
              <a:sym typeface="Roboto"/>
            </a:endParaRPr>
          </a:p>
          <a:p>
            <a:pPr indent="0" lvl="0" marL="146050" marR="0" rtl="0" algn="l">
              <a:lnSpc>
                <a:spcPct val="115000"/>
              </a:lnSpc>
              <a:spcBef>
                <a:spcPts val="0"/>
              </a:spcBef>
              <a:spcAft>
                <a:spcPts val="0"/>
              </a:spcAft>
              <a:buNone/>
            </a:pPr>
            <a:r>
              <a:rPr b="0" i="0" lang="id" sz="1300" u="none" cap="none" strike="noStrike">
                <a:solidFill>
                  <a:schemeClr val="dk1"/>
                </a:solidFill>
                <a:highlight>
                  <a:srgbClr val="FFFFFF"/>
                </a:highlight>
                <a:latin typeface="Roboto"/>
                <a:ea typeface="Roboto"/>
                <a:cs typeface="Roboto"/>
                <a:sym typeface="Roboto"/>
              </a:rPr>
              <a:t>Setelah itu dapat kita </a:t>
            </a:r>
            <a:r>
              <a:rPr b="1" i="0" lang="id" sz="1300" u="none" cap="none" strike="noStrike">
                <a:solidFill>
                  <a:schemeClr val="dk1"/>
                </a:solidFill>
                <a:highlight>
                  <a:srgbClr val="FFFFFF"/>
                </a:highlight>
                <a:latin typeface="Roboto"/>
                <a:ea typeface="Roboto"/>
                <a:cs typeface="Roboto"/>
                <a:sym typeface="Roboto"/>
              </a:rPr>
              <a:t>query</a:t>
            </a:r>
            <a:r>
              <a:rPr b="0" i="0" lang="id" sz="1300" u="none" cap="none" strike="noStrike">
                <a:solidFill>
                  <a:schemeClr val="dk1"/>
                </a:solidFill>
                <a:highlight>
                  <a:srgbClr val="FFFFFF"/>
                </a:highlight>
                <a:latin typeface="Roboto"/>
                <a:ea typeface="Roboto"/>
                <a:cs typeface="Roboto"/>
                <a:sym typeface="Roboto"/>
              </a:rPr>
              <a:t> lagi dan kali ini menghasilkan tabel dengan isinya, seperti di kotak merah.</a:t>
            </a:r>
            <a:endParaRPr/>
          </a:p>
        </p:txBody>
      </p:sp>
      <p:sp>
        <p:nvSpPr>
          <p:cNvPr id="568" name="Google Shape;568;p35"/>
          <p:cNvSpPr/>
          <p:nvPr/>
        </p:nvSpPr>
        <p:spPr>
          <a:xfrm>
            <a:off x="3016595" y="4689175"/>
            <a:ext cx="3110810" cy="276999"/>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id" sz="1200" u="none" cap="none" strike="noStrike">
                <a:solidFill>
                  <a:srgbClr val="17919B"/>
                </a:solidFill>
                <a:latin typeface="Arial"/>
                <a:ea typeface="Arial"/>
                <a:cs typeface="Arial"/>
                <a:sym typeface="Arial"/>
              </a:rPr>
              <a:t>SQL 1 (7/7)</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572" name="Shape 572"/>
        <p:cNvGrpSpPr/>
        <p:nvPr/>
      </p:nvGrpSpPr>
      <p:grpSpPr>
        <a:xfrm>
          <a:off x="0" y="0"/>
          <a:ext cx="0" cy="0"/>
          <a:chOff x="0" y="0"/>
          <a:chExt cx="0" cy="0"/>
        </a:xfrm>
      </p:grpSpPr>
      <p:grpSp>
        <p:nvGrpSpPr>
          <p:cNvPr id="573" name="Google Shape;573;g25c6a2f8c1c_0_28"/>
          <p:cNvGrpSpPr/>
          <p:nvPr/>
        </p:nvGrpSpPr>
        <p:grpSpPr>
          <a:xfrm>
            <a:off x="8325085" y="65155"/>
            <a:ext cx="763768" cy="752531"/>
            <a:chOff x="695950" y="3458000"/>
            <a:chExt cx="966550" cy="952450"/>
          </a:xfrm>
        </p:grpSpPr>
        <p:sp>
          <p:nvSpPr>
            <p:cNvPr id="574" name="Google Shape;574;g25c6a2f8c1c_0_28"/>
            <p:cNvSpPr/>
            <p:nvPr/>
          </p:nvSpPr>
          <p:spPr>
            <a:xfrm>
              <a:off x="695950" y="3458000"/>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5" name="Google Shape;575;g25c6a2f8c1c_0_28"/>
            <p:cNvSpPr/>
            <p:nvPr/>
          </p:nvSpPr>
          <p:spPr>
            <a:xfrm>
              <a:off x="1065675" y="3458000"/>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6" name="Google Shape;576;g25c6a2f8c1c_0_28"/>
            <p:cNvSpPr/>
            <p:nvPr/>
          </p:nvSpPr>
          <p:spPr>
            <a:xfrm>
              <a:off x="1435400" y="3458000"/>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7" name="Google Shape;577;g25c6a2f8c1c_0_28"/>
            <p:cNvSpPr/>
            <p:nvPr/>
          </p:nvSpPr>
          <p:spPr>
            <a:xfrm>
              <a:off x="695950" y="3820675"/>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8" name="Google Shape;578;g25c6a2f8c1c_0_28"/>
            <p:cNvSpPr/>
            <p:nvPr/>
          </p:nvSpPr>
          <p:spPr>
            <a:xfrm>
              <a:off x="1065675" y="3820675"/>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9" name="Google Shape;579;g25c6a2f8c1c_0_28"/>
            <p:cNvSpPr/>
            <p:nvPr/>
          </p:nvSpPr>
          <p:spPr>
            <a:xfrm>
              <a:off x="1435400" y="3820675"/>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0" name="Google Shape;580;g25c6a2f8c1c_0_28"/>
            <p:cNvSpPr/>
            <p:nvPr/>
          </p:nvSpPr>
          <p:spPr>
            <a:xfrm>
              <a:off x="695950" y="4183350"/>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1" name="Google Shape;581;g25c6a2f8c1c_0_28"/>
            <p:cNvSpPr/>
            <p:nvPr/>
          </p:nvSpPr>
          <p:spPr>
            <a:xfrm>
              <a:off x="1065675" y="4183350"/>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2" name="Google Shape;582;g25c6a2f8c1c_0_28"/>
            <p:cNvSpPr/>
            <p:nvPr/>
          </p:nvSpPr>
          <p:spPr>
            <a:xfrm>
              <a:off x="1435400" y="4183350"/>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83" name="Google Shape;583;g25c6a2f8c1c_0_28"/>
          <p:cNvSpPr txBox="1"/>
          <p:nvPr/>
        </p:nvSpPr>
        <p:spPr>
          <a:xfrm>
            <a:off x="212775" y="4649600"/>
            <a:ext cx="14349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1" i="0" lang="id" sz="1100" u="none" cap="none" strike="noStrike">
                <a:solidFill>
                  <a:srgbClr val="18919B"/>
                </a:solidFill>
                <a:latin typeface="Caveat"/>
                <a:ea typeface="Caveat"/>
                <a:cs typeface="Caveat"/>
                <a:sym typeface="Caveat"/>
              </a:rPr>
              <a:t>#RintisKarirImpian</a:t>
            </a:r>
            <a:endParaRPr b="1" i="0" sz="1100" u="none" cap="none" strike="noStrike">
              <a:solidFill>
                <a:srgbClr val="18919B"/>
              </a:solidFill>
              <a:latin typeface="Caveat"/>
              <a:ea typeface="Caveat"/>
              <a:cs typeface="Caveat"/>
              <a:sym typeface="Caveat"/>
            </a:endParaRPr>
          </a:p>
        </p:txBody>
      </p:sp>
      <p:pic>
        <p:nvPicPr>
          <p:cNvPr id="584" name="Google Shape;584;g25c6a2f8c1c_0_28"/>
          <p:cNvPicPr preferRelativeResize="0"/>
          <p:nvPr/>
        </p:nvPicPr>
        <p:blipFill rotWithShape="1">
          <a:blip r:embed="rId3">
            <a:alphaModFix/>
          </a:blip>
          <a:srcRect b="0" l="0" r="0" t="0"/>
          <a:stretch/>
        </p:blipFill>
        <p:spPr>
          <a:xfrm>
            <a:off x="8410175" y="4803796"/>
            <a:ext cx="558450" cy="262804"/>
          </a:xfrm>
          <a:prstGeom prst="rect">
            <a:avLst/>
          </a:prstGeom>
          <a:noFill/>
          <a:ln>
            <a:noFill/>
          </a:ln>
        </p:spPr>
      </p:pic>
      <p:sp>
        <p:nvSpPr>
          <p:cNvPr id="585" name="Google Shape;585;g25c6a2f8c1c_0_28"/>
          <p:cNvSpPr txBox="1"/>
          <p:nvPr/>
        </p:nvSpPr>
        <p:spPr>
          <a:xfrm>
            <a:off x="198875" y="1021325"/>
            <a:ext cx="8232300" cy="389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rPr b="0" i="0" lang="id" sz="1500" u="none" cap="none" strike="noStrike">
                <a:solidFill>
                  <a:srgbClr val="434343"/>
                </a:solidFill>
                <a:latin typeface="Arial"/>
                <a:ea typeface="Arial"/>
                <a:cs typeface="Arial"/>
                <a:sym typeface="Arial"/>
              </a:rPr>
              <a:t>Task:</a:t>
            </a:r>
            <a:endParaRPr b="0" i="0" sz="1500" u="none" cap="none" strike="noStrike">
              <a:solidFill>
                <a:srgbClr val="434343"/>
              </a:solidFill>
              <a:latin typeface="Arial"/>
              <a:ea typeface="Arial"/>
              <a:cs typeface="Arial"/>
              <a:sym typeface="Arial"/>
            </a:endParaRPr>
          </a:p>
        </p:txBody>
      </p:sp>
      <p:sp>
        <p:nvSpPr>
          <p:cNvPr id="586" name="Google Shape;586;g25c6a2f8c1c_0_28"/>
          <p:cNvSpPr txBox="1"/>
          <p:nvPr/>
        </p:nvSpPr>
        <p:spPr>
          <a:xfrm>
            <a:off x="414649" y="1529479"/>
            <a:ext cx="8382047" cy="1565014"/>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None/>
            </a:pPr>
            <a:r>
              <a:rPr b="0" i="0" lang="id" sz="1300" u="none" cap="none" strike="noStrike">
                <a:solidFill>
                  <a:srgbClr val="000000"/>
                </a:solidFill>
                <a:latin typeface="Roboto"/>
                <a:ea typeface="Roboto"/>
                <a:cs typeface="Roboto"/>
                <a:sym typeface="Roboto"/>
              </a:rPr>
              <a:t>Kamu sekarang memiliki tabel transaksi dari customer yang bertransaksi di Tokopaedi. Selanjutnya kamu diminta untuk :</a:t>
            </a:r>
            <a:endParaRPr/>
          </a:p>
          <a:p>
            <a:pPr indent="0" lvl="0" marL="0" marR="0" rtl="0" algn="l">
              <a:lnSpc>
                <a:spcPct val="115000"/>
              </a:lnSpc>
              <a:spcBef>
                <a:spcPts val="0"/>
              </a:spcBef>
              <a:spcAft>
                <a:spcPts val="0"/>
              </a:spcAft>
              <a:buNone/>
            </a:pPr>
            <a:r>
              <a:t/>
            </a:r>
            <a:endParaRPr b="0" i="0" sz="1300" u="none" cap="none" strike="noStrike">
              <a:solidFill>
                <a:srgbClr val="000000"/>
              </a:solidFill>
              <a:latin typeface="Roboto"/>
              <a:ea typeface="Roboto"/>
              <a:cs typeface="Roboto"/>
              <a:sym typeface="Roboto"/>
            </a:endParaRPr>
          </a:p>
          <a:p>
            <a:pPr indent="-342900" lvl="0" marL="342900" marR="0" rtl="0" algn="l">
              <a:lnSpc>
                <a:spcPct val="115000"/>
              </a:lnSpc>
              <a:spcBef>
                <a:spcPts val="0"/>
              </a:spcBef>
              <a:spcAft>
                <a:spcPts val="0"/>
              </a:spcAft>
              <a:buClr>
                <a:srgbClr val="000000"/>
              </a:buClr>
              <a:buSzPts val="1300"/>
              <a:buFont typeface="Arial"/>
              <a:buAutoNum type="arabicPeriod"/>
            </a:pPr>
            <a:r>
              <a:rPr b="0" i="0" lang="id" sz="1300" u="none" cap="none" strike="noStrike">
                <a:solidFill>
                  <a:srgbClr val="000000"/>
                </a:solidFill>
                <a:latin typeface="Roboto"/>
                <a:ea typeface="Roboto"/>
                <a:cs typeface="Roboto"/>
                <a:sym typeface="Roboto"/>
              </a:rPr>
              <a:t>Tampilkan nama-nama konsumen </a:t>
            </a:r>
            <a:r>
              <a:rPr b="1" i="0" lang="id" sz="1300" u="none" cap="none" strike="noStrike">
                <a:solidFill>
                  <a:srgbClr val="000000"/>
                </a:solidFill>
                <a:latin typeface="Roboto"/>
                <a:ea typeface="Roboto"/>
                <a:cs typeface="Roboto"/>
                <a:sym typeface="Roboto"/>
              </a:rPr>
              <a:t>segment</a:t>
            </a:r>
            <a:r>
              <a:rPr b="0" i="0" lang="id" sz="1300" u="none" cap="none" strike="noStrike">
                <a:solidFill>
                  <a:srgbClr val="000000"/>
                </a:solidFill>
                <a:latin typeface="Roboto"/>
                <a:ea typeface="Roboto"/>
                <a:cs typeface="Roboto"/>
                <a:sym typeface="Roboto"/>
              </a:rPr>
              <a:t> </a:t>
            </a:r>
            <a:r>
              <a:rPr b="1" i="0" lang="id" sz="1300" u="none" cap="none" strike="noStrike">
                <a:solidFill>
                  <a:srgbClr val="000000"/>
                </a:solidFill>
                <a:latin typeface="Roboto"/>
                <a:ea typeface="Roboto"/>
                <a:cs typeface="Roboto"/>
                <a:sym typeface="Roboto"/>
              </a:rPr>
              <a:t>Consumer</a:t>
            </a:r>
            <a:r>
              <a:rPr b="0" i="0" lang="id" sz="1300" u="none" cap="none" strike="noStrike">
                <a:solidFill>
                  <a:srgbClr val="000000"/>
                </a:solidFill>
                <a:latin typeface="Roboto"/>
                <a:ea typeface="Roboto"/>
                <a:cs typeface="Roboto"/>
                <a:sym typeface="Roboto"/>
              </a:rPr>
              <a:t> yang pernah membeli meja</a:t>
            </a:r>
            <a:endParaRPr/>
          </a:p>
          <a:p>
            <a:pPr indent="-342900" lvl="0" marL="342900" marR="0" rtl="0" algn="l">
              <a:lnSpc>
                <a:spcPct val="115000"/>
              </a:lnSpc>
              <a:spcBef>
                <a:spcPts val="0"/>
              </a:spcBef>
              <a:spcAft>
                <a:spcPts val="0"/>
              </a:spcAft>
              <a:buClr>
                <a:srgbClr val="000000"/>
              </a:buClr>
              <a:buSzPts val="1300"/>
              <a:buFont typeface="Arial"/>
              <a:buAutoNum type="arabicPeriod"/>
            </a:pPr>
            <a:r>
              <a:rPr b="0" i="0" lang="id" sz="1300" u="none" cap="none" strike="noStrike">
                <a:solidFill>
                  <a:srgbClr val="000000"/>
                </a:solidFill>
                <a:latin typeface="Roboto"/>
                <a:ea typeface="Roboto"/>
                <a:cs typeface="Roboto"/>
                <a:sym typeface="Roboto"/>
              </a:rPr>
              <a:t>Tampilkan nama-nama konsumen dari </a:t>
            </a:r>
            <a:r>
              <a:rPr b="1" i="0" lang="id" sz="1300" u="none" cap="none" strike="noStrike">
                <a:solidFill>
                  <a:srgbClr val="000000"/>
                </a:solidFill>
                <a:latin typeface="Roboto"/>
                <a:ea typeface="Roboto"/>
                <a:cs typeface="Roboto"/>
                <a:sym typeface="Roboto"/>
              </a:rPr>
              <a:t>segment</a:t>
            </a:r>
            <a:r>
              <a:rPr b="0" i="0" lang="id" sz="1300" u="none" cap="none" strike="noStrike">
                <a:solidFill>
                  <a:srgbClr val="000000"/>
                </a:solidFill>
                <a:latin typeface="Roboto"/>
                <a:ea typeface="Roboto"/>
                <a:cs typeface="Roboto"/>
                <a:sym typeface="Roboto"/>
              </a:rPr>
              <a:t> </a:t>
            </a:r>
            <a:r>
              <a:rPr b="1" i="0" lang="id" sz="1300" u="none" cap="none" strike="noStrike">
                <a:solidFill>
                  <a:srgbClr val="000000"/>
                </a:solidFill>
                <a:latin typeface="Roboto"/>
                <a:ea typeface="Roboto"/>
                <a:cs typeface="Roboto"/>
                <a:sym typeface="Roboto"/>
              </a:rPr>
              <a:t>Corporate</a:t>
            </a:r>
            <a:r>
              <a:rPr b="0" i="0" lang="id" sz="1300" u="none" cap="none" strike="noStrike">
                <a:solidFill>
                  <a:srgbClr val="000000"/>
                </a:solidFill>
                <a:latin typeface="Roboto"/>
                <a:ea typeface="Roboto"/>
                <a:cs typeface="Roboto"/>
                <a:sym typeface="Roboto"/>
              </a:rPr>
              <a:t> dan </a:t>
            </a:r>
            <a:r>
              <a:rPr b="1" i="0" lang="id" sz="1300" u="none" cap="none" strike="noStrike">
                <a:solidFill>
                  <a:srgbClr val="000000"/>
                </a:solidFill>
                <a:latin typeface="Roboto"/>
                <a:ea typeface="Roboto"/>
                <a:cs typeface="Roboto"/>
                <a:sym typeface="Roboto"/>
              </a:rPr>
              <a:t>Home Office </a:t>
            </a:r>
            <a:r>
              <a:rPr b="0" i="0" lang="id" sz="1300" u="none" cap="none" strike="noStrike">
                <a:solidFill>
                  <a:srgbClr val="000000"/>
                </a:solidFill>
                <a:latin typeface="Roboto"/>
                <a:ea typeface="Roboto"/>
                <a:cs typeface="Roboto"/>
                <a:sym typeface="Roboto"/>
              </a:rPr>
              <a:t>yang berasal dari kota </a:t>
            </a:r>
            <a:r>
              <a:rPr b="1" i="0" lang="id" sz="1300" u="none" cap="none" strike="noStrike">
                <a:solidFill>
                  <a:srgbClr val="000000"/>
                </a:solidFill>
                <a:latin typeface="Roboto"/>
                <a:ea typeface="Roboto"/>
                <a:cs typeface="Roboto"/>
                <a:sym typeface="Roboto"/>
              </a:rPr>
              <a:t>Los Angeles </a:t>
            </a:r>
            <a:r>
              <a:rPr b="0" i="0" lang="id" sz="1300" u="none" cap="none" strike="noStrike">
                <a:solidFill>
                  <a:srgbClr val="000000"/>
                </a:solidFill>
                <a:latin typeface="Roboto"/>
                <a:ea typeface="Roboto"/>
                <a:cs typeface="Roboto"/>
                <a:sym typeface="Roboto"/>
              </a:rPr>
              <a:t>dan bertransaksi selama tahun </a:t>
            </a:r>
            <a:r>
              <a:rPr b="1" i="0" lang="id" sz="1300" u="none" cap="none" strike="noStrike">
                <a:solidFill>
                  <a:srgbClr val="000000"/>
                </a:solidFill>
                <a:latin typeface="Roboto"/>
                <a:ea typeface="Roboto"/>
                <a:cs typeface="Roboto"/>
                <a:sym typeface="Roboto"/>
              </a:rPr>
              <a:t>2018</a:t>
            </a:r>
            <a:r>
              <a:rPr b="0" i="0" lang="id" sz="1300" u="none" cap="none" strike="noStrike">
                <a:solidFill>
                  <a:srgbClr val="000000"/>
                </a:solidFill>
                <a:latin typeface="Roboto"/>
                <a:ea typeface="Roboto"/>
                <a:cs typeface="Roboto"/>
                <a:sym typeface="Roboto"/>
              </a:rPr>
              <a:t>.</a:t>
            </a:r>
            <a:endParaRPr b="0" i="0" sz="1300" u="none" cap="none" strike="noStrike">
              <a:solidFill>
                <a:schemeClr val="dk1"/>
              </a:solidFill>
              <a:highlight>
                <a:srgbClr val="FFFFFF"/>
              </a:highlight>
              <a:latin typeface="Roboto"/>
              <a:ea typeface="Roboto"/>
              <a:cs typeface="Roboto"/>
              <a:sym typeface="Roboto"/>
            </a:endParaRPr>
          </a:p>
        </p:txBody>
      </p:sp>
      <p:sp>
        <p:nvSpPr>
          <p:cNvPr id="587" name="Google Shape;587;g25c6a2f8c1c_0_28"/>
          <p:cNvSpPr/>
          <p:nvPr/>
        </p:nvSpPr>
        <p:spPr>
          <a:xfrm>
            <a:off x="3016595" y="4689175"/>
            <a:ext cx="3110810" cy="276999"/>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id" sz="1200" u="none" cap="none" strike="noStrike">
                <a:solidFill>
                  <a:srgbClr val="17919B"/>
                </a:solidFill>
                <a:latin typeface="Arial"/>
                <a:ea typeface="Arial"/>
                <a:cs typeface="Arial"/>
                <a:sym typeface="Arial"/>
              </a:rPr>
              <a:t>SQL 2 (1/5)</a:t>
            </a:r>
            <a:endParaRPr/>
          </a:p>
        </p:txBody>
      </p:sp>
      <p:sp>
        <p:nvSpPr>
          <p:cNvPr id="588" name="Google Shape;588;g25c6a2f8c1c_0_28"/>
          <p:cNvSpPr txBox="1"/>
          <p:nvPr>
            <p:ph type="title"/>
          </p:nvPr>
        </p:nvSpPr>
        <p:spPr>
          <a:xfrm>
            <a:off x="212775" y="265092"/>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id" sz="3600">
                <a:solidFill>
                  <a:srgbClr val="17919B"/>
                </a:solidFill>
                <a:latin typeface="Roboto"/>
                <a:ea typeface="Roboto"/>
                <a:cs typeface="Roboto"/>
                <a:sym typeface="Roboto"/>
              </a:rPr>
              <a:t>SQL 2 (SQL Basic 2)</a:t>
            </a:r>
            <a:endParaRPr b="1" sz="3600">
              <a:latin typeface="Roboto"/>
              <a:ea typeface="Roboto"/>
              <a:cs typeface="Roboto"/>
              <a:sym typeface="Roboto"/>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2" name="Shape 592"/>
        <p:cNvGrpSpPr/>
        <p:nvPr/>
      </p:nvGrpSpPr>
      <p:grpSpPr>
        <a:xfrm>
          <a:off x="0" y="0"/>
          <a:ext cx="0" cy="0"/>
          <a:chOff x="0" y="0"/>
          <a:chExt cx="0" cy="0"/>
        </a:xfrm>
      </p:grpSpPr>
      <p:grpSp>
        <p:nvGrpSpPr>
          <p:cNvPr id="593" name="Google Shape;593;p36"/>
          <p:cNvGrpSpPr/>
          <p:nvPr/>
        </p:nvGrpSpPr>
        <p:grpSpPr>
          <a:xfrm>
            <a:off x="8325085" y="65157"/>
            <a:ext cx="763768" cy="752531"/>
            <a:chOff x="695950" y="3458000"/>
            <a:chExt cx="966550" cy="952450"/>
          </a:xfrm>
        </p:grpSpPr>
        <p:sp>
          <p:nvSpPr>
            <p:cNvPr id="594" name="Google Shape;594;p36"/>
            <p:cNvSpPr/>
            <p:nvPr/>
          </p:nvSpPr>
          <p:spPr>
            <a:xfrm>
              <a:off x="695950" y="3458000"/>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5" name="Google Shape;595;p36"/>
            <p:cNvSpPr/>
            <p:nvPr/>
          </p:nvSpPr>
          <p:spPr>
            <a:xfrm>
              <a:off x="1065675" y="3458000"/>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6" name="Google Shape;596;p36"/>
            <p:cNvSpPr/>
            <p:nvPr/>
          </p:nvSpPr>
          <p:spPr>
            <a:xfrm>
              <a:off x="1435400" y="3458000"/>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7" name="Google Shape;597;p36"/>
            <p:cNvSpPr/>
            <p:nvPr/>
          </p:nvSpPr>
          <p:spPr>
            <a:xfrm>
              <a:off x="695950" y="3820675"/>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8" name="Google Shape;598;p36"/>
            <p:cNvSpPr/>
            <p:nvPr/>
          </p:nvSpPr>
          <p:spPr>
            <a:xfrm>
              <a:off x="1065675" y="3820675"/>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9" name="Google Shape;599;p36"/>
            <p:cNvSpPr/>
            <p:nvPr/>
          </p:nvSpPr>
          <p:spPr>
            <a:xfrm>
              <a:off x="1435400" y="3820675"/>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0" name="Google Shape;600;p36"/>
            <p:cNvSpPr/>
            <p:nvPr/>
          </p:nvSpPr>
          <p:spPr>
            <a:xfrm>
              <a:off x="695950" y="4183350"/>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1" name="Google Shape;601;p36"/>
            <p:cNvSpPr/>
            <p:nvPr/>
          </p:nvSpPr>
          <p:spPr>
            <a:xfrm>
              <a:off x="1065675" y="4183350"/>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2" name="Google Shape;602;p36"/>
            <p:cNvSpPr/>
            <p:nvPr/>
          </p:nvSpPr>
          <p:spPr>
            <a:xfrm>
              <a:off x="1435400" y="4183350"/>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03" name="Google Shape;603;p36"/>
          <p:cNvSpPr txBox="1"/>
          <p:nvPr/>
        </p:nvSpPr>
        <p:spPr>
          <a:xfrm>
            <a:off x="212775" y="4649600"/>
            <a:ext cx="14349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1" i="0" lang="id" sz="1100" u="none" cap="none" strike="noStrike">
                <a:solidFill>
                  <a:srgbClr val="18919B"/>
                </a:solidFill>
                <a:latin typeface="Caveat"/>
                <a:ea typeface="Caveat"/>
                <a:cs typeface="Caveat"/>
                <a:sym typeface="Caveat"/>
              </a:rPr>
              <a:t>#RintisKarirImpian</a:t>
            </a:r>
            <a:endParaRPr b="1" i="0" sz="1100" u="none" cap="none" strike="noStrike">
              <a:solidFill>
                <a:srgbClr val="18919B"/>
              </a:solidFill>
              <a:latin typeface="Caveat"/>
              <a:ea typeface="Caveat"/>
              <a:cs typeface="Caveat"/>
              <a:sym typeface="Caveat"/>
            </a:endParaRPr>
          </a:p>
        </p:txBody>
      </p:sp>
      <p:pic>
        <p:nvPicPr>
          <p:cNvPr id="604" name="Google Shape;604;p36"/>
          <p:cNvPicPr preferRelativeResize="0"/>
          <p:nvPr/>
        </p:nvPicPr>
        <p:blipFill rotWithShape="1">
          <a:blip r:embed="rId3">
            <a:alphaModFix/>
          </a:blip>
          <a:srcRect b="0" l="0" r="0" t="0"/>
          <a:stretch/>
        </p:blipFill>
        <p:spPr>
          <a:xfrm>
            <a:off x="8410175" y="4803796"/>
            <a:ext cx="558450" cy="262804"/>
          </a:xfrm>
          <a:prstGeom prst="rect">
            <a:avLst/>
          </a:prstGeom>
          <a:noFill/>
          <a:ln>
            <a:noFill/>
          </a:ln>
        </p:spPr>
      </p:pic>
      <p:sp>
        <p:nvSpPr>
          <p:cNvPr id="605" name="Google Shape;605;p36"/>
          <p:cNvSpPr txBox="1"/>
          <p:nvPr/>
        </p:nvSpPr>
        <p:spPr>
          <a:xfrm>
            <a:off x="359325" y="164275"/>
            <a:ext cx="7884600" cy="553968"/>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600"/>
              <a:buFont typeface="Arial"/>
              <a:buNone/>
            </a:pPr>
            <a:r>
              <a:rPr b="1" i="0" lang="id" sz="2400" u="none" cap="none" strike="noStrike">
                <a:solidFill>
                  <a:srgbClr val="18919B"/>
                </a:solidFill>
                <a:latin typeface="Roboto"/>
                <a:ea typeface="Roboto"/>
                <a:cs typeface="Roboto"/>
                <a:sym typeface="Roboto"/>
              </a:rPr>
              <a:t>Jawaban 1</a:t>
            </a:r>
            <a:endParaRPr b="1" i="0" sz="2400" u="none" cap="none" strike="noStrike">
              <a:solidFill>
                <a:srgbClr val="18919B"/>
              </a:solidFill>
              <a:latin typeface="Roboto"/>
              <a:ea typeface="Roboto"/>
              <a:cs typeface="Roboto"/>
              <a:sym typeface="Roboto"/>
            </a:endParaRPr>
          </a:p>
        </p:txBody>
      </p:sp>
      <p:pic>
        <p:nvPicPr>
          <p:cNvPr id="606" name="Google Shape;606;p36"/>
          <p:cNvPicPr preferRelativeResize="0"/>
          <p:nvPr/>
        </p:nvPicPr>
        <p:blipFill rotWithShape="1">
          <a:blip r:embed="rId4">
            <a:alphaModFix/>
          </a:blip>
          <a:srcRect b="0" l="0" r="0" t="0"/>
          <a:stretch/>
        </p:blipFill>
        <p:spPr>
          <a:xfrm>
            <a:off x="359325" y="1476456"/>
            <a:ext cx="4854980" cy="2827626"/>
          </a:xfrm>
          <a:prstGeom prst="rect">
            <a:avLst/>
          </a:prstGeom>
          <a:noFill/>
          <a:ln>
            <a:noFill/>
          </a:ln>
        </p:spPr>
      </p:pic>
      <p:sp>
        <p:nvSpPr>
          <p:cNvPr id="607" name="Google Shape;607;p36"/>
          <p:cNvSpPr txBox="1"/>
          <p:nvPr/>
        </p:nvSpPr>
        <p:spPr>
          <a:xfrm>
            <a:off x="5352948" y="1543254"/>
            <a:ext cx="3568472" cy="2255202"/>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None/>
            </a:pPr>
            <a:r>
              <a:rPr b="0" i="0" lang="id" sz="1300" u="none" cap="none" strike="noStrike">
                <a:solidFill>
                  <a:srgbClr val="000000"/>
                </a:solidFill>
                <a:latin typeface="Roboto"/>
                <a:ea typeface="Roboto"/>
                <a:cs typeface="Roboto"/>
                <a:sym typeface="Roboto"/>
              </a:rPr>
              <a:t>Meja bisa kita artikan </a:t>
            </a:r>
            <a:r>
              <a:rPr b="1" i="0" lang="id" sz="1300" u="none" cap="none" strike="noStrike">
                <a:solidFill>
                  <a:srgbClr val="000000"/>
                </a:solidFill>
                <a:latin typeface="Roboto"/>
                <a:ea typeface="Roboto"/>
                <a:cs typeface="Roboto"/>
                <a:sym typeface="Roboto"/>
              </a:rPr>
              <a:t>Tables</a:t>
            </a:r>
            <a:r>
              <a:rPr b="0" i="0" lang="id" sz="1300" u="none" cap="none" strike="noStrike">
                <a:solidFill>
                  <a:srgbClr val="000000"/>
                </a:solidFill>
                <a:latin typeface="Roboto"/>
                <a:ea typeface="Roboto"/>
                <a:cs typeface="Roboto"/>
                <a:sym typeface="Roboto"/>
              </a:rPr>
              <a:t> dan </a:t>
            </a:r>
            <a:r>
              <a:rPr b="1" i="0" lang="id" sz="1300" u="none" cap="none" strike="noStrike">
                <a:solidFill>
                  <a:srgbClr val="000000"/>
                </a:solidFill>
                <a:latin typeface="Roboto"/>
                <a:ea typeface="Roboto"/>
                <a:cs typeface="Roboto"/>
                <a:sym typeface="Roboto"/>
              </a:rPr>
              <a:t>Desk</a:t>
            </a:r>
            <a:endParaRPr/>
          </a:p>
          <a:p>
            <a:pPr indent="0" lvl="0" marL="0" marR="0" rtl="0" algn="l">
              <a:lnSpc>
                <a:spcPct val="115000"/>
              </a:lnSpc>
              <a:spcBef>
                <a:spcPts val="0"/>
              </a:spcBef>
              <a:spcAft>
                <a:spcPts val="0"/>
              </a:spcAft>
              <a:buNone/>
            </a:pPr>
            <a:r>
              <a:t/>
            </a:r>
            <a:endParaRPr b="0" i="0" sz="1300" u="none" cap="none" strike="noStrike">
              <a:solidFill>
                <a:schemeClr val="dk1"/>
              </a:solidFill>
              <a:highlight>
                <a:srgbClr val="FFFFFF"/>
              </a:highlight>
              <a:latin typeface="Roboto"/>
              <a:ea typeface="Roboto"/>
              <a:cs typeface="Roboto"/>
              <a:sym typeface="Roboto"/>
            </a:endParaRPr>
          </a:p>
          <a:p>
            <a:pPr indent="0" lvl="0" marL="0" marR="0" rtl="0" algn="l">
              <a:lnSpc>
                <a:spcPct val="115000"/>
              </a:lnSpc>
              <a:spcBef>
                <a:spcPts val="0"/>
              </a:spcBef>
              <a:spcAft>
                <a:spcPts val="0"/>
              </a:spcAft>
              <a:buNone/>
            </a:pPr>
            <a:r>
              <a:rPr b="1" i="0" lang="id" sz="1300" u="none" cap="none" strike="noStrike">
                <a:solidFill>
                  <a:schemeClr val="dk1"/>
                </a:solidFill>
                <a:highlight>
                  <a:srgbClr val="FFFFFF"/>
                </a:highlight>
                <a:latin typeface="Roboto"/>
                <a:ea typeface="Roboto"/>
                <a:cs typeface="Roboto"/>
                <a:sym typeface="Roboto"/>
              </a:rPr>
              <a:t>Cara pertama </a:t>
            </a:r>
            <a:r>
              <a:rPr b="0" i="0" lang="id" sz="1300" u="none" cap="none" strike="noStrike">
                <a:solidFill>
                  <a:schemeClr val="dk1"/>
                </a:solidFill>
                <a:highlight>
                  <a:srgbClr val="FFFFFF"/>
                </a:highlight>
                <a:latin typeface="Roboto"/>
                <a:ea typeface="Roboto"/>
                <a:cs typeface="Roboto"/>
                <a:sym typeface="Roboto"/>
              </a:rPr>
              <a:t>menggunakan kombinasi </a:t>
            </a:r>
            <a:r>
              <a:rPr b="1" i="0" lang="id" sz="1300" u="none" cap="none" strike="noStrike">
                <a:solidFill>
                  <a:schemeClr val="dk1"/>
                </a:solidFill>
                <a:highlight>
                  <a:srgbClr val="FFFFFF"/>
                </a:highlight>
                <a:latin typeface="Roboto"/>
                <a:ea typeface="Roboto"/>
                <a:cs typeface="Roboto"/>
                <a:sym typeface="Roboto"/>
              </a:rPr>
              <a:t>AND</a:t>
            </a:r>
            <a:r>
              <a:rPr b="0" i="0" lang="id" sz="1300" u="none" cap="none" strike="noStrike">
                <a:solidFill>
                  <a:schemeClr val="dk1"/>
                </a:solidFill>
                <a:highlight>
                  <a:srgbClr val="FFFFFF"/>
                </a:highlight>
                <a:latin typeface="Roboto"/>
                <a:ea typeface="Roboto"/>
                <a:cs typeface="Roboto"/>
                <a:sym typeface="Roboto"/>
              </a:rPr>
              <a:t> dan </a:t>
            </a:r>
            <a:r>
              <a:rPr b="1" i="0" lang="id" sz="1300" u="none" cap="none" strike="noStrike">
                <a:solidFill>
                  <a:schemeClr val="dk1"/>
                </a:solidFill>
                <a:highlight>
                  <a:srgbClr val="FFFFFF"/>
                </a:highlight>
                <a:latin typeface="Roboto"/>
                <a:ea typeface="Roboto"/>
                <a:cs typeface="Roboto"/>
                <a:sym typeface="Roboto"/>
              </a:rPr>
              <a:t>OR</a:t>
            </a:r>
            <a:r>
              <a:rPr b="0" i="0" lang="id" sz="1300" u="none" cap="none" strike="noStrike">
                <a:solidFill>
                  <a:schemeClr val="dk1"/>
                </a:solidFill>
                <a:highlight>
                  <a:srgbClr val="FFFFFF"/>
                </a:highlight>
                <a:latin typeface="Roboto"/>
                <a:ea typeface="Roboto"/>
                <a:cs typeface="Roboto"/>
                <a:sym typeface="Roboto"/>
              </a:rPr>
              <a:t>, dengan menggunakan tambahan dalam kurung agar logikanya teraplikasi dengan baik sesuai yang dikehendaki.</a:t>
            </a:r>
            <a:endParaRPr/>
          </a:p>
          <a:p>
            <a:pPr indent="0" lvl="0" marL="0" marR="0" rtl="0" algn="l">
              <a:lnSpc>
                <a:spcPct val="115000"/>
              </a:lnSpc>
              <a:spcBef>
                <a:spcPts val="0"/>
              </a:spcBef>
              <a:spcAft>
                <a:spcPts val="0"/>
              </a:spcAft>
              <a:buNone/>
            </a:pPr>
            <a:r>
              <a:t/>
            </a:r>
            <a:endParaRPr b="0" i="0" sz="1300" u="none" cap="none" strike="noStrike">
              <a:solidFill>
                <a:schemeClr val="dk1"/>
              </a:solidFill>
              <a:highlight>
                <a:srgbClr val="FFFFFF"/>
              </a:highlight>
              <a:latin typeface="Roboto"/>
              <a:ea typeface="Roboto"/>
              <a:cs typeface="Roboto"/>
              <a:sym typeface="Roboto"/>
            </a:endParaRPr>
          </a:p>
          <a:p>
            <a:pPr indent="0" lvl="0" marL="0" marR="0" rtl="0" algn="l">
              <a:lnSpc>
                <a:spcPct val="115000"/>
              </a:lnSpc>
              <a:spcBef>
                <a:spcPts val="0"/>
              </a:spcBef>
              <a:spcAft>
                <a:spcPts val="0"/>
              </a:spcAft>
              <a:buNone/>
            </a:pPr>
            <a:r>
              <a:rPr b="1" i="0" lang="id" sz="1300" u="none" cap="none" strike="noStrike">
                <a:solidFill>
                  <a:schemeClr val="dk1"/>
                </a:solidFill>
                <a:highlight>
                  <a:srgbClr val="FFFFFF"/>
                </a:highlight>
                <a:latin typeface="Roboto"/>
                <a:ea typeface="Roboto"/>
                <a:cs typeface="Roboto"/>
                <a:sym typeface="Roboto"/>
              </a:rPr>
              <a:t>Cara kedua </a:t>
            </a:r>
            <a:r>
              <a:rPr b="0" i="0" lang="id" sz="1300" u="none" cap="none" strike="noStrike">
                <a:solidFill>
                  <a:schemeClr val="dk1"/>
                </a:solidFill>
                <a:highlight>
                  <a:srgbClr val="FFFFFF"/>
                </a:highlight>
                <a:latin typeface="Roboto"/>
                <a:ea typeface="Roboto"/>
                <a:cs typeface="Roboto"/>
                <a:sym typeface="Roboto"/>
              </a:rPr>
              <a:t>, menggunakan kombinasi </a:t>
            </a:r>
            <a:r>
              <a:rPr b="1" i="0" lang="id" sz="1300" u="none" cap="none" strike="noStrike">
                <a:solidFill>
                  <a:schemeClr val="dk1"/>
                </a:solidFill>
                <a:highlight>
                  <a:srgbClr val="FFFFFF"/>
                </a:highlight>
                <a:latin typeface="Roboto"/>
                <a:ea typeface="Roboto"/>
                <a:cs typeface="Roboto"/>
                <a:sym typeface="Roboto"/>
              </a:rPr>
              <a:t>AND</a:t>
            </a:r>
            <a:r>
              <a:rPr b="0" i="0" lang="id" sz="1300" u="none" cap="none" strike="noStrike">
                <a:solidFill>
                  <a:schemeClr val="dk1"/>
                </a:solidFill>
                <a:highlight>
                  <a:srgbClr val="FFFFFF"/>
                </a:highlight>
                <a:latin typeface="Roboto"/>
                <a:ea typeface="Roboto"/>
                <a:cs typeface="Roboto"/>
                <a:sym typeface="Roboto"/>
              </a:rPr>
              <a:t> dan </a:t>
            </a:r>
            <a:r>
              <a:rPr b="1" i="0" lang="id" sz="1300" u="none" cap="none" strike="noStrike">
                <a:solidFill>
                  <a:schemeClr val="dk1"/>
                </a:solidFill>
                <a:highlight>
                  <a:srgbClr val="FFFFFF"/>
                </a:highlight>
                <a:latin typeface="Roboto"/>
                <a:ea typeface="Roboto"/>
                <a:cs typeface="Roboto"/>
                <a:sym typeface="Roboto"/>
              </a:rPr>
              <a:t>IN</a:t>
            </a:r>
            <a:endParaRPr/>
          </a:p>
        </p:txBody>
      </p:sp>
      <p:sp>
        <p:nvSpPr>
          <p:cNvPr id="608" name="Google Shape;608;p36"/>
          <p:cNvSpPr txBox="1"/>
          <p:nvPr/>
        </p:nvSpPr>
        <p:spPr>
          <a:xfrm>
            <a:off x="353312" y="924805"/>
            <a:ext cx="8437371" cy="414699"/>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None/>
            </a:pPr>
            <a:r>
              <a:rPr b="0" i="0" lang="id" sz="1300" u="none" cap="none" strike="noStrike">
                <a:solidFill>
                  <a:srgbClr val="000000"/>
                </a:solidFill>
                <a:latin typeface="Roboto"/>
                <a:ea typeface="Roboto"/>
                <a:cs typeface="Roboto"/>
                <a:sym typeface="Roboto"/>
              </a:rPr>
              <a:t>“Tampilkan nama-nama konsumen </a:t>
            </a:r>
            <a:r>
              <a:rPr b="1" i="0" lang="id" sz="1300" u="none" cap="none" strike="noStrike">
                <a:solidFill>
                  <a:srgbClr val="000000"/>
                </a:solidFill>
                <a:latin typeface="Roboto"/>
                <a:ea typeface="Roboto"/>
                <a:cs typeface="Roboto"/>
                <a:sym typeface="Roboto"/>
              </a:rPr>
              <a:t>segment</a:t>
            </a:r>
            <a:r>
              <a:rPr b="0" i="0" lang="id" sz="1300" u="none" cap="none" strike="noStrike">
                <a:solidFill>
                  <a:srgbClr val="000000"/>
                </a:solidFill>
                <a:latin typeface="Roboto"/>
                <a:ea typeface="Roboto"/>
                <a:cs typeface="Roboto"/>
                <a:sym typeface="Roboto"/>
              </a:rPr>
              <a:t> </a:t>
            </a:r>
            <a:r>
              <a:rPr b="1" i="0" lang="id" sz="1300" u="none" cap="none" strike="noStrike">
                <a:solidFill>
                  <a:srgbClr val="000000"/>
                </a:solidFill>
                <a:latin typeface="Roboto"/>
                <a:ea typeface="Roboto"/>
                <a:cs typeface="Roboto"/>
                <a:sym typeface="Roboto"/>
              </a:rPr>
              <a:t>Consumer</a:t>
            </a:r>
            <a:r>
              <a:rPr b="0" i="0" lang="id" sz="1300" u="none" cap="none" strike="noStrike">
                <a:solidFill>
                  <a:srgbClr val="000000"/>
                </a:solidFill>
                <a:latin typeface="Roboto"/>
                <a:ea typeface="Roboto"/>
                <a:cs typeface="Roboto"/>
                <a:sym typeface="Roboto"/>
              </a:rPr>
              <a:t> yang pernah membeli meja”</a:t>
            </a:r>
            <a:endParaRPr b="0" i="0" sz="1300" u="none" cap="none" strike="noStrike">
              <a:solidFill>
                <a:srgbClr val="000000"/>
              </a:solidFill>
              <a:latin typeface="Roboto"/>
              <a:ea typeface="Roboto"/>
              <a:cs typeface="Roboto"/>
              <a:sym typeface="Roboto"/>
            </a:endParaRPr>
          </a:p>
        </p:txBody>
      </p:sp>
      <p:sp>
        <p:nvSpPr>
          <p:cNvPr id="609" name="Google Shape;609;p36"/>
          <p:cNvSpPr/>
          <p:nvPr/>
        </p:nvSpPr>
        <p:spPr>
          <a:xfrm>
            <a:off x="3016595" y="4689175"/>
            <a:ext cx="3110810" cy="276999"/>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id" sz="1200" u="none" cap="none" strike="noStrike">
                <a:solidFill>
                  <a:srgbClr val="17919B"/>
                </a:solidFill>
                <a:latin typeface="Arial"/>
                <a:ea typeface="Arial"/>
                <a:cs typeface="Arial"/>
                <a:sym typeface="Arial"/>
              </a:rPr>
              <a:t>SQL 2 (2/5)</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3" name="Shape 613"/>
        <p:cNvGrpSpPr/>
        <p:nvPr/>
      </p:nvGrpSpPr>
      <p:grpSpPr>
        <a:xfrm>
          <a:off x="0" y="0"/>
          <a:ext cx="0" cy="0"/>
          <a:chOff x="0" y="0"/>
          <a:chExt cx="0" cy="0"/>
        </a:xfrm>
      </p:grpSpPr>
      <p:grpSp>
        <p:nvGrpSpPr>
          <p:cNvPr id="614" name="Google Shape;614;p37"/>
          <p:cNvGrpSpPr/>
          <p:nvPr/>
        </p:nvGrpSpPr>
        <p:grpSpPr>
          <a:xfrm>
            <a:off x="8325085" y="65157"/>
            <a:ext cx="763768" cy="752531"/>
            <a:chOff x="695950" y="3458000"/>
            <a:chExt cx="966550" cy="952450"/>
          </a:xfrm>
        </p:grpSpPr>
        <p:sp>
          <p:nvSpPr>
            <p:cNvPr id="615" name="Google Shape;615;p37"/>
            <p:cNvSpPr/>
            <p:nvPr/>
          </p:nvSpPr>
          <p:spPr>
            <a:xfrm>
              <a:off x="695950" y="3458000"/>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6" name="Google Shape;616;p37"/>
            <p:cNvSpPr/>
            <p:nvPr/>
          </p:nvSpPr>
          <p:spPr>
            <a:xfrm>
              <a:off x="1065675" y="3458000"/>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7" name="Google Shape;617;p37"/>
            <p:cNvSpPr/>
            <p:nvPr/>
          </p:nvSpPr>
          <p:spPr>
            <a:xfrm>
              <a:off x="1435400" y="3458000"/>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8" name="Google Shape;618;p37"/>
            <p:cNvSpPr/>
            <p:nvPr/>
          </p:nvSpPr>
          <p:spPr>
            <a:xfrm>
              <a:off x="695950" y="3820675"/>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9" name="Google Shape;619;p37"/>
            <p:cNvSpPr/>
            <p:nvPr/>
          </p:nvSpPr>
          <p:spPr>
            <a:xfrm>
              <a:off x="1065675" y="3820675"/>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0" name="Google Shape;620;p37"/>
            <p:cNvSpPr/>
            <p:nvPr/>
          </p:nvSpPr>
          <p:spPr>
            <a:xfrm>
              <a:off x="1435400" y="3820675"/>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1" name="Google Shape;621;p37"/>
            <p:cNvSpPr/>
            <p:nvPr/>
          </p:nvSpPr>
          <p:spPr>
            <a:xfrm>
              <a:off x="695950" y="4183350"/>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2" name="Google Shape;622;p37"/>
            <p:cNvSpPr/>
            <p:nvPr/>
          </p:nvSpPr>
          <p:spPr>
            <a:xfrm>
              <a:off x="1065675" y="4183350"/>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3" name="Google Shape;623;p37"/>
            <p:cNvSpPr/>
            <p:nvPr/>
          </p:nvSpPr>
          <p:spPr>
            <a:xfrm>
              <a:off x="1435400" y="4183350"/>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24" name="Google Shape;624;p37"/>
          <p:cNvSpPr txBox="1"/>
          <p:nvPr/>
        </p:nvSpPr>
        <p:spPr>
          <a:xfrm>
            <a:off x="212775" y="4649600"/>
            <a:ext cx="14349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1" i="0" lang="id" sz="1100" u="none" cap="none" strike="noStrike">
                <a:solidFill>
                  <a:srgbClr val="18919B"/>
                </a:solidFill>
                <a:latin typeface="Caveat"/>
                <a:ea typeface="Caveat"/>
                <a:cs typeface="Caveat"/>
                <a:sym typeface="Caveat"/>
              </a:rPr>
              <a:t>#RintisKarirImpian</a:t>
            </a:r>
            <a:endParaRPr b="1" i="0" sz="1100" u="none" cap="none" strike="noStrike">
              <a:solidFill>
                <a:srgbClr val="18919B"/>
              </a:solidFill>
              <a:latin typeface="Caveat"/>
              <a:ea typeface="Caveat"/>
              <a:cs typeface="Caveat"/>
              <a:sym typeface="Caveat"/>
            </a:endParaRPr>
          </a:p>
        </p:txBody>
      </p:sp>
      <p:pic>
        <p:nvPicPr>
          <p:cNvPr id="625" name="Google Shape;625;p37"/>
          <p:cNvPicPr preferRelativeResize="0"/>
          <p:nvPr/>
        </p:nvPicPr>
        <p:blipFill rotWithShape="1">
          <a:blip r:embed="rId3">
            <a:alphaModFix/>
          </a:blip>
          <a:srcRect b="0" l="0" r="0" t="0"/>
          <a:stretch/>
        </p:blipFill>
        <p:spPr>
          <a:xfrm>
            <a:off x="8410175" y="4803796"/>
            <a:ext cx="558450" cy="262804"/>
          </a:xfrm>
          <a:prstGeom prst="rect">
            <a:avLst/>
          </a:prstGeom>
          <a:noFill/>
          <a:ln>
            <a:noFill/>
          </a:ln>
        </p:spPr>
      </p:pic>
      <p:sp>
        <p:nvSpPr>
          <p:cNvPr id="626" name="Google Shape;626;p37"/>
          <p:cNvSpPr txBox="1"/>
          <p:nvPr/>
        </p:nvSpPr>
        <p:spPr>
          <a:xfrm>
            <a:off x="359325" y="164275"/>
            <a:ext cx="7884600" cy="553968"/>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600"/>
              <a:buFont typeface="Arial"/>
              <a:buNone/>
            </a:pPr>
            <a:r>
              <a:rPr b="1" i="0" lang="id" sz="2400" u="none" cap="none" strike="noStrike">
                <a:solidFill>
                  <a:srgbClr val="18919B"/>
                </a:solidFill>
                <a:latin typeface="Roboto"/>
                <a:ea typeface="Roboto"/>
                <a:cs typeface="Roboto"/>
                <a:sym typeface="Roboto"/>
              </a:rPr>
              <a:t>Jawaban 1</a:t>
            </a:r>
            <a:endParaRPr b="1" i="0" sz="2400" u="none" cap="none" strike="noStrike">
              <a:solidFill>
                <a:srgbClr val="18919B"/>
              </a:solidFill>
              <a:latin typeface="Roboto"/>
              <a:ea typeface="Roboto"/>
              <a:cs typeface="Roboto"/>
              <a:sym typeface="Roboto"/>
            </a:endParaRPr>
          </a:p>
        </p:txBody>
      </p:sp>
      <p:sp>
        <p:nvSpPr>
          <p:cNvPr id="627" name="Google Shape;627;p37"/>
          <p:cNvSpPr txBox="1"/>
          <p:nvPr/>
        </p:nvSpPr>
        <p:spPr>
          <a:xfrm>
            <a:off x="4715600" y="832463"/>
            <a:ext cx="4160400" cy="17655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None/>
            </a:pPr>
            <a:r>
              <a:rPr b="0" i="0" lang="id" sz="1300" u="none" cap="none" strike="noStrike">
                <a:solidFill>
                  <a:srgbClr val="000000"/>
                </a:solidFill>
                <a:latin typeface="Roboto"/>
                <a:ea typeface="Roboto"/>
                <a:cs typeface="Roboto"/>
                <a:sym typeface="Roboto"/>
              </a:rPr>
              <a:t>Penjelasan query di samping :</a:t>
            </a:r>
            <a:endParaRPr/>
          </a:p>
          <a:p>
            <a:pPr indent="0" lvl="0" marL="0" marR="0" rtl="0" algn="l">
              <a:lnSpc>
                <a:spcPct val="115000"/>
              </a:lnSpc>
              <a:spcBef>
                <a:spcPts val="0"/>
              </a:spcBef>
              <a:spcAft>
                <a:spcPts val="0"/>
              </a:spcAft>
              <a:buNone/>
            </a:pPr>
            <a:r>
              <a:rPr b="0" i="0" lang="id" sz="1300" u="none" cap="none" strike="noStrike">
                <a:solidFill>
                  <a:srgbClr val="000000"/>
                </a:solidFill>
                <a:latin typeface="Roboto"/>
                <a:ea typeface="Roboto"/>
                <a:cs typeface="Roboto"/>
                <a:sym typeface="Roboto"/>
              </a:rPr>
              <a:t>Pilih kolom </a:t>
            </a:r>
            <a:r>
              <a:rPr b="1" i="0" lang="id" sz="1300" u="none" cap="none" strike="noStrike">
                <a:solidFill>
                  <a:srgbClr val="000000"/>
                </a:solidFill>
                <a:latin typeface="Roboto"/>
                <a:ea typeface="Roboto"/>
                <a:cs typeface="Roboto"/>
                <a:sym typeface="Roboto"/>
              </a:rPr>
              <a:t>customer_name</a:t>
            </a:r>
            <a:r>
              <a:rPr b="0" i="0" lang="id" sz="1300" u="none" cap="none" strike="noStrike">
                <a:solidFill>
                  <a:srgbClr val="000000"/>
                </a:solidFill>
                <a:latin typeface="Roboto"/>
                <a:ea typeface="Roboto"/>
                <a:cs typeface="Roboto"/>
                <a:sym typeface="Roboto"/>
              </a:rPr>
              <a:t> dari tabel </a:t>
            </a:r>
            <a:r>
              <a:rPr b="1" i="0" lang="id" sz="1300" u="none" cap="none" strike="noStrike">
                <a:solidFill>
                  <a:srgbClr val="000000"/>
                </a:solidFill>
                <a:latin typeface="Roboto"/>
                <a:ea typeface="Roboto"/>
                <a:cs typeface="Roboto"/>
                <a:sym typeface="Roboto"/>
              </a:rPr>
              <a:t>orders</a:t>
            </a:r>
            <a:r>
              <a:rPr b="0" i="0" lang="id" sz="1300" u="none" cap="none" strike="noStrike">
                <a:solidFill>
                  <a:srgbClr val="000000"/>
                </a:solidFill>
                <a:latin typeface="Roboto"/>
                <a:ea typeface="Roboto"/>
                <a:cs typeface="Roboto"/>
                <a:sym typeface="Roboto"/>
              </a:rPr>
              <a:t> dimana kolom </a:t>
            </a:r>
            <a:r>
              <a:rPr b="1" i="0" lang="id" sz="1300" u="none" cap="none" strike="noStrike">
                <a:solidFill>
                  <a:srgbClr val="000000"/>
                </a:solidFill>
                <a:latin typeface="Roboto"/>
                <a:ea typeface="Roboto"/>
                <a:cs typeface="Roboto"/>
                <a:sym typeface="Roboto"/>
              </a:rPr>
              <a:t>segment</a:t>
            </a:r>
            <a:r>
              <a:rPr b="0" i="0" lang="id" sz="1300" u="none" cap="none" strike="noStrike">
                <a:solidFill>
                  <a:srgbClr val="000000"/>
                </a:solidFill>
                <a:latin typeface="Roboto"/>
                <a:ea typeface="Roboto"/>
                <a:cs typeface="Roboto"/>
                <a:sym typeface="Roboto"/>
              </a:rPr>
              <a:t> valuenya adalah </a:t>
            </a:r>
            <a:r>
              <a:rPr b="1" i="0" lang="id" sz="1300" u="none" cap="none" strike="noStrike">
                <a:solidFill>
                  <a:srgbClr val="000000"/>
                </a:solidFill>
                <a:latin typeface="Roboto"/>
                <a:ea typeface="Roboto"/>
                <a:cs typeface="Roboto"/>
                <a:sym typeface="Roboto"/>
              </a:rPr>
              <a:t>Consumer</a:t>
            </a:r>
            <a:r>
              <a:rPr b="0" i="0" lang="id" sz="1300" u="none" cap="none" strike="noStrike">
                <a:solidFill>
                  <a:srgbClr val="000000"/>
                </a:solidFill>
                <a:latin typeface="Roboto"/>
                <a:ea typeface="Roboto"/>
                <a:cs typeface="Roboto"/>
                <a:sym typeface="Roboto"/>
              </a:rPr>
              <a:t> DAN kolom </a:t>
            </a:r>
            <a:r>
              <a:rPr b="1" i="0" lang="id" sz="1300" u="none" cap="none" strike="noStrike">
                <a:solidFill>
                  <a:srgbClr val="000000"/>
                </a:solidFill>
                <a:latin typeface="Roboto"/>
                <a:ea typeface="Roboto"/>
                <a:cs typeface="Roboto"/>
                <a:sym typeface="Roboto"/>
              </a:rPr>
              <a:t>subcategory</a:t>
            </a:r>
            <a:r>
              <a:rPr b="0" i="0" lang="id" sz="1300" u="none" cap="none" strike="noStrike">
                <a:solidFill>
                  <a:srgbClr val="000000"/>
                </a:solidFill>
                <a:latin typeface="Roboto"/>
                <a:ea typeface="Roboto"/>
                <a:cs typeface="Roboto"/>
                <a:sym typeface="Roboto"/>
              </a:rPr>
              <a:t> valuenya adalah </a:t>
            </a:r>
            <a:r>
              <a:rPr b="1" i="0" lang="id" sz="1300" u="none" cap="none" strike="noStrike">
                <a:solidFill>
                  <a:srgbClr val="000000"/>
                </a:solidFill>
                <a:latin typeface="Roboto"/>
                <a:ea typeface="Roboto"/>
                <a:cs typeface="Roboto"/>
                <a:sym typeface="Roboto"/>
              </a:rPr>
              <a:t>Tables</a:t>
            </a:r>
            <a:r>
              <a:rPr b="0" i="0" lang="id" sz="1300" u="none" cap="none" strike="noStrike">
                <a:solidFill>
                  <a:srgbClr val="000000"/>
                </a:solidFill>
                <a:latin typeface="Roboto"/>
                <a:ea typeface="Roboto"/>
                <a:cs typeface="Roboto"/>
                <a:sym typeface="Roboto"/>
              </a:rPr>
              <a:t> atau </a:t>
            </a:r>
            <a:r>
              <a:rPr b="1" i="0" lang="id" sz="1300" u="none" cap="none" strike="noStrike">
                <a:solidFill>
                  <a:srgbClr val="000000"/>
                </a:solidFill>
                <a:latin typeface="Roboto"/>
                <a:ea typeface="Roboto"/>
                <a:cs typeface="Roboto"/>
                <a:sym typeface="Roboto"/>
              </a:rPr>
              <a:t>Desk</a:t>
            </a:r>
            <a:r>
              <a:rPr b="0" i="0" lang="id" sz="1300" u="none" cap="none" strike="noStrike">
                <a:solidFill>
                  <a:srgbClr val="000000"/>
                </a:solidFill>
                <a:latin typeface="Roboto"/>
                <a:ea typeface="Roboto"/>
                <a:cs typeface="Roboto"/>
                <a:sym typeface="Roboto"/>
              </a:rPr>
              <a:t>. Query ini akan menghasilakan tabel dengan 1 kolom </a:t>
            </a:r>
            <a:r>
              <a:rPr b="1" i="0" lang="id" sz="1300" u="none" cap="none" strike="noStrike">
                <a:solidFill>
                  <a:srgbClr val="000000"/>
                </a:solidFill>
                <a:latin typeface="Roboto"/>
                <a:ea typeface="Roboto"/>
                <a:cs typeface="Roboto"/>
                <a:sym typeface="Roboto"/>
              </a:rPr>
              <a:t>customer_name</a:t>
            </a:r>
            <a:r>
              <a:rPr b="0" i="0" lang="id" sz="1300" u="none" cap="none" strike="noStrike">
                <a:solidFill>
                  <a:srgbClr val="000000"/>
                </a:solidFill>
                <a:latin typeface="Roboto"/>
                <a:ea typeface="Roboto"/>
                <a:cs typeface="Roboto"/>
                <a:sym typeface="Roboto"/>
              </a:rPr>
              <a:t> seusai kriteria yang disebutkan.</a:t>
            </a:r>
            <a:endParaRPr b="0" i="0" sz="1300" u="none" cap="none" strike="noStrike">
              <a:solidFill>
                <a:srgbClr val="000000"/>
              </a:solidFill>
              <a:latin typeface="Roboto"/>
              <a:ea typeface="Roboto"/>
              <a:cs typeface="Roboto"/>
              <a:sym typeface="Roboto"/>
            </a:endParaRPr>
          </a:p>
        </p:txBody>
      </p:sp>
      <p:pic>
        <p:nvPicPr>
          <p:cNvPr id="628" name="Google Shape;628;p37"/>
          <p:cNvPicPr preferRelativeResize="0"/>
          <p:nvPr/>
        </p:nvPicPr>
        <p:blipFill rotWithShape="1">
          <a:blip r:embed="rId4">
            <a:alphaModFix/>
          </a:blip>
          <a:srcRect b="0" l="0" r="0" t="0"/>
          <a:stretch/>
        </p:blipFill>
        <p:spPr>
          <a:xfrm>
            <a:off x="359325" y="1029426"/>
            <a:ext cx="4162425" cy="1371600"/>
          </a:xfrm>
          <a:prstGeom prst="rect">
            <a:avLst/>
          </a:prstGeom>
          <a:noFill/>
          <a:ln>
            <a:noFill/>
          </a:ln>
        </p:spPr>
      </p:pic>
      <p:pic>
        <p:nvPicPr>
          <p:cNvPr id="629" name="Google Shape;629;p37"/>
          <p:cNvPicPr preferRelativeResize="0"/>
          <p:nvPr/>
        </p:nvPicPr>
        <p:blipFill rotWithShape="1">
          <a:blip r:embed="rId5">
            <a:alphaModFix/>
          </a:blip>
          <a:srcRect b="0" l="0" r="0" t="0"/>
          <a:stretch/>
        </p:blipFill>
        <p:spPr>
          <a:xfrm>
            <a:off x="359325" y="2938494"/>
            <a:ext cx="2808675" cy="1287309"/>
          </a:xfrm>
          <a:prstGeom prst="rect">
            <a:avLst/>
          </a:prstGeom>
          <a:noFill/>
          <a:ln>
            <a:noFill/>
          </a:ln>
        </p:spPr>
      </p:pic>
      <p:sp>
        <p:nvSpPr>
          <p:cNvPr id="630" name="Google Shape;630;p37"/>
          <p:cNvSpPr txBox="1"/>
          <p:nvPr/>
        </p:nvSpPr>
        <p:spPr>
          <a:xfrm>
            <a:off x="3168000" y="3144735"/>
            <a:ext cx="5157085" cy="874825"/>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None/>
            </a:pPr>
            <a:r>
              <a:rPr b="0" i="0" lang="id" sz="1300" u="none" cap="none" strike="noStrike">
                <a:solidFill>
                  <a:srgbClr val="000000"/>
                </a:solidFill>
                <a:latin typeface="Roboto"/>
                <a:ea typeface="Roboto"/>
                <a:cs typeface="Roboto"/>
                <a:sym typeface="Roboto"/>
              </a:rPr>
              <a:t>Query ini hasilnya sama dengan query pertama, hanya berbeda pada teknik filter pada kolom </a:t>
            </a:r>
            <a:r>
              <a:rPr b="1" i="0" lang="id" sz="1300" u="none" cap="none" strike="noStrike">
                <a:solidFill>
                  <a:srgbClr val="000000"/>
                </a:solidFill>
                <a:latin typeface="Roboto"/>
                <a:ea typeface="Roboto"/>
                <a:cs typeface="Roboto"/>
                <a:sym typeface="Roboto"/>
              </a:rPr>
              <a:t>subcategory</a:t>
            </a:r>
            <a:r>
              <a:rPr b="0" i="0" lang="id" sz="1300" u="none" cap="none" strike="noStrike">
                <a:solidFill>
                  <a:srgbClr val="000000"/>
                </a:solidFill>
                <a:latin typeface="Roboto"/>
                <a:ea typeface="Roboto"/>
                <a:cs typeface="Roboto"/>
                <a:sym typeface="Roboto"/>
              </a:rPr>
              <a:t>, untuk menyederhanakan </a:t>
            </a:r>
            <a:r>
              <a:rPr b="1" i="0" lang="id" sz="1300" u="none" cap="none" strike="noStrike">
                <a:solidFill>
                  <a:srgbClr val="000000"/>
                </a:solidFill>
                <a:latin typeface="Roboto"/>
                <a:ea typeface="Roboto"/>
                <a:cs typeface="Roboto"/>
                <a:sym typeface="Roboto"/>
              </a:rPr>
              <a:t>OR</a:t>
            </a:r>
            <a:r>
              <a:rPr b="0" i="0" lang="id" sz="1300" u="none" cap="none" strike="noStrike">
                <a:solidFill>
                  <a:srgbClr val="000000"/>
                </a:solidFill>
                <a:latin typeface="Roboto"/>
                <a:ea typeface="Roboto"/>
                <a:cs typeface="Roboto"/>
                <a:sym typeface="Roboto"/>
              </a:rPr>
              <a:t> kita dapat menggunakan </a:t>
            </a:r>
            <a:r>
              <a:rPr b="1" i="0" lang="id" sz="1300" u="none" cap="none" strike="noStrike">
                <a:solidFill>
                  <a:srgbClr val="000000"/>
                </a:solidFill>
                <a:latin typeface="Roboto"/>
                <a:ea typeface="Roboto"/>
                <a:cs typeface="Roboto"/>
                <a:sym typeface="Roboto"/>
              </a:rPr>
              <a:t>IN</a:t>
            </a:r>
            <a:r>
              <a:rPr b="0" i="0" lang="id" sz="1300" u="none" cap="none" strike="noStrike">
                <a:solidFill>
                  <a:srgbClr val="000000"/>
                </a:solidFill>
                <a:latin typeface="Roboto"/>
                <a:ea typeface="Roboto"/>
                <a:cs typeface="Roboto"/>
                <a:sym typeface="Roboto"/>
              </a:rPr>
              <a:t> seperti disamping. </a:t>
            </a:r>
            <a:endParaRPr b="0" i="0" sz="1300" u="none" cap="none" strike="noStrike">
              <a:solidFill>
                <a:srgbClr val="000000"/>
              </a:solidFill>
              <a:latin typeface="Roboto"/>
              <a:ea typeface="Roboto"/>
              <a:cs typeface="Roboto"/>
              <a:sym typeface="Roboto"/>
            </a:endParaRPr>
          </a:p>
        </p:txBody>
      </p:sp>
      <p:sp>
        <p:nvSpPr>
          <p:cNvPr id="631" name="Google Shape;631;p37"/>
          <p:cNvSpPr/>
          <p:nvPr/>
        </p:nvSpPr>
        <p:spPr>
          <a:xfrm>
            <a:off x="3016595" y="4689175"/>
            <a:ext cx="3110810" cy="276999"/>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id" sz="1200" u="none" cap="none" strike="noStrike">
                <a:solidFill>
                  <a:srgbClr val="17919B"/>
                </a:solidFill>
                <a:latin typeface="Arial"/>
                <a:ea typeface="Arial"/>
                <a:cs typeface="Arial"/>
                <a:sym typeface="Arial"/>
              </a:rPr>
              <a:t>SQL 2 (3/5)</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5" name="Shape 635"/>
        <p:cNvGrpSpPr/>
        <p:nvPr/>
      </p:nvGrpSpPr>
      <p:grpSpPr>
        <a:xfrm>
          <a:off x="0" y="0"/>
          <a:ext cx="0" cy="0"/>
          <a:chOff x="0" y="0"/>
          <a:chExt cx="0" cy="0"/>
        </a:xfrm>
      </p:grpSpPr>
      <p:grpSp>
        <p:nvGrpSpPr>
          <p:cNvPr id="636" name="Google Shape;636;p38"/>
          <p:cNvGrpSpPr/>
          <p:nvPr/>
        </p:nvGrpSpPr>
        <p:grpSpPr>
          <a:xfrm>
            <a:off x="8325085" y="65157"/>
            <a:ext cx="763768" cy="752531"/>
            <a:chOff x="695950" y="3458000"/>
            <a:chExt cx="966550" cy="952450"/>
          </a:xfrm>
        </p:grpSpPr>
        <p:sp>
          <p:nvSpPr>
            <p:cNvPr id="637" name="Google Shape;637;p38"/>
            <p:cNvSpPr/>
            <p:nvPr/>
          </p:nvSpPr>
          <p:spPr>
            <a:xfrm>
              <a:off x="695950" y="3458000"/>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8" name="Google Shape;638;p38"/>
            <p:cNvSpPr/>
            <p:nvPr/>
          </p:nvSpPr>
          <p:spPr>
            <a:xfrm>
              <a:off x="1065675" y="3458000"/>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9" name="Google Shape;639;p38"/>
            <p:cNvSpPr/>
            <p:nvPr/>
          </p:nvSpPr>
          <p:spPr>
            <a:xfrm>
              <a:off x="1435400" y="3458000"/>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0" name="Google Shape;640;p38"/>
            <p:cNvSpPr/>
            <p:nvPr/>
          </p:nvSpPr>
          <p:spPr>
            <a:xfrm>
              <a:off x="695950" y="3820675"/>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1" name="Google Shape;641;p38"/>
            <p:cNvSpPr/>
            <p:nvPr/>
          </p:nvSpPr>
          <p:spPr>
            <a:xfrm>
              <a:off x="1065675" y="3820675"/>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2" name="Google Shape;642;p38"/>
            <p:cNvSpPr/>
            <p:nvPr/>
          </p:nvSpPr>
          <p:spPr>
            <a:xfrm>
              <a:off x="1435400" y="3820675"/>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3" name="Google Shape;643;p38"/>
            <p:cNvSpPr/>
            <p:nvPr/>
          </p:nvSpPr>
          <p:spPr>
            <a:xfrm>
              <a:off x="695950" y="4183350"/>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4" name="Google Shape;644;p38"/>
            <p:cNvSpPr/>
            <p:nvPr/>
          </p:nvSpPr>
          <p:spPr>
            <a:xfrm>
              <a:off x="1065675" y="4183350"/>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5" name="Google Shape;645;p38"/>
            <p:cNvSpPr/>
            <p:nvPr/>
          </p:nvSpPr>
          <p:spPr>
            <a:xfrm>
              <a:off x="1435400" y="4183350"/>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46" name="Google Shape;646;p38"/>
          <p:cNvSpPr txBox="1"/>
          <p:nvPr/>
        </p:nvSpPr>
        <p:spPr>
          <a:xfrm>
            <a:off x="212775" y="4649600"/>
            <a:ext cx="14349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1" i="0" lang="id" sz="1100" u="none" cap="none" strike="noStrike">
                <a:solidFill>
                  <a:srgbClr val="18919B"/>
                </a:solidFill>
                <a:latin typeface="Caveat"/>
                <a:ea typeface="Caveat"/>
                <a:cs typeface="Caveat"/>
                <a:sym typeface="Caveat"/>
              </a:rPr>
              <a:t>#RintisKarirImpian</a:t>
            </a:r>
            <a:endParaRPr b="1" i="0" sz="1100" u="none" cap="none" strike="noStrike">
              <a:solidFill>
                <a:srgbClr val="18919B"/>
              </a:solidFill>
              <a:latin typeface="Caveat"/>
              <a:ea typeface="Caveat"/>
              <a:cs typeface="Caveat"/>
              <a:sym typeface="Caveat"/>
            </a:endParaRPr>
          </a:p>
        </p:txBody>
      </p:sp>
      <p:pic>
        <p:nvPicPr>
          <p:cNvPr id="647" name="Google Shape;647;p38"/>
          <p:cNvPicPr preferRelativeResize="0"/>
          <p:nvPr/>
        </p:nvPicPr>
        <p:blipFill rotWithShape="1">
          <a:blip r:embed="rId3">
            <a:alphaModFix/>
          </a:blip>
          <a:srcRect b="0" l="0" r="0" t="0"/>
          <a:stretch/>
        </p:blipFill>
        <p:spPr>
          <a:xfrm>
            <a:off x="8410175" y="4803796"/>
            <a:ext cx="558450" cy="262804"/>
          </a:xfrm>
          <a:prstGeom prst="rect">
            <a:avLst/>
          </a:prstGeom>
          <a:noFill/>
          <a:ln>
            <a:noFill/>
          </a:ln>
        </p:spPr>
      </p:pic>
      <p:sp>
        <p:nvSpPr>
          <p:cNvPr id="648" name="Google Shape;648;p38"/>
          <p:cNvSpPr txBox="1"/>
          <p:nvPr/>
        </p:nvSpPr>
        <p:spPr>
          <a:xfrm>
            <a:off x="359325" y="164275"/>
            <a:ext cx="7884600" cy="553968"/>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600"/>
              <a:buFont typeface="Arial"/>
              <a:buNone/>
            </a:pPr>
            <a:r>
              <a:rPr b="1" i="0" lang="id" sz="2400" u="none" cap="none" strike="noStrike">
                <a:solidFill>
                  <a:srgbClr val="18919B"/>
                </a:solidFill>
                <a:latin typeface="Roboto"/>
                <a:ea typeface="Roboto"/>
                <a:cs typeface="Roboto"/>
                <a:sym typeface="Roboto"/>
              </a:rPr>
              <a:t>Jawaban 2</a:t>
            </a:r>
            <a:endParaRPr b="1" i="0" sz="2400" u="none" cap="none" strike="noStrike">
              <a:solidFill>
                <a:srgbClr val="18919B"/>
              </a:solidFill>
              <a:latin typeface="Roboto"/>
              <a:ea typeface="Roboto"/>
              <a:cs typeface="Roboto"/>
              <a:sym typeface="Roboto"/>
            </a:endParaRPr>
          </a:p>
        </p:txBody>
      </p:sp>
      <p:sp>
        <p:nvSpPr>
          <p:cNvPr id="649" name="Google Shape;649;p38"/>
          <p:cNvSpPr txBox="1"/>
          <p:nvPr/>
        </p:nvSpPr>
        <p:spPr>
          <a:xfrm>
            <a:off x="5334915" y="1770769"/>
            <a:ext cx="3568472" cy="2255202"/>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None/>
            </a:pPr>
            <a:r>
              <a:rPr b="1" i="0" lang="id" sz="1300" u="none" cap="none" strike="noStrike">
                <a:solidFill>
                  <a:srgbClr val="000000"/>
                </a:solidFill>
                <a:latin typeface="Roboto"/>
                <a:ea typeface="Roboto"/>
                <a:cs typeface="Roboto"/>
                <a:sym typeface="Roboto"/>
              </a:rPr>
              <a:t>Cara pertama </a:t>
            </a:r>
            <a:r>
              <a:rPr b="0" i="0" lang="id" sz="1300" u="none" cap="none" strike="noStrike">
                <a:solidFill>
                  <a:srgbClr val="000000"/>
                </a:solidFill>
                <a:latin typeface="Roboto"/>
                <a:ea typeface="Roboto"/>
                <a:cs typeface="Roboto"/>
                <a:sym typeface="Roboto"/>
              </a:rPr>
              <a:t>menggunakan kombinasi </a:t>
            </a:r>
            <a:r>
              <a:rPr b="1" i="0" lang="id" sz="1300" u="none" cap="none" strike="noStrike">
                <a:solidFill>
                  <a:srgbClr val="000000"/>
                </a:solidFill>
                <a:latin typeface="Roboto"/>
                <a:ea typeface="Roboto"/>
                <a:cs typeface="Roboto"/>
                <a:sym typeface="Roboto"/>
              </a:rPr>
              <a:t>IN</a:t>
            </a:r>
            <a:r>
              <a:rPr b="0" i="0" lang="id" sz="1300" u="none" cap="none" strike="noStrike">
                <a:solidFill>
                  <a:srgbClr val="000000"/>
                </a:solidFill>
                <a:latin typeface="Roboto"/>
                <a:ea typeface="Roboto"/>
                <a:cs typeface="Roboto"/>
                <a:sym typeface="Roboto"/>
              </a:rPr>
              <a:t> dan </a:t>
            </a:r>
            <a:r>
              <a:rPr b="1" i="0" lang="id" sz="1300" u="none" cap="none" strike="noStrike">
                <a:solidFill>
                  <a:srgbClr val="000000"/>
                </a:solidFill>
                <a:latin typeface="Roboto"/>
                <a:ea typeface="Roboto"/>
                <a:cs typeface="Roboto"/>
                <a:sym typeface="Roboto"/>
              </a:rPr>
              <a:t>AND</a:t>
            </a:r>
            <a:r>
              <a:rPr b="0" i="0" lang="id" sz="1300" u="none" cap="none" strike="noStrike">
                <a:solidFill>
                  <a:srgbClr val="000000"/>
                </a:solidFill>
                <a:latin typeface="Roboto"/>
                <a:ea typeface="Roboto"/>
                <a:cs typeface="Roboto"/>
                <a:sym typeface="Roboto"/>
              </a:rPr>
              <a:t>, dan juga menggunakan operator </a:t>
            </a:r>
            <a:r>
              <a:rPr b="1" i="0" lang="id" sz="1300" u="none" cap="none" strike="noStrike">
                <a:solidFill>
                  <a:srgbClr val="000000"/>
                </a:solidFill>
                <a:latin typeface="Roboto"/>
                <a:ea typeface="Roboto"/>
                <a:cs typeface="Roboto"/>
                <a:sym typeface="Roboto"/>
              </a:rPr>
              <a:t>&gt;=</a:t>
            </a:r>
            <a:r>
              <a:rPr b="0" i="0" lang="id" sz="1300" u="none" cap="none" strike="noStrike">
                <a:solidFill>
                  <a:srgbClr val="000000"/>
                </a:solidFill>
                <a:latin typeface="Roboto"/>
                <a:ea typeface="Roboto"/>
                <a:cs typeface="Roboto"/>
                <a:sym typeface="Roboto"/>
              </a:rPr>
              <a:t> dan </a:t>
            </a:r>
            <a:r>
              <a:rPr b="1" i="0" lang="id" sz="1300" u="none" cap="none" strike="noStrike">
                <a:solidFill>
                  <a:srgbClr val="000000"/>
                </a:solidFill>
                <a:latin typeface="Roboto"/>
                <a:ea typeface="Roboto"/>
                <a:cs typeface="Roboto"/>
                <a:sym typeface="Roboto"/>
              </a:rPr>
              <a:t>&lt;</a:t>
            </a:r>
            <a:endParaRPr/>
          </a:p>
          <a:p>
            <a:pPr indent="0" lvl="0" marL="0" marR="0" rtl="0" algn="l">
              <a:lnSpc>
                <a:spcPct val="115000"/>
              </a:lnSpc>
              <a:spcBef>
                <a:spcPts val="0"/>
              </a:spcBef>
              <a:spcAft>
                <a:spcPts val="0"/>
              </a:spcAft>
              <a:buNone/>
            </a:pPr>
            <a:r>
              <a:t/>
            </a:r>
            <a:endParaRPr b="0" i="0" sz="1300" u="none" cap="none" strike="noStrike">
              <a:solidFill>
                <a:schemeClr val="dk1"/>
              </a:solidFill>
              <a:highlight>
                <a:srgbClr val="FFFFFF"/>
              </a:highlight>
              <a:latin typeface="Roboto"/>
              <a:ea typeface="Roboto"/>
              <a:cs typeface="Roboto"/>
              <a:sym typeface="Roboto"/>
            </a:endParaRPr>
          </a:p>
          <a:p>
            <a:pPr indent="0" lvl="0" marL="0" marR="0" rtl="0" algn="l">
              <a:lnSpc>
                <a:spcPct val="115000"/>
              </a:lnSpc>
              <a:spcBef>
                <a:spcPts val="0"/>
              </a:spcBef>
              <a:spcAft>
                <a:spcPts val="0"/>
              </a:spcAft>
              <a:buNone/>
            </a:pPr>
            <a:r>
              <a:rPr b="1" i="0" lang="id" sz="1300" u="none" cap="none" strike="noStrike">
                <a:solidFill>
                  <a:schemeClr val="dk1"/>
                </a:solidFill>
                <a:highlight>
                  <a:srgbClr val="FFFFFF"/>
                </a:highlight>
                <a:latin typeface="Roboto"/>
                <a:ea typeface="Roboto"/>
                <a:cs typeface="Roboto"/>
                <a:sym typeface="Roboto"/>
              </a:rPr>
              <a:t>Cara kedua </a:t>
            </a:r>
            <a:r>
              <a:rPr b="0" i="0" lang="id" sz="1300" u="none" cap="none" strike="noStrike">
                <a:solidFill>
                  <a:schemeClr val="dk1"/>
                </a:solidFill>
                <a:highlight>
                  <a:srgbClr val="FFFFFF"/>
                </a:highlight>
                <a:latin typeface="Roboto"/>
                <a:ea typeface="Roboto"/>
                <a:cs typeface="Roboto"/>
                <a:sym typeface="Roboto"/>
              </a:rPr>
              <a:t>menggunakan kombinasi </a:t>
            </a:r>
            <a:r>
              <a:rPr b="1" i="0" lang="id" sz="1300" u="none" cap="none" strike="noStrike">
                <a:solidFill>
                  <a:schemeClr val="dk1"/>
                </a:solidFill>
                <a:highlight>
                  <a:srgbClr val="FFFFFF"/>
                </a:highlight>
                <a:latin typeface="Roboto"/>
                <a:ea typeface="Roboto"/>
                <a:cs typeface="Roboto"/>
                <a:sym typeface="Roboto"/>
              </a:rPr>
              <a:t>IN</a:t>
            </a:r>
            <a:r>
              <a:rPr b="0" i="0" lang="id" sz="1300" u="none" cap="none" strike="noStrike">
                <a:solidFill>
                  <a:schemeClr val="dk1"/>
                </a:solidFill>
                <a:highlight>
                  <a:srgbClr val="FFFFFF"/>
                </a:highlight>
                <a:latin typeface="Roboto"/>
                <a:ea typeface="Roboto"/>
                <a:cs typeface="Roboto"/>
                <a:sym typeface="Roboto"/>
              </a:rPr>
              <a:t> dan </a:t>
            </a:r>
            <a:r>
              <a:rPr b="1" i="0" lang="id" sz="1300" u="none" cap="none" strike="noStrike">
                <a:solidFill>
                  <a:schemeClr val="dk1"/>
                </a:solidFill>
                <a:highlight>
                  <a:srgbClr val="FFFFFF"/>
                </a:highlight>
                <a:latin typeface="Roboto"/>
                <a:ea typeface="Roboto"/>
                <a:cs typeface="Roboto"/>
                <a:sym typeface="Roboto"/>
              </a:rPr>
              <a:t>AND</a:t>
            </a:r>
            <a:r>
              <a:rPr b="0" i="0" lang="id" sz="1300" u="none" cap="none" strike="noStrike">
                <a:solidFill>
                  <a:schemeClr val="dk1"/>
                </a:solidFill>
                <a:highlight>
                  <a:srgbClr val="FFFFFF"/>
                </a:highlight>
                <a:latin typeface="Roboto"/>
                <a:ea typeface="Roboto"/>
                <a:cs typeface="Roboto"/>
                <a:sym typeface="Roboto"/>
              </a:rPr>
              <a:t>, dan juga </a:t>
            </a:r>
            <a:r>
              <a:rPr b="1" i="0" lang="id" sz="1300" u="none" cap="none" strike="noStrike">
                <a:solidFill>
                  <a:schemeClr val="dk1"/>
                </a:solidFill>
                <a:highlight>
                  <a:srgbClr val="FFFFFF"/>
                </a:highlight>
                <a:latin typeface="Roboto"/>
                <a:ea typeface="Roboto"/>
                <a:cs typeface="Roboto"/>
                <a:sym typeface="Roboto"/>
              </a:rPr>
              <a:t>BETWEEN</a:t>
            </a:r>
            <a:endParaRPr/>
          </a:p>
          <a:p>
            <a:pPr indent="0" lvl="0" marL="0" marR="0" rtl="0" algn="l">
              <a:lnSpc>
                <a:spcPct val="115000"/>
              </a:lnSpc>
              <a:spcBef>
                <a:spcPts val="0"/>
              </a:spcBef>
              <a:spcAft>
                <a:spcPts val="0"/>
              </a:spcAft>
              <a:buNone/>
            </a:pPr>
            <a:r>
              <a:t/>
            </a:r>
            <a:endParaRPr b="1" i="0" sz="1300" u="none" cap="none" strike="noStrike">
              <a:solidFill>
                <a:schemeClr val="dk1"/>
              </a:solidFill>
              <a:highlight>
                <a:srgbClr val="FFFFFF"/>
              </a:highlight>
              <a:latin typeface="Roboto"/>
              <a:ea typeface="Roboto"/>
              <a:cs typeface="Roboto"/>
              <a:sym typeface="Roboto"/>
            </a:endParaRPr>
          </a:p>
          <a:p>
            <a:pPr indent="0" lvl="0" marL="0" marR="0" rtl="0" algn="l">
              <a:lnSpc>
                <a:spcPct val="115000"/>
              </a:lnSpc>
              <a:spcBef>
                <a:spcPts val="0"/>
              </a:spcBef>
              <a:spcAft>
                <a:spcPts val="0"/>
              </a:spcAft>
              <a:buNone/>
            </a:pPr>
            <a:r>
              <a:rPr b="1" i="0" lang="id" sz="1300" u="none" cap="none" strike="noStrike">
                <a:solidFill>
                  <a:schemeClr val="dk1"/>
                </a:solidFill>
                <a:highlight>
                  <a:srgbClr val="FFFFFF"/>
                </a:highlight>
                <a:latin typeface="Roboto"/>
                <a:ea typeface="Roboto"/>
                <a:cs typeface="Roboto"/>
                <a:sym typeface="Roboto"/>
              </a:rPr>
              <a:t>Catatan </a:t>
            </a:r>
            <a:r>
              <a:rPr b="0" i="0" lang="id" sz="1300" u="none" cap="none" strike="noStrike">
                <a:solidFill>
                  <a:schemeClr val="dk1"/>
                </a:solidFill>
                <a:highlight>
                  <a:srgbClr val="FFFFFF"/>
                </a:highlight>
                <a:latin typeface="Roboto"/>
                <a:ea typeface="Roboto"/>
                <a:cs typeface="Roboto"/>
                <a:sym typeface="Roboto"/>
              </a:rPr>
              <a:t>: kolom </a:t>
            </a:r>
            <a:r>
              <a:rPr b="1" i="0" lang="id" sz="1300" u="none" cap="none" strike="noStrike">
                <a:solidFill>
                  <a:schemeClr val="dk1"/>
                </a:solidFill>
                <a:highlight>
                  <a:srgbClr val="FFFFFF"/>
                </a:highlight>
                <a:latin typeface="Roboto"/>
                <a:ea typeface="Roboto"/>
                <a:cs typeface="Roboto"/>
                <a:sym typeface="Roboto"/>
              </a:rPr>
              <a:t>order_date</a:t>
            </a:r>
            <a:r>
              <a:rPr b="0" i="0" lang="id" sz="1300" u="none" cap="none" strike="noStrike">
                <a:solidFill>
                  <a:schemeClr val="dk1"/>
                </a:solidFill>
                <a:highlight>
                  <a:srgbClr val="FFFFFF"/>
                </a:highlight>
                <a:latin typeface="Roboto"/>
                <a:ea typeface="Roboto"/>
                <a:cs typeface="Roboto"/>
                <a:sym typeface="Roboto"/>
              </a:rPr>
              <a:t> tipe datanya harus dipastikan </a:t>
            </a:r>
            <a:r>
              <a:rPr b="1" i="0" lang="id" sz="1300" u="none" cap="none" strike="noStrike">
                <a:solidFill>
                  <a:schemeClr val="dk1"/>
                </a:solidFill>
                <a:highlight>
                  <a:srgbClr val="FFFFFF"/>
                </a:highlight>
                <a:latin typeface="Roboto"/>
                <a:ea typeface="Roboto"/>
                <a:cs typeface="Roboto"/>
                <a:sym typeface="Roboto"/>
              </a:rPr>
              <a:t>DATE</a:t>
            </a:r>
            <a:endParaRPr/>
          </a:p>
        </p:txBody>
      </p:sp>
      <p:pic>
        <p:nvPicPr>
          <p:cNvPr id="650" name="Google Shape;650;p38"/>
          <p:cNvPicPr preferRelativeResize="0"/>
          <p:nvPr/>
        </p:nvPicPr>
        <p:blipFill rotWithShape="1">
          <a:blip r:embed="rId4">
            <a:alphaModFix/>
          </a:blip>
          <a:srcRect b="0" l="0" r="0" t="0"/>
          <a:stretch/>
        </p:blipFill>
        <p:spPr>
          <a:xfrm>
            <a:off x="335738" y="1676684"/>
            <a:ext cx="4953669" cy="2343623"/>
          </a:xfrm>
          <a:prstGeom prst="rect">
            <a:avLst/>
          </a:prstGeom>
          <a:noFill/>
          <a:ln>
            <a:noFill/>
          </a:ln>
        </p:spPr>
      </p:pic>
      <p:sp>
        <p:nvSpPr>
          <p:cNvPr id="651" name="Google Shape;651;p38"/>
          <p:cNvSpPr txBox="1"/>
          <p:nvPr/>
        </p:nvSpPr>
        <p:spPr>
          <a:xfrm>
            <a:off x="353312" y="924805"/>
            <a:ext cx="8437371" cy="644762"/>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None/>
            </a:pPr>
            <a:r>
              <a:rPr b="0" i="0" lang="id" sz="1300" u="none" cap="none" strike="noStrike">
                <a:solidFill>
                  <a:srgbClr val="000000"/>
                </a:solidFill>
                <a:latin typeface="Roboto"/>
                <a:ea typeface="Roboto"/>
                <a:cs typeface="Roboto"/>
                <a:sym typeface="Roboto"/>
              </a:rPr>
              <a:t>“Tampilkan nama-nama konsumen dari </a:t>
            </a:r>
            <a:r>
              <a:rPr b="1" i="0" lang="id" sz="1300" u="none" cap="none" strike="noStrike">
                <a:solidFill>
                  <a:srgbClr val="000000"/>
                </a:solidFill>
                <a:latin typeface="Roboto"/>
                <a:ea typeface="Roboto"/>
                <a:cs typeface="Roboto"/>
                <a:sym typeface="Roboto"/>
              </a:rPr>
              <a:t>segment</a:t>
            </a:r>
            <a:r>
              <a:rPr b="0" i="0" lang="id" sz="1300" u="none" cap="none" strike="noStrike">
                <a:solidFill>
                  <a:srgbClr val="000000"/>
                </a:solidFill>
                <a:latin typeface="Roboto"/>
                <a:ea typeface="Roboto"/>
                <a:cs typeface="Roboto"/>
                <a:sym typeface="Roboto"/>
              </a:rPr>
              <a:t> </a:t>
            </a:r>
            <a:r>
              <a:rPr b="1" i="0" lang="id" sz="1300" u="none" cap="none" strike="noStrike">
                <a:solidFill>
                  <a:srgbClr val="000000"/>
                </a:solidFill>
                <a:latin typeface="Roboto"/>
                <a:ea typeface="Roboto"/>
                <a:cs typeface="Roboto"/>
                <a:sym typeface="Roboto"/>
              </a:rPr>
              <a:t>Corporate</a:t>
            </a:r>
            <a:r>
              <a:rPr b="0" i="0" lang="id" sz="1300" u="none" cap="none" strike="noStrike">
                <a:solidFill>
                  <a:srgbClr val="000000"/>
                </a:solidFill>
                <a:latin typeface="Roboto"/>
                <a:ea typeface="Roboto"/>
                <a:cs typeface="Roboto"/>
                <a:sym typeface="Roboto"/>
              </a:rPr>
              <a:t> dan </a:t>
            </a:r>
            <a:r>
              <a:rPr b="1" i="0" lang="id" sz="1300" u="none" cap="none" strike="noStrike">
                <a:solidFill>
                  <a:srgbClr val="000000"/>
                </a:solidFill>
                <a:latin typeface="Roboto"/>
                <a:ea typeface="Roboto"/>
                <a:cs typeface="Roboto"/>
                <a:sym typeface="Roboto"/>
              </a:rPr>
              <a:t>Home Office </a:t>
            </a:r>
            <a:r>
              <a:rPr b="0" i="0" lang="id" sz="1300" u="none" cap="none" strike="noStrike">
                <a:solidFill>
                  <a:srgbClr val="000000"/>
                </a:solidFill>
                <a:latin typeface="Roboto"/>
                <a:ea typeface="Roboto"/>
                <a:cs typeface="Roboto"/>
                <a:sym typeface="Roboto"/>
              </a:rPr>
              <a:t>yang berasal dari kota </a:t>
            </a:r>
            <a:r>
              <a:rPr b="1" i="0" lang="id" sz="1300" u="none" cap="none" strike="noStrike">
                <a:solidFill>
                  <a:srgbClr val="000000"/>
                </a:solidFill>
                <a:latin typeface="Roboto"/>
                <a:ea typeface="Roboto"/>
                <a:cs typeface="Roboto"/>
                <a:sym typeface="Roboto"/>
              </a:rPr>
              <a:t>Los Angeles </a:t>
            </a:r>
            <a:r>
              <a:rPr b="0" i="0" lang="id" sz="1300" u="none" cap="none" strike="noStrike">
                <a:solidFill>
                  <a:srgbClr val="000000"/>
                </a:solidFill>
                <a:latin typeface="Roboto"/>
                <a:ea typeface="Roboto"/>
                <a:cs typeface="Roboto"/>
                <a:sym typeface="Roboto"/>
              </a:rPr>
              <a:t>dan bertransaksi selama tahun </a:t>
            </a:r>
            <a:r>
              <a:rPr b="1" i="0" lang="id" sz="1300" u="none" cap="none" strike="noStrike">
                <a:solidFill>
                  <a:srgbClr val="000000"/>
                </a:solidFill>
                <a:latin typeface="Roboto"/>
                <a:ea typeface="Roboto"/>
                <a:cs typeface="Roboto"/>
                <a:sym typeface="Roboto"/>
              </a:rPr>
              <a:t>2018”</a:t>
            </a:r>
            <a:endParaRPr b="0" i="0" sz="1300" u="none" cap="none" strike="noStrike">
              <a:solidFill>
                <a:srgbClr val="000000"/>
              </a:solidFill>
              <a:latin typeface="Roboto"/>
              <a:ea typeface="Roboto"/>
              <a:cs typeface="Roboto"/>
              <a:sym typeface="Roboto"/>
            </a:endParaRPr>
          </a:p>
        </p:txBody>
      </p:sp>
      <p:sp>
        <p:nvSpPr>
          <p:cNvPr id="652" name="Google Shape;652;p38"/>
          <p:cNvSpPr/>
          <p:nvPr/>
        </p:nvSpPr>
        <p:spPr>
          <a:xfrm>
            <a:off x="3016595" y="4689175"/>
            <a:ext cx="3110810" cy="276999"/>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id" sz="1200" u="none" cap="none" strike="noStrike">
                <a:solidFill>
                  <a:srgbClr val="17919B"/>
                </a:solidFill>
                <a:latin typeface="Arial"/>
                <a:ea typeface="Arial"/>
                <a:cs typeface="Arial"/>
                <a:sym typeface="Arial"/>
              </a:rPr>
              <a:t>SQL 2 (4/5)</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6" name="Shape 656"/>
        <p:cNvGrpSpPr/>
        <p:nvPr/>
      </p:nvGrpSpPr>
      <p:grpSpPr>
        <a:xfrm>
          <a:off x="0" y="0"/>
          <a:ext cx="0" cy="0"/>
          <a:chOff x="0" y="0"/>
          <a:chExt cx="0" cy="0"/>
        </a:xfrm>
      </p:grpSpPr>
      <p:grpSp>
        <p:nvGrpSpPr>
          <p:cNvPr id="657" name="Google Shape;657;p39"/>
          <p:cNvGrpSpPr/>
          <p:nvPr/>
        </p:nvGrpSpPr>
        <p:grpSpPr>
          <a:xfrm>
            <a:off x="8325085" y="65157"/>
            <a:ext cx="763768" cy="752531"/>
            <a:chOff x="695950" y="3458000"/>
            <a:chExt cx="966550" cy="952450"/>
          </a:xfrm>
        </p:grpSpPr>
        <p:sp>
          <p:nvSpPr>
            <p:cNvPr id="658" name="Google Shape;658;p39"/>
            <p:cNvSpPr/>
            <p:nvPr/>
          </p:nvSpPr>
          <p:spPr>
            <a:xfrm>
              <a:off x="695950" y="3458000"/>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9" name="Google Shape;659;p39"/>
            <p:cNvSpPr/>
            <p:nvPr/>
          </p:nvSpPr>
          <p:spPr>
            <a:xfrm>
              <a:off x="1065675" y="3458000"/>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0" name="Google Shape;660;p39"/>
            <p:cNvSpPr/>
            <p:nvPr/>
          </p:nvSpPr>
          <p:spPr>
            <a:xfrm>
              <a:off x="1435400" y="3458000"/>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1" name="Google Shape;661;p39"/>
            <p:cNvSpPr/>
            <p:nvPr/>
          </p:nvSpPr>
          <p:spPr>
            <a:xfrm>
              <a:off x="695950" y="3820675"/>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2" name="Google Shape;662;p39"/>
            <p:cNvSpPr/>
            <p:nvPr/>
          </p:nvSpPr>
          <p:spPr>
            <a:xfrm>
              <a:off x="1065675" y="3820675"/>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3" name="Google Shape;663;p39"/>
            <p:cNvSpPr/>
            <p:nvPr/>
          </p:nvSpPr>
          <p:spPr>
            <a:xfrm>
              <a:off x="1435400" y="3820675"/>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4" name="Google Shape;664;p39"/>
            <p:cNvSpPr/>
            <p:nvPr/>
          </p:nvSpPr>
          <p:spPr>
            <a:xfrm>
              <a:off x="695950" y="4183350"/>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5" name="Google Shape;665;p39"/>
            <p:cNvSpPr/>
            <p:nvPr/>
          </p:nvSpPr>
          <p:spPr>
            <a:xfrm>
              <a:off x="1065675" y="4183350"/>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6" name="Google Shape;666;p39"/>
            <p:cNvSpPr/>
            <p:nvPr/>
          </p:nvSpPr>
          <p:spPr>
            <a:xfrm>
              <a:off x="1435400" y="4183350"/>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67" name="Google Shape;667;p39"/>
          <p:cNvSpPr txBox="1"/>
          <p:nvPr/>
        </p:nvSpPr>
        <p:spPr>
          <a:xfrm>
            <a:off x="212775" y="4649600"/>
            <a:ext cx="14349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1" i="0" lang="id" sz="1100" u="none" cap="none" strike="noStrike">
                <a:solidFill>
                  <a:srgbClr val="18919B"/>
                </a:solidFill>
                <a:latin typeface="Caveat"/>
                <a:ea typeface="Caveat"/>
                <a:cs typeface="Caveat"/>
                <a:sym typeface="Caveat"/>
              </a:rPr>
              <a:t>#RintisKarirImpian</a:t>
            </a:r>
            <a:endParaRPr b="1" i="0" sz="1100" u="none" cap="none" strike="noStrike">
              <a:solidFill>
                <a:srgbClr val="18919B"/>
              </a:solidFill>
              <a:latin typeface="Caveat"/>
              <a:ea typeface="Caveat"/>
              <a:cs typeface="Caveat"/>
              <a:sym typeface="Caveat"/>
            </a:endParaRPr>
          </a:p>
        </p:txBody>
      </p:sp>
      <p:pic>
        <p:nvPicPr>
          <p:cNvPr id="668" name="Google Shape;668;p39"/>
          <p:cNvPicPr preferRelativeResize="0"/>
          <p:nvPr/>
        </p:nvPicPr>
        <p:blipFill rotWithShape="1">
          <a:blip r:embed="rId3">
            <a:alphaModFix/>
          </a:blip>
          <a:srcRect b="0" l="0" r="0" t="0"/>
          <a:stretch/>
        </p:blipFill>
        <p:spPr>
          <a:xfrm>
            <a:off x="8410175" y="4803796"/>
            <a:ext cx="558450" cy="262804"/>
          </a:xfrm>
          <a:prstGeom prst="rect">
            <a:avLst/>
          </a:prstGeom>
          <a:noFill/>
          <a:ln>
            <a:noFill/>
          </a:ln>
        </p:spPr>
      </p:pic>
      <p:sp>
        <p:nvSpPr>
          <p:cNvPr id="669" name="Google Shape;669;p39"/>
          <p:cNvSpPr txBox="1"/>
          <p:nvPr/>
        </p:nvSpPr>
        <p:spPr>
          <a:xfrm>
            <a:off x="359325" y="164275"/>
            <a:ext cx="7884600" cy="553968"/>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600"/>
              <a:buFont typeface="Arial"/>
              <a:buNone/>
            </a:pPr>
            <a:r>
              <a:rPr b="1" i="0" lang="id" sz="2400" u="none" cap="none" strike="noStrike">
                <a:solidFill>
                  <a:srgbClr val="18919B"/>
                </a:solidFill>
                <a:latin typeface="Roboto"/>
                <a:ea typeface="Roboto"/>
                <a:cs typeface="Roboto"/>
                <a:sym typeface="Roboto"/>
              </a:rPr>
              <a:t>Jawaban 2</a:t>
            </a:r>
            <a:endParaRPr b="1" i="0" sz="2400" u="none" cap="none" strike="noStrike">
              <a:solidFill>
                <a:srgbClr val="18919B"/>
              </a:solidFill>
              <a:latin typeface="Roboto"/>
              <a:ea typeface="Roboto"/>
              <a:cs typeface="Roboto"/>
              <a:sym typeface="Roboto"/>
            </a:endParaRPr>
          </a:p>
        </p:txBody>
      </p:sp>
      <p:pic>
        <p:nvPicPr>
          <p:cNvPr id="670" name="Google Shape;670;p39"/>
          <p:cNvPicPr preferRelativeResize="0"/>
          <p:nvPr/>
        </p:nvPicPr>
        <p:blipFill rotWithShape="1">
          <a:blip r:embed="rId4">
            <a:alphaModFix/>
          </a:blip>
          <a:srcRect b="0" l="0" r="0" t="0"/>
          <a:stretch/>
        </p:blipFill>
        <p:spPr>
          <a:xfrm>
            <a:off x="359326" y="1275956"/>
            <a:ext cx="4035582" cy="1108602"/>
          </a:xfrm>
          <a:prstGeom prst="rect">
            <a:avLst/>
          </a:prstGeom>
          <a:noFill/>
          <a:ln>
            <a:noFill/>
          </a:ln>
        </p:spPr>
      </p:pic>
      <p:sp>
        <p:nvSpPr>
          <p:cNvPr id="671" name="Google Shape;671;p39"/>
          <p:cNvSpPr txBox="1"/>
          <p:nvPr/>
        </p:nvSpPr>
        <p:spPr>
          <a:xfrm>
            <a:off x="4394908" y="817688"/>
            <a:ext cx="4337399" cy="2025139"/>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None/>
            </a:pPr>
            <a:r>
              <a:rPr b="0" i="0" lang="id" sz="1300" u="none" cap="none" strike="noStrike">
                <a:solidFill>
                  <a:srgbClr val="000000"/>
                </a:solidFill>
                <a:latin typeface="Roboto"/>
                <a:ea typeface="Roboto"/>
                <a:cs typeface="Roboto"/>
                <a:sym typeface="Roboto"/>
              </a:rPr>
              <a:t>Penjelasan query di samping :</a:t>
            </a:r>
            <a:endParaRPr/>
          </a:p>
          <a:p>
            <a:pPr indent="0" lvl="0" marL="0" marR="0" rtl="0" algn="l">
              <a:lnSpc>
                <a:spcPct val="115000"/>
              </a:lnSpc>
              <a:spcBef>
                <a:spcPts val="0"/>
              </a:spcBef>
              <a:spcAft>
                <a:spcPts val="0"/>
              </a:spcAft>
              <a:buNone/>
            </a:pPr>
            <a:r>
              <a:rPr b="0" i="0" lang="id" sz="1300" u="none" cap="none" strike="noStrike">
                <a:solidFill>
                  <a:srgbClr val="000000"/>
                </a:solidFill>
                <a:latin typeface="Roboto"/>
                <a:ea typeface="Roboto"/>
                <a:cs typeface="Roboto"/>
                <a:sym typeface="Roboto"/>
              </a:rPr>
              <a:t>Pilih kolom </a:t>
            </a:r>
            <a:r>
              <a:rPr b="1" i="0" lang="id" sz="1300" u="none" cap="none" strike="noStrike">
                <a:solidFill>
                  <a:srgbClr val="000000"/>
                </a:solidFill>
                <a:latin typeface="Roboto"/>
                <a:ea typeface="Roboto"/>
                <a:cs typeface="Roboto"/>
                <a:sym typeface="Roboto"/>
              </a:rPr>
              <a:t>customer_name</a:t>
            </a:r>
            <a:r>
              <a:rPr b="0" i="0" lang="id" sz="1300" u="none" cap="none" strike="noStrike">
                <a:solidFill>
                  <a:srgbClr val="000000"/>
                </a:solidFill>
                <a:latin typeface="Roboto"/>
                <a:ea typeface="Roboto"/>
                <a:cs typeface="Roboto"/>
                <a:sym typeface="Roboto"/>
              </a:rPr>
              <a:t> dari tabel </a:t>
            </a:r>
            <a:r>
              <a:rPr b="1" i="0" lang="id" sz="1300" u="none" cap="none" strike="noStrike">
                <a:solidFill>
                  <a:srgbClr val="000000"/>
                </a:solidFill>
                <a:latin typeface="Roboto"/>
                <a:ea typeface="Roboto"/>
                <a:cs typeface="Roboto"/>
                <a:sym typeface="Roboto"/>
              </a:rPr>
              <a:t>orders</a:t>
            </a:r>
            <a:r>
              <a:rPr b="0" i="0" lang="id" sz="1300" u="none" cap="none" strike="noStrike">
                <a:solidFill>
                  <a:srgbClr val="000000"/>
                </a:solidFill>
                <a:latin typeface="Roboto"/>
                <a:ea typeface="Roboto"/>
                <a:cs typeface="Roboto"/>
                <a:sym typeface="Roboto"/>
              </a:rPr>
              <a:t> dimana kolom </a:t>
            </a:r>
            <a:r>
              <a:rPr b="1" i="0" lang="id" sz="1300" u="none" cap="none" strike="noStrike">
                <a:solidFill>
                  <a:srgbClr val="000000"/>
                </a:solidFill>
                <a:latin typeface="Roboto"/>
                <a:ea typeface="Roboto"/>
                <a:cs typeface="Roboto"/>
                <a:sym typeface="Roboto"/>
              </a:rPr>
              <a:t>segment</a:t>
            </a:r>
            <a:r>
              <a:rPr b="0" i="0" lang="id" sz="1300" u="none" cap="none" strike="noStrike">
                <a:solidFill>
                  <a:srgbClr val="000000"/>
                </a:solidFill>
                <a:latin typeface="Roboto"/>
                <a:ea typeface="Roboto"/>
                <a:cs typeface="Roboto"/>
                <a:sym typeface="Roboto"/>
              </a:rPr>
              <a:t> valuenya adalah </a:t>
            </a:r>
            <a:r>
              <a:rPr b="1" i="0" lang="id" sz="1300" u="none" cap="none" strike="noStrike">
                <a:solidFill>
                  <a:srgbClr val="000000"/>
                </a:solidFill>
                <a:latin typeface="Roboto"/>
                <a:ea typeface="Roboto"/>
                <a:cs typeface="Roboto"/>
                <a:sym typeface="Roboto"/>
              </a:rPr>
              <a:t>Corporate</a:t>
            </a:r>
            <a:r>
              <a:rPr b="0" i="0" lang="id" sz="1300" u="none" cap="none" strike="noStrike">
                <a:solidFill>
                  <a:srgbClr val="000000"/>
                </a:solidFill>
                <a:latin typeface="Roboto"/>
                <a:ea typeface="Roboto"/>
                <a:cs typeface="Roboto"/>
                <a:sym typeface="Roboto"/>
              </a:rPr>
              <a:t> atau </a:t>
            </a:r>
            <a:r>
              <a:rPr b="1" i="0" lang="id" sz="1300" u="none" cap="none" strike="noStrike">
                <a:solidFill>
                  <a:srgbClr val="000000"/>
                </a:solidFill>
                <a:latin typeface="Roboto"/>
                <a:ea typeface="Roboto"/>
                <a:cs typeface="Roboto"/>
                <a:sym typeface="Roboto"/>
              </a:rPr>
              <a:t>Home Office</a:t>
            </a:r>
            <a:r>
              <a:rPr b="0" i="0" lang="id" sz="1300" u="none" cap="none" strike="noStrike">
                <a:solidFill>
                  <a:srgbClr val="000000"/>
                </a:solidFill>
                <a:latin typeface="Roboto"/>
                <a:ea typeface="Roboto"/>
                <a:cs typeface="Roboto"/>
                <a:sym typeface="Roboto"/>
              </a:rPr>
              <a:t> DAN kolom </a:t>
            </a:r>
            <a:r>
              <a:rPr b="1" i="0" lang="id" sz="1300" u="none" cap="none" strike="noStrike">
                <a:solidFill>
                  <a:srgbClr val="000000"/>
                </a:solidFill>
                <a:latin typeface="Roboto"/>
                <a:ea typeface="Roboto"/>
                <a:cs typeface="Roboto"/>
                <a:sym typeface="Roboto"/>
              </a:rPr>
              <a:t>order_date </a:t>
            </a:r>
            <a:r>
              <a:rPr b="0" i="0" lang="id" sz="1300" u="none" cap="none" strike="noStrike">
                <a:solidFill>
                  <a:srgbClr val="000000"/>
                </a:solidFill>
                <a:latin typeface="Roboto"/>
                <a:ea typeface="Roboto"/>
                <a:cs typeface="Roboto"/>
                <a:sym typeface="Roboto"/>
              </a:rPr>
              <a:t>lebih dari sama dengan 1 Januari 2018 DAN kurang dari 1 Januari 2019 yang artinya selama tahun 2018 .Query ini akan menghasilakan tabel dengan 1 kolom </a:t>
            </a:r>
            <a:r>
              <a:rPr b="1" i="0" lang="id" sz="1300" u="none" cap="none" strike="noStrike">
                <a:solidFill>
                  <a:srgbClr val="000000"/>
                </a:solidFill>
                <a:latin typeface="Roboto"/>
                <a:ea typeface="Roboto"/>
                <a:cs typeface="Roboto"/>
                <a:sym typeface="Roboto"/>
              </a:rPr>
              <a:t>customer_name</a:t>
            </a:r>
            <a:r>
              <a:rPr b="0" i="0" lang="id" sz="1300" u="none" cap="none" strike="noStrike">
                <a:solidFill>
                  <a:srgbClr val="000000"/>
                </a:solidFill>
                <a:latin typeface="Roboto"/>
                <a:ea typeface="Roboto"/>
                <a:cs typeface="Roboto"/>
                <a:sym typeface="Roboto"/>
              </a:rPr>
              <a:t> seusai kriteria yang disebutkan.</a:t>
            </a:r>
            <a:endParaRPr b="0" i="0" sz="1300" u="none" cap="none" strike="noStrike">
              <a:solidFill>
                <a:srgbClr val="000000"/>
              </a:solidFill>
              <a:latin typeface="Roboto"/>
              <a:ea typeface="Roboto"/>
              <a:cs typeface="Roboto"/>
              <a:sym typeface="Roboto"/>
            </a:endParaRPr>
          </a:p>
        </p:txBody>
      </p:sp>
      <p:pic>
        <p:nvPicPr>
          <p:cNvPr id="672" name="Google Shape;672;p39"/>
          <p:cNvPicPr preferRelativeResize="0"/>
          <p:nvPr/>
        </p:nvPicPr>
        <p:blipFill rotWithShape="1">
          <a:blip r:embed="rId5">
            <a:alphaModFix/>
          </a:blip>
          <a:srcRect b="0" l="0" r="0" t="0"/>
          <a:stretch/>
        </p:blipFill>
        <p:spPr>
          <a:xfrm>
            <a:off x="359325" y="3074385"/>
            <a:ext cx="3789536" cy="1204387"/>
          </a:xfrm>
          <a:prstGeom prst="rect">
            <a:avLst/>
          </a:prstGeom>
          <a:noFill/>
          <a:ln>
            <a:noFill/>
          </a:ln>
        </p:spPr>
      </p:pic>
      <p:sp>
        <p:nvSpPr>
          <p:cNvPr id="673" name="Google Shape;673;p39"/>
          <p:cNvSpPr txBox="1"/>
          <p:nvPr/>
        </p:nvSpPr>
        <p:spPr>
          <a:xfrm>
            <a:off x="4152915" y="2894071"/>
            <a:ext cx="4583446" cy="1565014"/>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None/>
            </a:pPr>
            <a:r>
              <a:rPr b="0" i="0" lang="id" sz="1300" u="none" cap="none" strike="noStrike">
                <a:solidFill>
                  <a:srgbClr val="000000"/>
                </a:solidFill>
                <a:latin typeface="Roboto"/>
                <a:ea typeface="Roboto"/>
                <a:cs typeface="Roboto"/>
                <a:sym typeface="Roboto"/>
              </a:rPr>
              <a:t>Query di samping ini hasilnya sama dengan query pertama di atas, hanya berbeda pada teknik filter pada kolom </a:t>
            </a:r>
            <a:r>
              <a:rPr b="1" i="0" lang="id" sz="1300" u="none" cap="none" strike="noStrike">
                <a:solidFill>
                  <a:srgbClr val="000000"/>
                </a:solidFill>
                <a:latin typeface="Roboto"/>
                <a:ea typeface="Roboto"/>
                <a:cs typeface="Roboto"/>
                <a:sym typeface="Roboto"/>
              </a:rPr>
              <a:t>order_date</a:t>
            </a:r>
            <a:r>
              <a:rPr b="0" i="0" lang="id" sz="1300" u="none" cap="none" strike="noStrike">
                <a:solidFill>
                  <a:srgbClr val="000000"/>
                </a:solidFill>
                <a:latin typeface="Roboto"/>
                <a:ea typeface="Roboto"/>
                <a:cs typeface="Roboto"/>
                <a:sym typeface="Roboto"/>
              </a:rPr>
              <a:t>, kita dapat menggunakan </a:t>
            </a:r>
            <a:r>
              <a:rPr b="1" i="0" lang="id" sz="1300" u="none" cap="none" strike="noStrike">
                <a:solidFill>
                  <a:srgbClr val="000000"/>
                </a:solidFill>
                <a:latin typeface="Roboto"/>
                <a:ea typeface="Roboto"/>
                <a:cs typeface="Roboto"/>
                <a:sym typeface="Roboto"/>
              </a:rPr>
              <a:t>BETWEEN </a:t>
            </a:r>
            <a:r>
              <a:rPr b="0" i="0" lang="id" sz="1300" u="none" cap="none" strike="noStrike">
                <a:solidFill>
                  <a:srgbClr val="000000"/>
                </a:solidFill>
                <a:latin typeface="Roboto"/>
                <a:ea typeface="Roboto"/>
                <a:cs typeface="Roboto"/>
                <a:sym typeface="Roboto"/>
              </a:rPr>
              <a:t>untuk mengambil kriteria diantara 2 value. Value di akhir BETWEEN ini masuk ke dalam kriteria, sama seperti “&lt;=“ (kurang dari sama dengan).</a:t>
            </a:r>
            <a:endParaRPr b="0" i="0" sz="1300" u="none" cap="none" strike="noStrike">
              <a:solidFill>
                <a:srgbClr val="000000"/>
              </a:solidFill>
              <a:latin typeface="Roboto"/>
              <a:ea typeface="Roboto"/>
              <a:cs typeface="Roboto"/>
              <a:sym typeface="Roboto"/>
            </a:endParaRPr>
          </a:p>
        </p:txBody>
      </p:sp>
      <p:sp>
        <p:nvSpPr>
          <p:cNvPr id="674" name="Google Shape;674;p39"/>
          <p:cNvSpPr/>
          <p:nvPr/>
        </p:nvSpPr>
        <p:spPr>
          <a:xfrm>
            <a:off x="3016595" y="4689175"/>
            <a:ext cx="3110810" cy="276999"/>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id" sz="1200" u="none" cap="none" strike="noStrike">
                <a:solidFill>
                  <a:srgbClr val="17919B"/>
                </a:solidFill>
                <a:latin typeface="Arial"/>
                <a:ea typeface="Arial"/>
                <a:cs typeface="Arial"/>
                <a:sym typeface="Arial"/>
              </a:rPr>
              <a:t>SQL 2 (5/5)</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678" name="Shape 678"/>
        <p:cNvGrpSpPr/>
        <p:nvPr/>
      </p:nvGrpSpPr>
      <p:grpSpPr>
        <a:xfrm>
          <a:off x="0" y="0"/>
          <a:ext cx="0" cy="0"/>
          <a:chOff x="0" y="0"/>
          <a:chExt cx="0" cy="0"/>
        </a:xfrm>
      </p:grpSpPr>
      <p:grpSp>
        <p:nvGrpSpPr>
          <p:cNvPr id="679" name="Google Shape;679;p40"/>
          <p:cNvGrpSpPr/>
          <p:nvPr/>
        </p:nvGrpSpPr>
        <p:grpSpPr>
          <a:xfrm>
            <a:off x="8325085" y="65155"/>
            <a:ext cx="763768" cy="752531"/>
            <a:chOff x="695950" y="3458000"/>
            <a:chExt cx="966550" cy="952450"/>
          </a:xfrm>
        </p:grpSpPr>
        <p:sp>
          <p:nvSpPr>
            <p:cNvPr id="680" name="Google Shape;680;p40"/>
            <p:cNvSpPr/>
            <p:nvPr/>
          </p:nvSpPr>
          <p:spPr>
            <a:xfrm>
              <a:off x="695950" y="3458000"/>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1" name="Google Shape;681;p40"/>
            <p:cNvSpPr/>
            <p:nvPr/>
          </p:nvSpPr>
          <p:spPr>
            <a:xfrm>
              <a:off x="1065675" y="3458000"/>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2" name="Google Shape;682;p40"/>
            <p:cNvSpPr/>
            <p:nvPr/>
          </p:nvSpPr>
          <p:spPr>
            <a:xfrm>
              <a:off x="1435400" y="3458000"/>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3" name="Google Shape;683;p40"/>
            <p:cNvSpPr/>
            <p:nvPr/>
          </p:nvSpPr>
          <p:spPr>
            <a:xfrm>
              <a:off x="695950" y="3820675"/>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4" name="Google Shape;684;p40"/>
            <p:cNvSpPr/>
            <p:nvPr/>
          </p:nvSpPr>
          <p:spPr>
            <a:xfrm>
              <a:off x="1065675" y="3820675"/>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5" name="Google Shape;685;p40"/>
            <p:cNvSpPr/>
            <p:nvPr/>
          </p:nvSpPr>
          <p:spPr>
            <a:xfrm>
              <a:off x="1435400" y="3820675"/>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6" name="Google Shape;686;p40"/>
            <p:cNvSpPr/>
            <p:nvPr/>
          </p:nvSpPr>
          <p:spPr>
            <a:xfrm>
              <a:off x="695950" y="4183350"/>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7" name="Google Shape;687;p40"/>
            <p:cNvSpPr/>
            <p:nvPr/>
          </p:nvSpPr>
          <p:spPr>
            <a:xfrm>
              <a:off x="1065675" y="4183350"/>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8" name="Google Shape;688;p40"/>
            <p:cNvSpPr/>
            <p:nvPr/>
          </p:nvSpPr>
          <p:spPr>
            <a:xfrm>
              <a:off x="1435400" y="4183350"/>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89" name="Google Shape;689;p40"/>
          <p:cNvSpPr txBox="1"/>
          <p:nvPr/>
        </p:nvSpPr>
        <p:spPr>
          <a:xfrm>
            <a:off x="212775" y="4649600"/>
            <a:ext cx="14349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1" i="0" lang="id" sz="1100" u="none" cap="none" strike="noStrike">
                <a:solidFill>
                  <a:srgbClr val="18919B"/>
                </a:solidFill>
                <a:latin typeface="Caveat"/>
                <a:ea typeface="Caveat"/>
                <a:cs typeface="Caveat"/>
                <a:sym typeface="Caveat"/>
              </a:rPr>
              <a:t>#RintisKarirImpian</a:t>
            </a:r>
            <a:endParaRPr b="1" i="0" sz="1100" u="none" cap="none" strike="noStrike">
              <a:solidFill>
                <a:srgbClr val="18919B"/>
              </a:solidFill>
              <a:latin typeface="Caveat"/>
              <a:ea typeface="Caveat"/>
              <a:cs typeface="Caveat"/>
              <a:sym typeface="Caveat"/>
            </a:endParaRPr>
          </a:p>
        </p:txBody>
      </p:sp>
      <p:pic>
        <p:nvPicPr>
          <p:cNvPr id="690" name="Google Shape;690;p40"/>
          <p:cNvPicPr preferRelativeResize="0"/>
          <p:nvPr/>
        </p:nvPicPr>
        <p:blipFill rotWithShape="1">
          <a:blip r:embed="rId3">
            <a:alphaModFix/>
          </a:blip>
          <a:srcRect b="0" l="0" r="0" t="0"/>
          <a:stretch/>
        </p:blipFill>
        <p:spPr>
          <a:xfrm>
            <a:off x="8410175" y="4803796"/>
            <a:ext cx="558450" cy="262804"/>
          </a:xfrm>
          <a:prstGeom prst="rect">
            <a:avLst/>
          </a:prstGeom>
          <a:noFill/>
          <a:ln>
            <a:noFill/>
          </a:ln>
        </p:spPr>
      </p:pic>
      <p:sp>
        <p:nvSpPr>
          <p:cNvPr id="691" name="Google Shape;691;p40"/>
          <p:cNvSpPr txBox="1"/>
          <p:nvPr/>
        </p:nvSpPr>
        <p:spPr>
          <a:xfrm>
            <a:off x="198875" y="1021325"/>
            <a:ext cx="8232300" cy="389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rPr b="0" i="0" lang="id" sz="1500" u="none" cap="none" strike="noStrike">
                <a:solidFill>
                  <a:srgbClr val="434343"/>
                </a:solidFill>
                <a:latin typeface="Arial"/>
                <a:ea typeface="Arial"/>
                <a:cs typeface="Arial"/>
                <a:sym typeface="Arial"/>
              </a:rPr>
              <a:t>Task:</a:t>
            </a:r>
            <a:endParaRPr b="0" i="0" sz="1500" u="none" cap="none" strike="noStrike">
              <a:solidFill>
                <a:srgbClr val="434343"/>
              </a:solidFill>
              <a:latin typeface="Arial"/>
              <a:ea typeface="Arial"/>
              <a:cs typeface="Arial"/>
              <a:sym typeface="Arial"/>
            </a:endParaRPr>
          </a:p>
        </p:txBody>
      </p:sp>
      <p:sp>
        <p:nvSpPr>
          <p:cNvPr id="692" name="Google Shape;692;p40"/>
          <p:cNvSpPr txBox="1"/>
          <p:nvPr/>
        </p:nvSpPr>
        <p:spPr>
          <a:xfrm>
            <a:off x="414649" y="1529479"/>
            <a:ext cx="8382047" cy="1104888"/>
          </a:xfrm>
          <a:prstGeom prst="rect">
            <a:avLst/>
          </a:prstGeom>
          <a:noFill/>
          <a:ln>
            <a:noFill/>
          </a:ln>
        </p:spPr>
        <p:txBody>
          <a:bodyPr anchorCtr="0" anchor="t" bIns="91425" lIns="91425" spcFirstLastPara="1" rIns="91425" wrap="square" tIns="91425">
            <a:spAutoFit/>
          </a:bodyPr>
          <a:lstStyle/>
          <a:p>
            <a:pPr indent="-342900" lvl="0" marL="342900" marR="0" rtl="0" algn="l">
              <a:lnSpc>
                <a:spcPct val="115000"/>
              </a:lnSpc>
              <a:spcBef>
                <a:spcPts val="0"/>
              </a:spcBef>
              <a:spcAft>
                <a:spcPts val="0"/>
              </a:spcAft>
              <a:buClr>
                <a:srgbClr val="000000"/>
              </a:buClr>
              <a:buSzPts val="1300"/>
              <a:buFont typeface="Arial"/>
              <a:buAutoNum type="arabicPeriod"/>
            </a:pPr>
            <a:r>
              <a:rPr b="0" i="0" lang="id" sz="1300" u="none" cap="none" strike="noStrike">
                <a:solidFill>
                  <a:srgbClr val="000000"/>
                </a:solidFill>
                <a:latin typeface="Roboto"/>
                <a:ea typeface="Roboto"/>
                <a:cs typeface="Roboto"/>
                <a:sym typeface="Roboto"/>
              </a:rPr>
              <a:t>Query transaksi yang merugikan saja yang terjadi di tahun 2018 hingga 2019 di kota Los Angeles. Diurutkan dari kerugian terbesar</a:t>
            </a:r>
            <a:endParaRPr/>
          </a:p>
          <a:p>
            <a:pPr indent="-342900" lvl="0" marL="342900" marR="0" rtl="0" algn="l">
              <a:lnSpc>
                <a:spcPct val="115000"/>
              </a:lnSpc>
              <a:spcBef>
                <a:spcPts val="0"/>
              </a:spcBef>
              <a:spcAft>
                <a:spcPts val="0"/>
              </a:spcAft>
              <a:buClr>
                <a:srgbClr val="000000"/>
              </a:buClr>
              <a:buSzPts val="1300"/>
              <a:buFont typeface="Arial"/>
              <a:buAutoNum type="arabicPeriod"/>
            </a:pPr>
            <a:r>
              <a:rPr b="0" i="0" lang="id" sz="1300" u="none" cap="none" strike="noStrike">
                <a:solidFill>
                  <a:srgbClr val="000000"/>
                </a:solidFill>
                <a:latin typeface="Roboto"/>
                <a:ea typeface="Roboto"/>
                <a:cs typeface="Roboto"/>
                <a:sym typeface="Roboto"/>
              </a:rPr>
              <a:t>Query transaksi yang keuntungan saja yang terjadi pada Q1 2018 di kota Henderson. Diurutkan dari keuntungan terbesar</a:t>
            </a:r>
            <a:endParaRPr b="0" i="0" sz="1300" u="none" cap="none" strike="noStrike">
              <a:solidFill>
                <a:srgbClr val="000000"/>
              </a:solidFill>
              <a:latin typeface="Roboto"/>
              <a:ea typeface="Roboto"/>
              <a:cs typeface="Roboto"/>
              <a:sym typeface="Roboto"/>
            </a:endParaRPr>
          </a:p>
        </p:txBody>
      </p:sp>
      <p:sp>
        <p:nvSpPr>
          <p:cNvPr id="693" name="Google Shape;693;p40"/>
          <p:cNvSpPr/>
          <p:nvPr/>
        </p:nvSpPr>
        <p:spPr>
          <a:xfrm>
            <a:off x="3016595" y="4689175"/>
            <a:ext cx="3110810" cy="276999"/>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id" sz="1200" u="none" cap="none" strike="noStrike">
                <a:solidFill>
                  <a:srgbClr val="17919B"/>
                </a:solidFill>
                <a:latin typeface="Arial"/>
                <a:ea typeface="Arial"/>
                <a:cs typeface="Arial"/>
                <a:sym typeface="Arial"/>
              </a:rPr>
              <a:t>SQL 3 (1/5)</a:t>
            </a:r>
            <a:endParaRPr/>
          </a:p>
        </p:txBody>
      </p:sp>
      <p:sp>
        <p:nvSpPr>
          <p:cNvPr id="694" name="Google Shape;694;p40"/>
          <p:cNvSpPr txBox="1"/>
          <p:nvPr>
            <p:ph type="title"/>
          </p:nvPr>
        </p:nvSpPr>
        <p:spPr>
          <a:xfrm>
            <a:off x="332448" y="244587"/>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id" sz="3600">
                <a:solidFill>
                  <a:srgbClr val="17919B"/>
                </a:solidFill>
                <a:latin typeface="Roboto"/>
                <a:ea typeface="Roboto"/>
                <a:cs typeface="Roboto"/>
                <a:sym typeface="Roboto"/>
              </a:rPr>
              <a:t>SQL 3 (SQL Basic 3)</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8" name="Shape 698"/>
        <p:cNvGrpSpPr/>
        <p:nvPr/>
      </p:nvGrpSpPr>
      <p:grpSpPr>
        <a:xfrm>
          <a:off x="0" y="0"/>
          <a:ext cx="0" cy="0"/>
          <a:chOff x="0" y="0"/>
          <a:chExt cx="0" cy="0"/>
        </a:xfrm>
      </p:grpSpPr>
      <p:grpSp>
        <p:nvGrpSpPr>
          <p:cNvPr id="699" name="Google Shape;699;p41"/>
          <p:cNvGrpSpPr/>
          <p:nvPr/>
        </p:nvGrpSpPr>
        <p:grpSpPr>
          <a:xfrm>
            <a:off x="8325085" y="65157"/>
            <a:ext cx="763768" cy="752531"/>
            <a:chOff x="695950" y="3458000"/>
            <a:chExt cx="966550" cy="952450"/>
          </a:xfrm>
        </p:grpSpPr>
        <p:sp>
          <p:nvSpPr>
            <p:cNvPr id="700" name="Google Shape;700;p41"/>
            <p:cNvSpPr/>
            <p:nvPr/>
          </p:nvSpPr>
          <p:spPr>
            <a:xfrm>
              <a:off x="695950" y="3458000"/>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1" name="Google Shape;701;p41"/>
            <p:cNvSpPr/>
            <p:nvPr/>
          </p:nvSpPr>
          <p:spPr>
            <a:xfrm>
              <a:off x="1065675" y="3458000"/>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2" name="Google Shape;702;p41"/>
            <p:cNvSpPr/>
            <p:nvPr/>
          </p:nvSpPr>
          <p:spPr>
            <a:xfrm>
              <a:off x="1435400" y="3458000"/>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3" name="Google Shape;703;p41"/>
            <p:cNvSpPr/>
            <p:nvPr/>
          </p:nvSpPr>
          <p:spPr>
            <a:xfrm>
              <a:off x="695950" y="3820675"/>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4" name="Google Shape;704;p41"/>
            <p:cNvSpPr/>
            <p:nvPr/>
          </p:nvSpPr>
          <p:spPr>
            <a:xfrm>
              <a:off x="1065675" y="3820675"/>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5" name="Google Shape;705;p41"/>
            <p:cNvSpPr/>
            <p:nvPr/>
          </p:nvSpPr>
          <p:spPr>
            <a:xfrm>
              <a:off x="1435400" y="3820675"/>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6" name="Google Shape;706;p41"/>
            <p:cNvSpPr/>
            <p:nvPr/>
          </p:nvSpPr>
          <p:spPr>
            <a:xfrm>
              <a:off x="695950" y="4183350"/>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7" name="Google Shape;707;p41"/>
            <p:cNvSpPr/>
            <p:nvPr/>
          </p:nvSpPr>
          <p:spPr>
            <a:xfrm>
              <a:off x="1065675" y="4183350"/>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8" name="Google Shape;708;p41"/>
            <p:cNvSpPr/>
            <p:nvPr/>
          </p:nvSpPr>
          <p:spPr>
            <a:xfrm>
              <a:off x="1435400" y="4183350"/>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09" name="Google Shape;709;p41"/>
          <p:cNvSpPr txBox="1"/>
          <p:nvPr/>
        </p:nvSpPr>
        <p:spPr>
          <a:xfrm>
            <a:off x="212775" y="4649600"/>
            <a:ext cx="14349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1" i="0" lang="id" sz="1100" u="none" cap="none" strike="noStrike">
                <a:solidFill>
                  <a:srgbClr val="18919B"/>
                </a:solidFill>
                <a:latin typeface="Caveat"/>
                <a:ea typeface="Caveat"/>
                <a:cs typeface="Caveat"/>
                <a:sym typeface="Caveat"/>
              </a:rPr>
              <a:t>#RintisKarirImpian</a:t>
            </a:r>
            <a:endParaRPr b="1" i="0" sz="1100" u="none" cap="none" strike="noStrike">
              <a:solidFill>
                <a:srgbClr val="18919B"/>
              </a:solidFill>
              <a:latin typeface="Caveat"/>
              <a:ea typeface="Caveat"/>
              <a:cs typeface="Caveat"/>
              <a:sym typeface="Caveat"/>
            </a:endParaRPr>
          </a:p>
        </p:txBody>
      </p:sp>
      <p:pic>
        <p:nvPicPr>
          <p:cNvPr id="710" name="Google Shape;710;p41"/>
          <p:cNvPicPr preferRelativeResize="0"/>
          <p:nvPr/>
        </p:nvPicPr>
        <p:blipFill rotWithShape="1">
          <a:blip r:embed="rId3">
            <a:alphaModFix/>
          </a:blip>
          <a:srcRect b="0" l="0" r="0" t="0"/>
          <a:stretch/>
        </p:blipFill>
        <p:spPr>
          <a:xfrm>
            <a:off x="8410175" y="4803796"/>
            <a:ext cx="558450" cy="262804"/>
          </a:xfrm>
          <a:prstGeom prst="rect">
            <a:avLst/>
          </a:prstGeom>
          <a:noFill/>
          <a:ln>
            <a:noFill/>
          </a:ln>
        </p:spPr>
      </p:pic>
      <p:sp>
        <p:nvSpPr>
          <p:cNvPr id="711" name="Google Shape;711;p41"/>
          <p:cNvSpPr txBox="1"/>
          <p:nvPr/>
        </p:nvSpPr>
        <p:spPr>
          <a:xfrm>
            <a:off x="359325" y="164275"/>
            <a:ext cx="7884600" cy="553968"/>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600"/>
              <a:buFont typeface="Arial"/>
              <a:buNone/>
            </a:pPr>
            <a:r>
              <a:rPr b="1" i="0" lang="id" sz="2400" u="none" cap="none" strike="noStrike">
                <a:solidFill>
                  <a:srgbClr val="18919B"/>
                </a:solidFill>
                <a:latin typeface="Roboto"/>
                <a:ea typeface="Roboto"/>
                <a:cs typeface="Roboto"/>
                <a:sym typeface="Roboto"/>
              </a:rPr>
              <a:t>Task 1</a:t>
            </a:r>
            <a:endParaRPr b="1" i="0" sz="2400" u="none" cap="none" strike="noStrike">
              <a:solidFill>
                <a:srgbClr val="18919B"/>
              </a:solidFill>
              <a:latin typeface="Roboto"/>
              <a:ea typeface="Roboto"/>
              <a:cs typeface="Roboto"/>
              <a:sym typeface="Roboto"/>
            </a:endParaRPr>
          </a:p>
        </p:txBody>
      </p:sp>
      <p:sp>
        <p:nvSpPr>
          <p:cNvPr id="712" name="Google Shape;712;p41"/>
          <p:cNvSpPr txBox="1"/>
          <p:nvPr/>
        </p:nvSpPr>
        <p:spPr>
          <a:xfrm>
            <a:off x="359325" y="727972"/>
            <a:ext cx="8494750" cy="3893343"/>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b="0" i="0" lang="id" sz="1300" u="none" cap="none" strike="noStrike">
                <a:solidFill>
                  <a:srgbClr val="000000"/>
                </a:solidFill>
                <a:latin typeface="Roboto"/>
                <a:ea typeface="Roboto"/>
                <a:cs typeface="Roboto"/>
                <a:sym typeface="Roboto"/>
              </a:rPr>
              <a:t>“Query transaksi yang merugikan saja yang terjadi di tahun 2018 hingga 2019 di kota Los Angeles. diurutkan dari kerugian terbesar”.</a:t>
            </a:r>
            <a:endParaRPr b="0" i="0" sz="1300" u="none" cap="none" strike="noStrike">
              <a:solidFill>
                <a:schemeClr val="dk1"/>
              </a:solidFill>
              <a:highlight>
                <a:srgbClr val="FFFFFF"/>
              </a:highlight>
              <a:latin typeface="Roboto"/>
              <a:ea typeface="Roboto"/>
              <a:cs typeface="Roboto"/>
              <a:sym typeface="Roboto"/>
            </a:endParaRPr>
          </a:p>
          <a:p>
            <a:pPr indent="0" lvl="0" marL="0" marR="0" rtl="0" algn="l">
              <a:lnSpc>
                <a:spcPct val="100000"/>
              </a:lnSpc>
              <a:spcBef>
                <a:spcPts val="600"/>
              </a:spcBef>
              <a:spcAft>
                <a:spcPts val="0"/>
              </a:spcAft>
              <a:buNone/>
            </a:pPr>
            <a:r>
              <a:rPr b="0" i="0" lang="id" sz="1300" u="none" cap="none" strike="noStrike">
                <a:solidFill>
                  <a:schemeClr val="dk1"/>
                </a:solidFill>
                <a:highlight>
                  <a:srgbClr val="FFFFFF"/>
                </a:highlight>
                <a:latin typeface="Roboto"/>
                <a:ea typeface="Roboto"/>
                <a:cs typeface="Roboto"/>
                <a:sym typeface="Roboto"/>
              </a:rPr>
              <a:t>Berikut ini adalah  query yang bisa digunakan.</a:t>
            </a:r>
            <a:endParaRPr/>
          </a:p>
          <a:p>
            <a:pPr indent="0" lvl="0" marL="0" marR="0" rtl="0" algn="l">
              <a:lnSpc>
                <a:spcPct val="100000"/>
              </a:lnSpc>
              <a:spcBef>
                <a:spcPts val="600"/>
              </a:spcBef>
              <a:spcAft>
                <a:spcPts val="0"/>
              </a:spcAft>
              <a:buNone/>
            </a:pPr>
            <a:r>
              <a:t/>
            </a:r>
            <a:endParaRPr b="0" i="0" sz="1000" u="none" cap="none" strike="noStrike">
              <a:solidFill>
                <a:srgbClr val="D81B60"/>
              </a:solidFill>
              <a:latin typeface="Roboto Mono"/>
              <a:ea typeface="Roboto Mono"/>
              <a:cs typeface="Roboto Mono"/>
              <a:sym typeface="Roboto Mono"/>
            </a:endParaRPr>
          </a:p>
          <a:p>
            <a:pPr indent="0" lvl="0" marL="0" marR="0" rtl="0" algn="l">
              <a:lnSpc>
                <a:spcPct val="100000"/>
              </a:lnSpc>
              <a:spcBef>
                <a:spcPts val="0"/>
              </a:spcBef>
              <a:spcAft>
                <a:spcPts val="0"/>
              </a:spcAft>
              <a:buNone/>
            </a:pPr>
            <a:r>
              <a:rPr b="0" i="0" lang="id" sz="1000" u="none" cap="none" strike="noStrike">
                <a:solidFill>
                  <a:srgbClr val="D81B60"/>
                </a:solidFill>
                <a:latin typeface="Roboto Mono"/>
                <a:ea typeface="Roboto Mono"/>
                <a:cs typeface="Roboto Mono"/>
                <a:sym typeface="Roboto Mono"/>
              </a:rPr>
              <a:t>-- Mini Task 1</a:t>
            </a:r>
            <a:endParaRPr b="0" i="0" sz="1000" u="none" cap="none" strike="noStrike">
              <a:solidFill>
                <a:srgbClr val="3A474E"/>
              </a:solidFill>
              <a:latin typeface="Roboto Mono"/>
              <a:ea typeface="Roboto Mono"/>
              <a:cs typeface="Roboto Mono"/>
              <a:sym typeface="Roboto Mono"/>
            </a:endParaRPr>
          </a:p>
          <a:p>
            <a:pPr indent="0" lvl="0" marL="0" marR="0" rtl="0" algn="l">
              <a:lnSpc>
                <a:spcPct val="100000"/>
              </a:lnSpc>
              <a:spcBef>
                <a:spcPts val="0"/>
              </a:spcBef>
              <a:spcAft>
                <a:spcPts val="0"/>
              </a:spcAft>
              <a:buNone/>
            </a:pPr>
            <a:r>
              <a:rPr b="0" i="0" lang="id" sz="1000" u="none" cap="none" strike="noStrike">
                <a:solidFill>
                  <a:srgbClr val="3367D6"/>
                </a:solidFill>
                <a:latin typeface="Roboto Mono"/>
                <a:ea typeface="Roboto Mono"/>
                <a:cs typeface="Roboto Mono"/>
                <a:sym typeface="Roboto Mono"/>
              </a:rPr>
              <a:t>select</a:t>
            </a:r>
            <a:endParaRPr b="0" i="0" sz="1000" u="none" cap="none" strike="noStrike">
              <a:solidFill>
                <a:srgbClr val="3A474E"/>
              </a:solidFill>
              <a:latin typeface="Roboto Mono"/>
              <a:ea typeface="Roboto Mono"/>
              <a:cs typeface="Roboto Mono"/>
              <a:sym typeface="Roboto Mono"/>
            </a:endParaRPr>
          </a:p>
          <a:p>
            <a:pPr indent="0" lvl="0" marL="0" marR="0" rtl="0" algn="l">
              <a:lnSpc>
                <a:spcPct val="100000"/>
              </a:lnSpc>
              <a:spcBef>
                <a:spcPts val="0"/>
              </a:spcBef>
              <a:spcAft>
                <a:spcPts val="0"/>
              </a:spcAft>
              <a:buNone/>
            </a:pPr>
            <a:r>
              <a:rPr b="0" i="0" lang="id" sz="1000" u="none" cap="none" strike="noStrike">
                <a:solidFill>
                  <a:srgbClr val="3A474E"/>
                </a:solidFill>
                <a:latin typeface="Roboto Mono"/>
                <a:ea typeface="Roboto Mono"/>
                <a:cs typeface="Roboto Mono"/>
                <a:sym typeface="Roboto Mono"/>
              </a:rPr>
              <a:t>  </a:t>
            </a:r>
            <a:r>
              <a:rPr b="0" i="0" lang="id" sz="1000" u="none" cap="none" strike="noStrike">
                <a:solidFill>
                  <a:srgbClr val="37474F"/>
                </a:solidFill>
                <a:latin typeface="Roboto Mono"/>
                <a:ea typeface="Roboto Mono"/>
                <a:cs typeface="Roboto Mono"/>
                <a:sym typeface="Roboto Mono"/>
              </a:rPr>
              <a:t>*</a:t>
            </a:r>
            <a:endParaRPr b="0" i="0" sz="1000" u="none" cap="none" strike="noStrike">
              <a:solidFill>
                <a:srgbClr val="3A474E"/>
              </a:solidFill>
              <a:latin typeface="Roboto Mono"/>
              <a:ea typeface="Roboto Mono"/>
              <a:cs typeface="Roboto Mono"/>
              <a:sym typeface="Roboto Mono"/>
            </a:endParaRPr>
          </a:p>
          <a:p>
            <a:pPr indent="0" lvl="0" marL="0" marR="0" rtl="0" algn="l">
              <a:lnSpc>
                <a:spcPct val="100000"/>
              </a:lnSpc>
              <a:spcBef>
                <a:spcPts val="0"/>
              </a:spcBef>
              <a:spcAft>
                <a:spcPts val="0"/>
              </a:spcAft>
              <a:buNone/>
            </a:pPr>
            <a:r>
              <a:rPr b="0" i="0" lang="id" sz="1000" u="none" cap="none" strike="noStrike">
                <a:solidFill>
                  <a:srgbClr val="3367D6"/>
                </a:solidFill>
                <a:latin typeface="Roboto Mono"/>
                <a:ea typeface="Roboto Mono"/>
                <a:cs typeface="Roboto Mono"/>
                <a:sym typeface="Roboto Mono"/>
              </a:rPr>
              <a:t>from</a:t>
            </a:r>
            <a:r>
              <a:rPr b="0" i="0" lang="id" sz="1000" u="none" cap="none" strike="noStrike">
                <a:solidFill>
                  <a:srgbClr val="3A474E"/>
                </a:solidFill>
                <a:latin typeface="Roboto Mono"/>
                <a:ea typeface="Roboto Mono"/>
                <a:cs typeface="Roboto Mono"/>
                <a:sym typeface="Roboto Mono"/>
              </a:rPr>
              <a:t> </a:t>
            </a:r>
            <a:endParaRPr/>
          </a:p>
          <a:p>
            <a:pPr indent="0" lvl="0" marL="0" marR="0" rtl="0" algn="l">
              <a:lnSpc>
                <a:spcPct val="100000"/>
              </a:lnSpc>
              <a:spcBef>
                <a:spcPts val="0"/>
              </a:spcBef>
              <a:spcAft>
                <a:spcPts val="0"/>
              </a:spcAft>
              <a:buNone/>
            </a:pPr>
            <a:r>
              <a:rPr b="0" i="0" lang="id" sz="1000" u="none" cap="none" strike="noStrike">
                <a:solidFill>
                  <a:srgbClr val="3A474E"/>
                </a:solidFill>
                <a:latin typeface="Roboto Mono"/>
                <a:ea typeface="Roboto Mono"/>
                <a:cs typeface="Roboto Mono"/>
                <a:sym typeface="Roboto Mono"/>
              </a:rPr>
              <a:t>  </a:t>
            </a:r>
            <a:r>
              <a:rPr b="0" i="0" lang="id" sz="1000" u="none" cap="none" strike="noStrike">
                <a:solidFill>
                  <a:srgbClr val="0D904F"/>
                </a:solidFill>
                <a:latin typeface="Roboto Mono"/>
                <a:ea typeface="Roboto Mono"/>
                <a:cs typeface="Roboto Mono"/>
                <a:sym typeface="Roboto Mono"/>
              </a:rPr>
              <a:t>`myskill-project-394402.tokopaedi.orders`</a:t>
            </a:r>
            <a:endParaRPr b="0" i="0" sz="1000" u="none" cap="none" strike="noStrike">
              <a:solidFill>
                <a:srgbClr val="3A474E"/>
              </a:solidFill>
              <a:latin typeface="Roboto Mono"/>
              <a:ea typeface="Roboto Mono"/>
              <a:cs typeface="Roboto Mono"/>
              <a:sym typeface="Roboto Mono"/>
            </a:endParaRPr>
          </a:p>
          <a:p>
            <a:pPr indent="0" lvl="0" marL="0" marR="0" rtl="0" algn="l">
              <a:lnSpc>
                <a:spcPct val="100000"/>
              </a:lnSpc>
              <a:spcBef>
                <a:spcPts val="0"/>
              </a:spcBef>
              <a:spcAft>
                <a:spcPts val="0"/>
              </a:spcAft>
              <a:buNone/>
            </a:pPr>
            <a:r>
              <a:rPr b="0" i="0" lang="id" sz="1000" u="none" cap="none" strike="noStrike">
                <a:solidFill>
                  <a:srgbClr val="3367D6"/>
                </a:solidFill>
                <a:latin typeface="Roboto Mono"/>
                <a:ea typeface="Roboto Mono"/>
                <a:cs typeface="Roboto Mono"/>
                <a:sym typeface="Roboto Mono"/>
              </a:rPr>
              <a:t>where</a:t>
            </a:r>
            <a:endParaRPr b="0" i="0" sz="1000" u="none" cap="none" strike="noStrike">
              <a:solidFill>
                <a:srgbClr val="3A474E"/>
              </a:solidFill>
              <a:latin typeface="Roboto Mono"/>
              <a:ea typeface="Roboto Mono"/>
              <a:cs typeface="Roboto Mono"/>
              <a:sym typeface="Roboto Mono"/>
            </a:endParaRPr>
          </a:p>
          <a:p>
            <a:pPr indent="0" lvl="0" marL="0" marR="0" rtl="0" algn="l">
              <a:lnSpc>
                <a:spcPct val="100000"/>
              </a:lnSpc>
              <a:spcBef>
                <a:spcPts val="0"/>
              </a:spcBef>
              <a:spcAft>
                <a:spcPts val="0"/>
              </a:spcAft>
              <a:buNone/>
            </a:pPr>
            <a:r>
              <a:rPr b="0" i="0" lang="id" sz="1000" u="none" cap="none" strike="noStrike">
                <a:solidFill>
                  <a:srgbClr val="3A474E"/>
                </a:solidFill>
                <a:latin typeface="Roboto Mono"/>
                <a:ea typeface="Roboto Mono"/>
                <a:cs typeface="Roboto Mono"/>
                <a:sym typeface="Roboto Mono"/>
              </a:rPr>
              <a:t>  </a:t>
            </a:r>
            <a:r>
              <a:rPr b="0" i="0" lang="id" sz="1000" u="none" cap="none" strike="noStrike">
                <a:solidFill>
                  <a:srgbClr val="000000"/>
                </a:solidFill>
                <a:latin typeface="Roboto Mono"/>
                <a:ea typeface="Roboto Mono"/>
                <a:cs typeface="Roboto Mono"/>
                <a:sym typeface="Roboto Mono"/>
              </a:rPr>
              <a:t>profit</a:t>
            </a:r>
            <a:r>
              <a:rPr b="0" i="0" lang="id" sz="1000" u="none" cap="none" strike="noStrike">
                <a:solidFill>
                  <a:srgbClr val="3A474E"/>
                </a:solidFill>
                <a:latin typeface="Roboto Mono"/>
                <a:ea typeface="Roboto Mono"/>
                <a:cs typeface="Roboto Mono"/>
                <a:sym typeface="Roboto Mono"/>
              </a:rPr>
              <a:t> </a:t>
            </a:r>
            <a:r>
              <a:rPr b="0" i="0" lang="id" sz="1000" u="none" cap="none" strike="noStrike">
                <a:solidFill>
                  <a:srgbClr val="37474F"/>
                </a:solidFill>
                <a:latin typeface="Roboto Mono"/>
                <a:ea typeface="Roboto Mono"/>
                <a:cs typeface="Roboto Mono"/>
                <a:sym typeface="Roboto Mono"/>
              </a:rPr>
              <a:t>&lt;</a:t>
            </a:r>
            <a:r>
              <a:rPr b="0" i="0" lang="id" sz="1000" u="none" cap="none" strike="noStrike">
                <a:solidFill>
                  <a:srgbClr val="3A474E"/>
                </a:solidFill>
                <a:latin typeface="Roboto Mono"/>
                <a:ea typeface="Roboto Mono"/>
                <a:cs typeface="Roboto Mono"/>
                <a:sym typeface="Roboto Mono"/>
              </a:rPr>
              <a:t> </a:t>
            </a:r>
            <a:r>
              <a:rPr b="0" i="0" lang="id" sz="1000" u="none" cap="none" strike="noStrike">
                <a:solidFill>
                  <a:srgbClr val="F4511E"/>
                </a:solidFill>
                <a:latin typeface="Roboto Mono"/>
                <a:ea typeface="Roboto Mono"/>
                <a:cs typeface="Roboto Mono"/>
                <a:sym typeface="Roboto Mono"/>
              </a:rPr>
              <a:t>0</a:t>
            </a:r>
            <a:r>
              <a:rPr b="0" i="0" lang="id" sz="1000" u="none" cap="none" strike="noStrike">
                <a:solidFill>
                  <a:srgbClr val="3A474E"/>
                </a:solidFill>
                <a:latin typeface="Roboto Mono"/>
                <a:ea typeface="Roboto Mono"/>
                <a:cs typeface="Roboto Mono"/>
                <a:sym typeface="Roboto Mono"/>
              </a:rPr>
              <a:t> </a:t>
            </a:r>
            <a:r>
              <a:rPr b="0" i="0" lang="id" sz="1000" u="none" cap="none" strike="noStrike">
                <a:solidFill>
                  <a:srgbClr val="3367D6"/>
                </a:solidFill>
                <a:latin typeface="Roboto Mono"/>
                <a:ea typeface="Roboto Mono"/>
                <a:cs typeface="Roboto Mono"/>
                <a:sym typeface="Roboto Mono"/>
              </a:rPr>
              <a:t>and</a:t>
            </a:r>
            <a:endParaRPr b="0" i="0" sz="1000" u="none" cap="none" strike="noStrike">
              <a:solidFill>
                <a:srgbClr val="3A474E"/>
              </a:solidFill>
              <a:latin typeface="Roboto Mono"/>
              <a:ea typeface="Roboto Mono"/>
              <a:cs typeface="Roboto Mono"/>
              <a:sym typeface="Roboto Mono"/>
            </a:endParaRPr>
          </a:p>
          <a:p>
            <a:pPr indent="0" lvl="0" marL="0" marR="0" rtl="0" algn="l">
              <a:lnSpc>
                <a:spcPct val="100000"/>
              </a:lnSpc>
              <a:spcBef>
                <a:spcPts val="0"/>
              </a:spcBef>
              <a:spcAft>
                <a:spcPts val="0"/>
              </a:spcAft>
              <a:buNone/>
            </a:pPr>
            <a:r>
              <a:rPr b="0" i="0" lang="id" sz="1000" u="none" cap="none" strike="noStrike">
                <a:solidFill>
                  <a:srgbClr val="3A474E"/>
                </a:solidFill>
                <a:latin typeface="Roboto Mono"/>
                <a:ea typeface="Roboto Mono"/>
                <a:cs typeface="Roboto Mono"/>
                <a:sym typeface="Roboto Mono"/>
              </a:rPr>
              <a:t>  </a:t>
            </a:r>
            <a:r>
              <a:rPr b="0" i="0" lang="id" sz="1000" u="none" cap="none" strike="noStrike">
                <a:solidFill>
                  <a:srgbClr val="3367D6"/>
                </a:solidFill>
                <a:latin typeface="Roboto Mono"/>
                <a:ea typeface="Roboto Mono"/>
                <a:cs typeface="Roboto Mono"/>
                <a:sym typeface="Roboto Mono"/>
              </a:rPr>
              <a:t>extract</a:t>
            </a:r>
            <a:r>
              <a:rPr b="0" i="0" lang="id" sz="1000" u="none" cap="none" strike="noStrike">
                <a:solidFill>
                  <a:srgbClr val="37474F"/>
                </a:solidFill>
                <a:latin typeface="Roboto Mono"/>
                <a:ea typeface="Roboto Mono"/>
                <a:cs typeface="Roboto Mono"/>
                <a:sym typeface="Roboto Mono"/>
              </a:rPr>
              <a:t>(</a:t>
            </a:r>
            <a:r>
              <a:rPr b="0" i="0" lang="id" sz="1000" u="none" cap="none" strike="noStrike">
                <a:solidFill>
                  <a:srgbClr val="000000"/>
                </a:solidFill>
                <a:latin typeface="Roboto Mono"/>
                <a:ea typeface="Roboto Mono"/>
                <a:cs typeface="Roboto Mono"/>
                <a:sym typeface="Roboto Mono"/>
              </a:rPr>
              <a:t>year</a:t>
            </a:r>
            <a:r>
              <a:rPr b="0" i="0" lang="id" sz="1000" u="none" cap="none" strike="noStrike">
                <a:solidFill>
                  <a:srgbClr val="3A474E"/>
                </a:solidFill>
                <a:latin typeface="Roboto Mono"/>
                <a:ea typeface="Roboto Mono"/>
                <a:cs typeface="Roboto Mono"/>
                <a:sym typeface="Roboto Mono"/>
              </a:rPr>
              <a:t> </a:t>
            </a:r>
            <a:r>
              <a:rPr b="0" i="0" lang="id" sz="1000" u="none" cap="none" strike="noStrike">
                <a:solidFill>
                  <a:srgbClr val="3367D6"/>
                </a:solidFill>
                <a:latin typeface="Roboto Mono"/>
                <a:ea typeface="Roboto Mono"/>
                <a:cs typeface="Roboto Mono"/>
                <a:sym typeface="Roboto Mono"/>
              </a:rPr>
              <a:t>from</a:t>
            </a:r>
            <a:r>
              <a:rPr b="0" i="0" lang="id" sz="1000" u="none" cap="none" strike="noStrike">
                <a:solidFill>
                  <a:srgbClr val="3A474E"/>
                </a:solidFill>
                <a:latin typeface="Roboto Mono"/>
                <a:ea typeface="Roboto Mono"/>
                <a:cs typeface="Roboto Mono"/>
                <a:sym typeface="Roboto Mono"/>
              </a:rPr>
              <a:t> </a:t>
            </a:r>
            <a:r>
              <a:rPr b="0" i="0" lang="id" sz="1000" u="none" cap="none" strike="noStrike">
                <a:solidFill>
                  <a:srgbClr val="000000"/>
                </a:solidFill>
                <a:latin typeface="Roboto Mono"/>
                <a:ea typeface="Roboto Mono"/>
                <a:cs typeface="Roboto Mono"/>
                <a:sym typeface="Roboto Mono"/>
              </a:rPr>
              <a:t>order_date</a:t>
            </a:r>
            <a:r>
              <a:rPr b="0" i="0" lang="id" sz="1000" u="none" cap="none" strike="noStrike">
                <a:solidFill>
                  <a:srgbClr val="37474F"/>
                </a:solidFill>
                <a:latin typeface="Roboto Mono"/>
                <a:ea typeface="Roboto Mono"/>
                <a:cs typeface="Roboto Mono"/>
                <a:sym typeface="Roboto Mono"/>
              </a:rPr>
              <a:t>)</a:t>
            </a:r>
            <a:r>
              <a:rPr b="0" i="0" lang="id" sz="1000" u="none" cap="none" strike="noStrike">
                <a:solidFill>
                  <a:srgbClr val="3A474E"/>
                </a:solidFill>
                <a:latin typeface="Roboto Mono"/>
                <a:ea typeface="Roboto Mono"/>
                <a:cs typeface="Roboto Mono"/>
                <a:sym typeface="Roboto Mono"/>
              </a:rPr>
              <a:t> </a:t>
            </a:r>
            <a:r>
              <a:rPr b="0" i="0" lang="id" sz="1000" u="none" cap="none" strike="noStrike">
                <a:solidFill>
                  <a:srgbClr val="3367D6"/>
                </a:solidFill>
                <a:latin typeface="Roboto Mono"/>
                <a:ea typeface="Roboto Mono"/>
                <a:cs typeface="Roboto Mono"/>
                <a:sym typeface="Roboto Mono"/>
              </a:rPr>
              <a:t>between</a:t>
            </a:r>
            <a:r>
              <a:rPr b="0" i="0" lang="id" sz="1000" u="none" cap="none" strike="noStrike">
                <a:solidFill>
                  <a:srgbClr val="3A474E"/>
                </a:solidFill>
                <a:latin typeface="Roboto Mono"/>
                <a:ea typeface="Roboto Mono"/>
                <a:cs typeface="Roboto Mono"/>
                <a:sym typeface="Roboto Mono"/>
              </a:rPr>
              <a:t> </a:t>
            </a:r>
            <a:r>
              <a:rPr b="0" i="0" lang="id" sz="1000" u="none" cap="none" strike="noStrike">
                <a:solidFill>
                  <a:srgbClr val="F4511E"/>
                </a:solidFill>
                <a:latin typeface="Roboto Mono"/>
                <a:ea typeface="Roboto Mono"/>
                <a:cs typeface="Roboto Mono"/>
                <a:sym typeface="Roboto Mono"/>
              </a:rPr>
              <a:t>2018</a:t>
            </a:r>
            <a:r>
              <a:rPr b="0" i="0" lang="id" sz="1000" u="none" cap="none" strike="noStrike">
                <a:solidFill>
                  <a:srgbClr val="3A474E"/>
                </a:solidFill>
                <a:latin typeface="Roboto Mono"/>
                <a:ea typeface="Roboto Mono"/>
                <a:cs typeface="Roboto Mono"/>
                <a:sym typeface="Roboto Mono"/>
              </a:rPr>
              <a:t> </a:t>
            </a:r>
            <a:r>
              <a:rPr b="0" i="0" lang="id" sz="1000" u="none" cap="none" strike="noStrike">
                <a:solidFill>
                  <a:srgbClr val="3367D6"/>
                </a:solidFill>
                <a:latin typeface="Roboto Mono"/>
                <a:ea typeface="Roboto Mono"/>
                <a:cs typeface="Roboto Mono"/>
                <a:sym typeface="Roboto Mono"/>
              </a:rPr>
              <a:t>and</a:t>
            </a:r>
            <a:r>
              <a:rPr b="0" i="0" lang="id" sz="1000" u="none" cap="none" strike="noStrike">
                <a:solidFill>
                  <a:srgbClr val="3A474E"/>
                </a:solidFill>
                <a:latin typeface="Roboto Mono"/>
                <a:ea typeface="Roboto Mono"/>
                <a:cs typeface="Roboto Mono"/>
                <a:sym typeface="Roboto Mono"/>
              </a:rPr>
              <a:t> </a:t>
            </a:r>
            <a:r>
              <a:rPr b="0" i="0" lang="id" sz="1000" u="none" cap="none" strike="noStrike">
                <a:solidFill>
                  <a:srgbClr val="F4511E"/>
                </a:solidFill>
                <a:latin typeface="Roboto Mono"/>
                <a:ea typeface="Roboto Mono"/>
                <a:cs typeface="Roboto Mono"/>
                <a:sym typeface="Roboto Mono"/>
              </a:rPr>
              <a:t>2019</a:t>
            </a:r>
            <a:r>
              <a:rPr b="0" i="0" lang="id" sz="1000" u="none" cap="none" strike="noStrike">
                <a:solidFill>
                  <a:srgbClr val="3A474E"/>
                </a:solidFill>
                <a:latin typeface="Roboto Mono"/>
                <a:ea typeface="Roboto Mono"/>
                <a:cs typeface="Roboto Mono"/>
                <a:sym typeface="Roboto Mono"/>
              </a:rPr>
              <a:t> </a:t>
            </a:r>
            <a:r>
              <a:rPr b="0" i="0" lang="id" sz="1000" u="none" cap="none" strike="noStrike">
                <a:solidFill>
                  <a:srgbClr val="3367D6"/>
                </a:solidFill>
                <a:latin typeface="Roboto Mono"/>
                <a:ea typeface="Roboto Mono"/>
                <a:cs typeface="Roboto Mono"/>
                <a:sym typeface="Roboto Mono"/>
              </a:rPr>
              <a:t>and</a:t>
            </a:r>
            <a:endParaRPr b="0" i="0" sz="1000" u="none" cap="none" strike="noStrike">
              <a:solidFill>
                <a:srgbClr val="3A474E"/>
              </a:solidFill>
              <a:latin typeface="Roboto Mono"/>
              <a:ea typeface="Roboto Mono"/>
              <a:cs typeface="Roboto Mono"/>
              <a:sym typeface="Roboto Mono"/>
            </a:endParaRPr>
          </a:p>
          <a:p>
            <a:pPr indent="0" lvl="0" marL="0" marR="0" rtl="0" algn="l">
              <a:lnSpc>
                <a:spcPct val="100000"/>
              </a:lnSpc>
              <a:spcBef>
                <a:spcPts val="0"/>
              </a:spcBef>
              <a:spcAft>
                <a:spcPts val="0"/>
              </a:spcAft>
              <a:buNone/>
            </a:pPr>
            <a:r>
              <a:rPr b="0" i="0" lang="id" sz="1000" u="none" cap="none" strike="noStrike">
                <a:solidFill>
                  <a:srgbClr val="3A474E"/>
                </a:solidFill>
                <a:latin typeface="Roboto Mono"/>
                <a:ea typeface="Roboto Mono"/>
                <a:cs typeface="Roboto Mono"/>
                <a:sym typeface="Roboto Mono"/>
              </a:rPr>
              <a:t>  </a:t>
            </a:r>
            <a:r>
              <a:rPr b="0" i="0" lang="id" sz="1000" u="none" cap="none" strike="noStrike">
                <a:solidFill>
                  <a:srgbClr val="800000"/>
                </a:solidFill>
                <a:latin typeface="Roboto Mono"/>
                <a:ea typeface="Roboto Mono"/>
                <a:cs typeface="Roboto Mono"/>
                <a:sym typeface="Roboto Mono"/>
              </a:rPr>
              <a:t>city</a:t>
            </a:r>
            <a:r>
              <a:rPr b="0" i="0" lang="id" sz="1000" u="none" cap="none" strike="noStrike">
                <a:solidFill>
                  <a:srgbClr val="3A474E"/>
                </a:solidFill>
                <a:latin typeface="Roboto Mono"/>
                <a:ea typeface="Roboto Mono"/>
                <a:cs typeface="Roboto Mono"/>
                <a:sym typeface="Roboto Mono"/>
              </a:rPr>
              <a:t> = </a:t>
            </a:r>
            <a:r>
              <a:rPr b="0" i="0" lang="id" sz="1000" u="none" cap="none" strike="noStrike">
                <a:solidFill>
                  <a:srgbClr val="0D904F"/>
                </a:solidFill>
                <a:latin typeface="Roboto Mono"/>
                <a:ea typeface="Roboto Mono"/>
                <a:cs typeface="Roboto Mono"/>
                <a:sym typeface="Roboto Mono"/>
              </a:rPr>
              <a:t>'Los Angeles'</a:t>
            </a:r>
            <a:endParaRPr b="0" i="0" sz="1000" u="none" cap="none" strike="noStrike">
              <a:solidFill>
                <a:srgbClr val="3A474E"/>
              </a:solidFill>
              <a:latin typeface="Roboto Mono"/>
              <a:ea typeface="Roboto Mono"/>
              <a:cs typeface="Roboto Mono"/>
              <a:sym typeface="Roboto Mono"/>
            </a:endParaRPr>
          </a:p>
          <a:p>
            <a:pPr indent="0" lvl="0" marL="0" marR="0" rtl="0" algn="l">
              <a:lnSpc>
                <a:spcPct val="100000"/>
              </a:lnSpc>
              <a:spcBef>
                <a:spcPts val="0"/>
              </a:spcBef>
              <a:spcAft>
                <a:spcPts val="0"/>
              </a:spcAft>
              <a:buNone/>
            </a:pPr>
            <a:r>
              <a:rPr b="0" i="0" lang="id" sz="1000" u="none" cap="none" strike="noStrike">
                <a:solidFill>
                  <a:srgbClr val="3367D6"/>
                </a:solidFill>
                <a:latin typeface="Roboto Mono"/>
                <a:ea typeface="Roboto Mono"/>
                <a:cs typeface="Roboto Mono"/>
                <a:sym typeface="Roboto Mono"/>
              </a:rPr>
              <a:t>order</a:t>
            </a:r>
            <a:r>
              <a:rPr b="0" i="0" lang="id" sz="1000" u="none" cap="none" strike="noStrike">
                <a:solidFill>
                  <a:srgbClr val="3A474E"/>
                </a:solidFill>
                <a:latin typeface="Roboto Mono"/>
                <a:ea typeface="Roboto Mono"/>
                <a:cs typeface="Roboto Mono"/>
                <a:sym typeface="Roboto Mono"/>
              </a:rPr>
              <a:t> </a:t>
            </a:r>
            <a:r>
              <a:rPr b="0" i="0" lang="id" sz="1000" u="none" cap="none" strike="noStrike">
                <a:solidFill>
                  <a:srgbClr val="3367D6"/>
                </a:solidFill>
                <a:latin typeface="Roboto Mono"/>
                <a:ea typeface="Roboto Mono"/>
                <a:cs typeface="Roboto Mono"/>
                <a:sym typeface="Roboto Mono"/>
              </a:rPr>
              <a:t>by</a:t>
            </a:r>
            <a:r>
              <a:rPr b="0" i="0" lang="id" sz="1000" u="none" cap="none" strike="noStrike">
                <a:solidFill>
                  <a:srgbClr val="3A474E"/>
                </a:solidFill>
                <a:latin typeface="Roboto Mono"/>
                <a:ea typeface="Roboto Mono"/>
                <a:cs typeface="Roboto Mono"/>
                <a:sym typeface="Roboto Mono"/>
              </a:rPr>
              <a:t> </a:t>
            </a:r>
            <a:endParaRPr/>
          </a:p>
          <a:p>
            <a:pPr indent="0" lvl="0" marL="0" marR="0" rtl="0" algn="l">
              <a:lnSpc>
                <a:spcPct val="100000"/>
              </a:lnSpc>
              <a:spcBef>
                <a:spcPts val="0"/>
              </a:spcBef>
              <a:spcAft>
                <a:spcPts val="0"/>
              </a:spcAft>
              <a:buNone/>
            </a:pPr>
            <a:r>
              <a:rPr b="0" i="0" lang="id" sz="1000" u="none" cap="none" strike="noStrike">
                <a:solidFill>
                  <a:srgbClr val="3A474E"/>
                </a:solidFill>
                <a:latin typeface="Roboto Mono"/>
                <a:ea typeface="Roboto Mono"/>
                <a:cs typeface="Roboto Mono"/>
                <a:sym typeface="Roboto Mono"/>
              </a:rPr>
              <a:t>  </a:t>
            </a:r>
            <a:r>
              <a:rPr b="0" i="0" lang="id" sz="1000" u="none" cap="none" strike="noStrike">
                <a:solidFill>
                  <a:srgbClr val="000000"/>
                </a:solidFill>
                <a:latin typeface="Roboto Mono"/>
                <a:ea typeface="Roboto Mono"/>
                <a:cs typeface="Roboto Mono"/>
                <a:sym typeface="Roboto Mono"/>
              </a:rPr>
              <a:t>profit</a:t>
            </a:r>
            <a:endParaRPr/>
          </a:p>
          <a:p>
            <a:pPr indent="0" lvl="0" marL="0" marR="0" rtl="0" algn="l">
              <a:lnSpc>
                <a:spcPct val="100000"/>
              </a:lnSpc>
              <a:spcBef>
                <a:spcPts val="0"/>
              </a:spcBef>
              <a:spcAft>
                <a:spcPts val="0"/>
              </a:spcAft>
              <a:buNone/>
            </a:pPr>
            <a:r>
              <a:t/>
            </a:r>
            <a:endParaRPr b="0" i="0" sz="1000" u="none" cap="none" strike="noStrike">
              <a:solidFill>
                <a:srgbClr val="000000"/>
              </a:solidFill>
              <a:latin typeface="Roboto Mono"/>
              <a:ea typeface="Roboto Mono"/>
              <a:cs typeface="Roboto Mono"/>
              <a:sym typeface="Roboto Mono"/>
            </a:endParaRPr>
          </a:p>
          <a:p>
            <a:pPr indent="0" lvl="0" marL="0" marR="0" rtl="0" algn="l">
              <a:lnSpc>
                <a:spcPct val="100000"/>
              </a:lnSpc>
              <a:spcBef>
                <a:spcPts val="0"/>
              </a:spcBef>
              <a:spcAft>
                <a:spcPts val="0"/>
              </a:spcAft>
              <a:buNone/>
            </a:pPr>
            <a:r>
              <a:rPr b="0" i="0" lang="id" sz="1300" u="none" cap="none" strike="noStrike">
                <a:solidFill>
                  <a:schemeClr val="dk1"/>
                </a:solidFill>
                <a:highlight>
                  <a:srgbClr val="FFFFFF"/>
                </a:highlight>
                <a:latin typeface="Roboto"/>
                <a:ea typeface="Roboto"/>
                <a:cs typeface="Roboto"/>
                <a:sym typeface="Roboto"/>
              </a:rPr>
              <a:t>Query di atas dapat dijabarkan atau diceritakan seperti ini :</a:t>
            </a:r>
            <a:endParaRPr/>
          </a:p>
          <a:p>
            <a:pPr indent="0" lvl="0" marL="0" marR="0" rtl="0" algn="l">
              <a:lnSpc>
                <a:spcPct val="100000"/>
              </a:lnSpc>
              <a:spcBef>
                <a:spcPts val="600"/>
              </a:spcBef>
              <a:spcAft>
                <a:spcPts val="600"/>
              </a:spcAft>
              <a:buNone/>
            </a:pPr>
            <a:r>
              <a:rPr b="0" i="0" lang="id" sz="1300" u="none" cap="none" strike="noStrike">
                <a:solidFill>
                  <a:schemeClr val="dk1"/>
                </a:solidFill>
                <a:highlight>
                  <a:srgbClr val="FFFFFF"/>
                </a:highlight>
                <a:latin typeface="Roboto"/>
                <a:ea typeface="Roboto"/>
                <a:cs typeface="Roboto"/>
                <a:sym typeface="Roboto"/>
              </a:rPr>
              <a:t>Pilih semua kolom dari table </a:t>
            </a:r>
            <a:r>
              <a:rPr b="1" i="0" lang="id" sz="1300" u="none" cap="none" strike="noStrike">
                <a:solidFill>
                  <a:schemeClr val="dk1"/>
                </a:solidFill>
                <a:highlight>
                  <a:srgbClr val="FFFFFF"/>
                </a:highlight>
                <a:latin typeface="Roboto"/>
                <a:ea typeface="Roboto"/>
                <a:cs typeface="Roboto"/>
                <a:sym typeface="Roboto"/>
              </a:rPr>
              <a:t>orders</a:t>
            </a:r>
            <a:r>
              <a:rPr b="0" i="0" lang="id" sz="1300" u="none" cap="none" strike="noStrike">
                <a:solidFill>
                  <a:schemeClr val="dk1"/>
                </a:solidFill>
                <a:highlight>
                  <a:srgbClr val="FFFFFF"/>
                </a:highlight>
                <a:latin typeface="Roboto"/>
                <a:ea typeface="Roboto"/>
                <a:cs typeface="Roboto"/>
                <a:sym typeface="Roboto"/>
              </a:rPr>
              <a:t> dimana </a:t>
            </a:r>
            <a:r>
              <a:rPr b="1" i="0" lang="id" sz="1300" u="none" cap="none" strike="noStrike">
                <a:solidFill>
                  <a:schemeClr val="dk1"/>
                </a:solidFill>
                <a:highlight>
                  <a:srgbClr val="FFFFFF"/>
                </a:highlight>
                <a:latin typeface="Roboto"/>
                <a:ea typeface="Roboto"/>
                <a:cs typeface="Roboto"/>
                <a:sym typeface="Roboto"/>
              </a:rPr>
              <a:t>profit</a:t>
            </a:r>
            <a:r>
              <a:rPr b="0" i="0" lang="id" sz="1300" u="none" cap="none" strike="noStrike">
                <a:solidFill>
                  <a:schemeClr val="dk1"/>
                </a:solidFill>
                <a:highlight>
                  <a:srgbClr val="FFFFFF"/>
                </a:highlight>
                <a:latin typeface="Roboto"/>
                <a:ea typeface="Roboto"/>
                <a:cs typeface="Roboto"/>
                <a:sym typeface="Roboto"/>
              </a:rPr>
              <a:t> kurang dari 0 (rugi) dan tahun (ekstrak tahun dari kolom </a:t>
            </a:r>
            <a:r>
              <a:rPr b="1" i="0" lang="id" sz="1300" u="none" cap="none" strike="noStrike">
                <a:solidFill>
                  <a:schemeClr val="dk1"/>
                </a:solidFill>
                <a:highlight>
                  <a:srgbClr val="FFFFFF"/>
                </a:highlight>
                <a:latin typeface="Roboto"/>
                <a:ea typeface="Roboto"/>
                <a:cs typeface="Roboto"/>
                <a:sym typeface="Roboto"/>
              </a:rPr>
              <a:t>order_date</a:t>
            </a:r>
            <a:r>
              <a:rPr b="0" i="0" lang="id" sz="1300" u="none" cap="none" strike="noStrike">
                <a:solidFill>
                  <a:schemeClr val="dk1"/>
                </a:solidFill>
                <a:highlight>
                  <a:srgbClr val="FFFFFF"/>
                </a:highlight>
                <a:latin typeface="Roboto"/>
                <a:ea typeface="Roboto"/>
                <a:cs typeface="Roboto"/>
                <a:sym typeface="Roboto"/>
              </a:rPr>
              <a:t>) antara 2018 (include) dan 2019 (include) di kota ‘</a:t>
            </a:r>
            <a:r>
              <a:rPr b="1" i="0" lang="id" sz="1300" u="none" cap="none" strike="noStrike">
                <a:solidFill>
                  <a:schemeClr val="dk1"/>
                </a:solidFill>
                <a:highlight>
                  <a:srgbClr val="FFFFFF"/>
                </a:highlight>
                <a:latin typeface="Roboto"/>
                <a:ea typeface="Roboto"/>
                <a:cs typeface="Roboto"/>
                <a:sym typeface="Roboto"/>
              </a:rPr>
              <a:t>Los Angeles</a:t>
            </a:r>
            <a:r>
              <a:rPr b="0" i="0" lang="id" sz="1300" u="none" cap="none" strike="noStrike">
                <a:solidFill>
                  <a:schemeClr val="dk1"/>
                </a:solidFill>
                <a:highlight>
                  <a:srgbClr val="FFFFFF"/>
                </a:highlight>
                <a:latin typeface="Roboto"/>
                <a:ea typeface="Roboto"/>
                <a:cs typeface="Roboto"/>
                <a:sym typeface="Roboto"/>
              </a:rPr>
              <a:t>’ urutkan berdasarkan value dari kolom </a:t>
            </a:r>
            <a:r>
              <a:rPr b="1" i="0" lang="id" sz="1300" u="none" cap="none" strike="noStrike">
                <a:solidFill>
                  <a:schemeClr val="dk1"/>
                </a:solidFill>
                <a:highlight>
                  <a:srgbClr val="FFFFFF"/>
                </a:highlight>
                <a:latin typeface="Roboto"/>
                <a:ea typeface="Roboto"/>
                <a:cs typeface="Roboto"/>
                <a:sym typeface="Roboto"/>
              </a:rPr>
              <a:t>profit</a:t>
            </a:r>
            <a:r>
              <a:rPr b="0" i="0" lang="id" sz="1300" u="none" cap="none" strike="noStrike">
                <a:solidFill>
                  <a:schemeClr val="dk1"/>
                </a:solidFill>
                <a:highlight>
                  <a:srgbClr val="FFFFFF"/>
                </a:highlight>
                <a:latin typeface="Roboto"/>
                <a:ea typeface="Roboto"/>
                <a:cs typeface="Roboto"/>
                <a:sym typeface="Roboto"/>
              </a:rPr>
              <a:t> yang </a:t>
            </a:r>
            <a:r>
              <a:rPr b="1" i="0" lang="id" sz="1300" u="none" cap="none" strike="noStrike">
                <a:solidFill>
                  <a:schemeClr val="dk1"/>
                </a:solidFill>
                <a:highlight>
                  <a:srgbClr val="FFFFFF"/>
                </a:highlight>
                <a:latin typeface="Roboto"/>
                <a:ea typeface="Roboto"/>
                <a:cs typeface="Roboto"/>
                <a:sym typeface="Roboto"/>
              </a:rPr>
              <a:t>terkecil</a:t>
            </a:r>
            <a:r>
              <a:rPr b="0" i="0" lang="id" sz="1300" u="none" cap="none" strike="noStrike">
                <a:solidFill>
                  <a:schemeClr val="dk1"/>
                </a:solidFill>
                <a:highlight>
                  <a:srgbClr val="FFFFFF"/>
                </a:highlight>
                <a:latin typeface="Roboto"/>
                <a:ea typeface="Roboto"/>
                <a:cs typeface="Roboto"/>
                <a:sym typeface="Roboto"/>
              </a:rPr>
              <a:t> (kerugian terbesar).</a:t>
            </a:r>
            <a:endParaRPr b="0" i="0" sz="1300" u="none" cap="none" strike="noStrike">
              <a:solidFill>
                <a:schemeClr val="dk1"/>
              </a:solidFill>
              <a:highlight>
                <a:srgbClr val="FFFFFF"/>
              </a:highlight>
              <a:latin typeface="Roboto"/>
              <a:ea typeface="Roboto"/>
              <a:cs typeface="Roboto"/>
              <a:sym typeface="Roboto"/>
            </a:endParaRPr>
          </a:p>
        </p:txBody>
      </p:sp>
      <p:sp>
        <p:nvSpPr>
          <p:cNvPr id="713" name="Google Shape;713;p41"/>
          <p:cNvSpPr/>
          <p:nvPr/>
        </p:nvSpPr>
        <p:spPr>
          <a:xfrm>
            <a:off x="3016595" y="4689175"/>
            <a:ext cx="3110810" cy="276999"/>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id" sz="1200" u="none" cap="none" strike="noStrike">
                <a:solidFill>
                  <a:srgbClr val="17919B"/>
                </a:solidFill>
                <a:latin typeface="Arial"/>
                <a:ea typeface="Arial"/>
                <a:cs typeface="Arial"/>
                <a:sym typeface="Arial"/>
              </a:rPr>
              <a:t>SQL 3 (2/5)</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grpSp>
        <p:nvGrpSpPr>
          <p:cNvPr id="90" name="Google Shape;90;p4"/>
          <p:cNvGrpSpPr/>
          <p:nvPr/>
        </p:nvGrpSpPr>
        <p:grpSpPr>
          <a:xfrm>
            <a:off x="8325085" y="65157"/>
            <a:ext cx="763768" cy="752531"/>
            <a:chOff x="695950" y="3458000"/>
            <a:chExt cx="966550" cy="952450"/>
          </a:xfrm>
        </p:grpSpPr>
        <p:sp>
          <p:nvSpPr>
            <p:cNvPr id="91" name="Google Shape;91;p4"/>
            <p:cNvSpPr/>
            <p:nvPr/>
          </p:nvSpPr>
          <p:spPr>
            <a:xfrm>
              <a:off x="695950" y="3458000"/>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 name="Google Shape;92;p4"/>
            <p:cNvSpPr/>
            <p:nvPr/>
          </p:nvSpPr>
          <p:spPr>
            <a:xfrm>
              <a:off x="1065675" y="3458000"/>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 name="Google Shape;93;p4"/>
            <p:cNvSpPr/>
            <p:nvPr/>
          </p:nvSpPr>
          <p:spPr>
            <a:xfrm>
              <a:off x="1435400" y="3458000"/>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 name="Google Shape;94;p4"/>
            <p:cNvSpPr/>
            <p:nvPr/>
          </p:nvSpPr>
          <p:spPr>
            <a:xfrm>
              <a:off x="695950" y="3820675"/>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 name="Google Shape;95;p4"/>
            <p:cNvSpPr/>
            <p:nvPr/>
          </p:nvSpPr>
          <p:spPr>
            <a:xfrm>
              <a:off x="1065675" y="3820675"/>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 name="Google Shape;96;p4"/>
            <p:cNvSpPr/>
            <p:nvPr/>
          </p:nvSpPr>
          <p:spPr>
            <a:xfrm>
              <a:off x="1435400" y="3820675"/>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 name="Google Shape;97;p4"/>
            <p:cNvSpPr/>
            <p:nvPr/>
          </p:nvSpPr>
          <p:spPr>
            <a:xfrm>
              <a:off x="695950" y="4183350"/>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 name="Google Shape;98;p4"/>
            <p:cNvSpPr/>
            <p:nvPr/>
          </p:nvSpPr>
          <p:spPr>
            <a:xfrm>
              <a:off x="1065675" y="4183350"/>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 name="Google Shape;99;p4"/>
            <p:cNvSpPr/>
            <p:nvPr/>
          </p:nvSpPr>
          <p:spPr>
            <a:xfrm>
              <a:off x="1435400" y="4183350"/>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00" name="Google Shape;100;p4"/>
          <p:cNvSpPr/>
          <p:nvPr/>
        </p:nvSpPr>
        <p:spPr>
          <a:xfrm rot="10800000">
            <a:off x="-381375" y="2274300"/>
            <a:ext cx="740700" cy="692700"/>
          </a:xfrm>
          <a:prstGeom prst="pie">
            <a:avLst>
              <a:gd fmla="val 5441529" name="adj1"/>
              <a:gd fmla="val 16200000" name="adj2"/>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 name="Google Shape;101;p4"/>
          <p:cNvSpPr txBox="1"/>
          <p:nvPr/>
        </p:nvSpPr>
        <p:spPr>
          <a:xfrm>
            <a:off x="212775" y="4649600"/>
            <a:ext cx="14349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1" i="0" lang="id" sz="1100" u="none" cap="none" strike="noStrike">
                <a:solidFill>
                  <a:srgbClr val="18919B"/>
                </a:solidFill>
                <a:latin typeface="Caveat"/>
                <a:ea typeface="Caveat"/>
                <a:cs typeface="Caveat"/>
                <a:sym typeface="Caveat"/>
              </a:rPr>
              <a:t>#RintisKarirImpian</a:t>
            </a:r>
            <a:endParaRPr b="1" i="0" sz="1100" u="none" cap="none" strike="noStrike">
              <a:solidFill>
                <a:srgbClr val="18919B"/>
              </a:solidFill>
              <a:latin typeface="Caveat"/>
              <a:ea typeface="Caveat"/>
              <a:cs typeface="Caveat"/>
              <a:sym typeface="Caveat"/>
            </a:endParaRPr>
          </a:p>
        </p:txBody>
      </p:sp>
      <p:pic>
        <p:nvPicPr>
          <p:cNvPr id="102" name="Google Shape;102;p4"/>
          <p:cNvPicPr preferRelativeResize="0"/>
          <p:nvPr/>
        </p:nvPicPr>
        <p:blipFill rotWithShape="1">
          <a:blip r:embed="rId3">
            <a:alphaModFix/>
          </a:blip>
          <a:srcRect b="0" l="0" r="0" t="0"/>
          <a:stretch/>
        </p:blipFill>
        <p:spPr>
          <a:xfrm>
            <a:off x="8410175" y="4803796"/>
            <a:ext cx="558450" cy="262804"/>
          </a:xfrm>
          <a:prstGeom prst="rect">
            <a:avLst/>
          </a:prstGeom>
          <a:noFill/>
          <a:ln>
            <a:noFill/>
          </a:ln>
        </p:spPr>
      </p:pic>
      <p:sp>
        <p:nvSpPr>
          <p:cNvPr id="103" name="Google Shape;103;p4"/>
          <p:cNvSpPr txBox="1"/>
          <p:nvPr>
            <p:ph type="ctrTitle"/>
          </p:nvPr>
        </p:nvSpPr>
        <p:spPr>
          <a:xfrm>
            <a:off x="311700" y="445025"/>
            <a:ext cx="8520600" cy="572700"/>
          </a:xfrm>
          <a:prstGeom prst="rect">
            <a:avLst/>
          </a:prstGeom>
          <a:noFill/>
          <a:ln>
            <a:noFill/>
          </a:ln>
        </p:spPr>
        <p:txBody>
          <a:bodyPr anchorCtr="0" anchor="ctr" bIns="0" lIns="0" spcFirstLastPara="1" rIns="0" wrap="square" tIns="0">
            <a:normAutofit/>
          </a:bodyPr>
          <a:lstStyle/>
          <a:p>
            <a:pPr indent="0" lvl="0" marL="0" rtl="0" algn="l">
              <a:lnSpc>
                <a:spcPct val="100000"/>
              </a:lnSpc>
              <a:spcBef>
                <a:spcPts val="0"/>
              </a:spcBef>
              <a:spcAft>
                <a:spcPts val="0"/>
              </a:spcAft>
              <a:buSzPts val="990"/>
              <a:buNone/>
            </a:pPr>
            <a:r>
              <a:rPr b="1" lang="id" sz="1820">
                <a:solidFill>
                  <a:srgbClr val="18919B"/>
                </a:solidFill>
                <a:latin typeface="Roboto"/>
                <a:ea typeface="Roboto"/>
                <a:cs typeface="Roboto"/>
                <a:sym typeface="Roboto"/>
              </a:rPr>
              <a:t>1. Import “raw superstore.csv” ke Google Sheet</a:t>
            </a:r>
            <a:endParaRPr b="1" sz="1820">
              <a:solidFill>
                <a:srgbClr val="18919B"/>
              </a:solidFill>
              <a:latin typeface="Roboto"/>
              <a:ea typeface="Roboto"/>
              <a:cs typeface="Roboto"/>
              <a:sym typeface="Roboto"/>
            </a:endParaRPr>
          </a:p>
        </p:txBody>
      </p:sp>
      <p:pic>
        <p:nvPicPr>
          <p:cNvPr id="104" name="Google Shape;104;p4"/>
          <p:cNvPicPr preferRelativeResize="0"/>
          <p:nvPr/>
        </p:nvPicPr>
        <p:blipFill rotWithShape="1">
          <a:blip r:embed="rId4">
            <a:alphaModFix/>
          </a:blip>
          <a:srcRect b="0" l="0" r="0" t="0"/>
          <a:stretch/>
        </p:blipFill>
        <p:spPr>
          <a:xfrm>
            <a:off x="2556962" y="1439185"/>
            <a:ext cx="3813506" cy="2362930"/>
          </a:xfrm>
          <a:prstGeom prst="rect">
            <a:avLst/>
          </a:prstGeom>
          <a:noFill/>
          <a:ln cap="flat" cmpd="sng" w="9525">
            <a:solidFill>
              <a:schemeClr val="dk1"/>
            </a:solidFill>
            <a:prstDash val="solid"/>
            <a:round/>
            <a:headEnd len="sm" w="sm" type="none"/>
            <a:tailEnd len="sm" w="sm" type="none"/>
          </a:ln>
        </p:spPr>
      </p:pic>
      <p:pic>
        <p:nvPicPr>
          <p:cNvPr id="105" name="Google Shape;105;p4"/>
          <p:cNvPicPr preferRelativeResize="0"/>
          <p:nvPr/>
        </p:nvPicPr>
        <p:blipFill rotWithShape="1">
          <a:blip r:embed="rId5">
            <a:alphaModFix/>
          </a:blip>
          <a:srcRect b="0" l="0" r="0" t="0"/>
          <a:stretch/>
        </p:blipFill>
        <p:spPr>
          <a:xfrm>
            <a:off x="5983367" y="1755487"/>
            <a:ext cx="2926032" cy="1840489"/>
          </a:xfrm>
          <a:prstGeom prst="rect">
            <a:avLst/>
          </a:prstGeom>
          <a:noFill/>
          <a:ln cap="flat" cmpd="sng" w="9525">
            <a:solidFill>
              <a:schemeClr val="dk1"/>
            </a:solidFill>
            <a:prstDash val="solid"/>
            <a:round/>
            <a:headEnd len="sm" w="sm" type="none"/>
            <a:tailEnd len="sm" w="sm" type="none"/>
          </a:ln>
        </p:spPr>
      </p:pic>
      <p:pic>
        <p:nvPicPr>
          <p:cNvPr id="106" name="Google Shape;106;p4"/>
          <p:cNvPicPr preferRelativeResize="0"/>
          <p:nvPr/>
        </p:nvPicPr>
        <p:blipFill rotWithShape="1">
          <a:blip r:embed="rId6">
            <a:alphaModFix/>
          </a:blip>
          <a:srcRect b="0" l="0" r="0" t="0"/>
          <a:stretch/>
        </p:blipFill>
        <p:spPr>
          <a:xfrm>
            <a:off x="534387" y="2125698"/>
            <a:ext cx="2226576" cy="1100066"/>
          </a:xfrm>
          <a:prstGeom prst="rect">
            <a:avLst/>
          </a:prstGeom>
          <a:noFill/>
          <a:ln cap="flat" cmpd="sng" w="9525">
            <a:solidFill>
              <a:schemeClr val="dk1"/>
            </a:solidFill>
            <a:prstDash val="solid"/>
            <a:round/>
            <a:headEnd len="sm" w="sm" type="none"/>
            <a:tailEnd len="sm" w="sm" type="none"/>
          </a:ln>
        </p:spPr>
      </p:pic>
      <p:sp>
        <p:nvSpPr>
          <p:cNvPr id="107" name="Google Shape;107;p4"/>
          <p:cNvSpPr/>
          <p:nvPr/>
        </p:nvSpPr>
        <p:spPr>
          <a:xfrm>
            <a:off x="810491" y="2819400"/>
            <a:ext cx="1950472" cy="214745"/>
          </a:xfrm>
          <a:prstGeom prst="rect">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08" name="Google Shape;108;p4"/>
          <p:cNvSpPr/>
          <p:nvPr/>
        </p:nvSpPr>
        <p:spPr>
          <a:xfrm>
            <a:off x="3557999" y="2524425"/>
            <a:ext cx="1789855" cy="214745"/>
          </a:xfrm>
          <a:prstGeom prst="rect">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09" name="Google Shape;109;p4"/>
          <p:cNvSpPr/>
          <p:nvPr/>
        </p:nvSpPr>
        <p:spPr>
          <a:xfrm>
            <a:off x="2546134" y="1721489"/>
            <a:ext cx="418739" cy="214745"/>
          </a:xfrm>
          <a:prstGeom prst="rect">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10" name="Google Shape;110;p4"/>
          <p:cNvSpPr/>
          <p:nvPr/>
        </p:nvSpPr>
        <p:spPr>
          <a:xfrm>
            <a:off x="6068180" y="2580422"/>
            <a:ext cx="1099324" cy="346350"/>
          </a:xfrm>
          <a:prstGeom prst="rect">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11" name="Google Shape;111;p4"/>
          <p:cNvSpPr/>
          <p:nvPr/>
        </p:nvSpPr>
        <p:spPr>
          <a:xfrm>
            <a:off x="6070688" y="2205027"/>
            <a:ext cx="1099324" cy="250125"/>
          </a:xfrm>
          <a:prstGeom prst="rect">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12" name="Google Shape;112;p4"/>
          <p:cNvSpPr txBox="1"/>
          <p:nvPr/>
        </p:nvSpPr>
        <p:spPr>
          <a:xfrm>
            <a:off x="311699" y="3976137"/>
            <a:ext cx="8192839" cy="644762"/>
          </a:xfrm>
          <a:prstGeom prst="rect">
            <a:avLst/>
          </a:prstGeom>
          <a:noFill/>
          <a:ln>
            <a:noFill/>
          </a:ln>
        </p:spPr>
        <p:txBody>
          <a:bodyPr anchorCtr="0" anchor="t" bIns="91425" lIns="91425" spcFirstLastPara="1" rIns="91425" wrap="square" tIns="91425">
            <a:spAutoFit/>
          </a:bodyPr>
          <a:lstStyle/>
          <a:p>
            <a:pPr indent="0" lvl="0" marL="146050" marR="0" rtl="0" algn="l">
              <a:lnSpc>
                <a:spcPct val="115000"/>
              </a:lnSpc>
              <a:spcBef>
                <a:spcPts val="0"/>
              </a:spcBef>
              <a:spcAft>
                <a:spcPts val="0"/>
              </a:spcAft>
              <a:buNone/>
            </a:pPr>
            <a:r>
              <a:rPr b="0" i="0" lang="id" sz="1300" u="none" cap="none" strike="noStrike">
                <a:solidFill>
                  <a:schemeClr val="dk1"/>
                </a:solidFill>
                <a:highlight>
                  <a:srgbClr val="FFFFFF"/>
                </a:highlight>
                <a:latin typeface="Roboto"/>
                <a:ea typeface="Roboto"/>
                <a:cs typeface="Roboto"/>
                <a:sym typeface="Roboto"/>
              </a:rPr>
              <a:t>Klik menu </a:t>
            </a:r>
            <a:r>
              <a:rPr b="1" i="0" lang="id" sz="1300" u="none" cap="none" strike="noStrike">
                <a:solidFill>
                  <a:schemeClr val="dk1"/>
                </a:solidFill>
                <a:highlight>
                  <a:srgbClr val="FFFFFF"/>
                </a:highlight>
                <a:latin typeface="Roboto"/>
                <a:ea typeface="Roboto"/>
                <a:cs typeface="Roboto"/>
                <a:sym typeface="Roboto"/>
              </a:rPr>
              <a:t>File</a:t>
            </a:r>
            <a:r>
              <a:rPr b="0" i="0" lang="id" sz="1300" u="none" cap="none" strike="noStrike">
                <a:solidFill>
                  <a:schemeClr val="dk1"/>
                </a:solidFill>
                <a:highlight>
                  <a:srgbClr val="FFFFFF"/>
                </a:highlight>
                <a:latin typeface="Roboto"/>
                <a:ea typeface="Roboto"/>
                <a:cs typeface="Roboto"/>
                <a:sym typeface="Roboto"/>
              </a:rPr>
              <a:t> -&gt; </a:t>
            </a:r>
            <a:r>
              <a:rPr b="1" i="0" lang="id" sz="1300" u="none" cap="none" strike="noStrike">
                <a:solidFill>
                  <a:schemeClr val="dk1"/>
                </a:solidFill>
                <a:highlight>
                  <a:srgbClr val="FFFFFF"/>
                </a:highlight>
                <a:latin typeface="Roboto"/>
                <a:ea typeface="Roboto"/>
                <a:cs typeface="Roboto"/>
                <a:sym typeface="Roboto"/>
              </a:rPr>
              <a:t>Import</a:t>
            </a:r>
            <a:r>
              <a:rPr b="0" i="0" lang="id" sz="1300" u="none" cap="none" strike="noStrike">
                <a:solidFill>
                  <a:schemeClr val="dk1"/>
                </a:solidFill>
                <a:highlight>
                  <a:srgbClr val="FFFFFF"/>
                </a:highlight>
                <a:latin typeface="Roboto"/>
                <a:ea typeface="Roboto"/>
                <a:cs typeface="Roboto"/>
                <a:sym typeface="Roboto"/>
              </a:rPr>
              <a:t>, pilih </a:t>
            </a:r>
            <a:r>
              <a:rPr b="1" i="0" lang="id" sz="1300" u="none" cap="none" strike="noStrike">
                <a:solidFill>
                  <a:schemeClr val="dk1"/>
                </a:solidFill>
                <a:highlight>
                  <a:srgbClr val="FFFFFF"/>
                </a:highlight>
                <a:latin typeface="Roboto"/>
                <a:ea typeface="Roboto"/>
                <a:cs typeface="Roboto"/>
                <a:sym typeface="Roboto"/>
              </a:rPr>
              <a:t>raw superstore – Sheet1.csv</a:t>
            </a:r>
            <a:r>
              <a:rPr b="0" i="0" lang="id" sz="1300" u="none" cap="none" strike="noStrike">
                <a:solidFill>
                  <a:schemeClr val="dk1"/>
                </a:solidFill>
                <a:highlight>
                  <a:srgbClr val="FFFFFF"/>
                </a:highlight>
                <a:latin typeface="Roboto"/>
                <a:ea typeface="Roboto"/>
                <a:cs typeface="Roboto"/>
                <a:sym typeface="Roboto"/>
              </a:rPr>
              <a:t>. Karena saya ingin me-replace sheetnya, maka saya pilih “</a:t>
            </a:r>
            <a:r>
              <a:rPr b="1" i="0" lang="id" sz="1300" u="none" cap="none" strike="noStrike">
                <a:solidFill>
                  <a:schemeClr val="dk1"/>
                </a:solidFill>
                <a:highlight>
                  <a:srgbClr val="FFFFFF"/>
                </a:highlight>
                <a:latin typeface="Roboto"/>
                <a:ea typeface="Roboto"/>
                <a:cs typeface="Roboto"/>
                <a:sym typeface="Roboto"/>
              </a:rPr>
              <a:t>Replace current sheet</a:t>
            </a:r>
            <a:r>
              <a:rPr b="0" i="0" lang="id" sz="1300" u="none" cap="none" strike="noStrike">
                <a:solidFill>
                  <a:schemeClr val="dk1"/>
                </a:solidFill>
                <a:highlight>
                  <a:srgbClr val="FFFFFF"/>
                </a:highlight>
                <a:latin typeface="Roboto"/>
                <a:ea typeface="Roboto"/>
                <a:cs typeface="Roboto"/>
                <a:sym typeface="Roboto"/>
              </a:rPr>
              <a:t>” lalu klik </a:t>
            </a:r>
            <a:r>
              <a:rPr b="1" i="0" lang="id" sz="1300" u="none" cap="none" strike="noStrike">
                <a:solidFill>
                  <a:schemeClr val="dk1"/>
                </a:solidFill>
                <a:highlight>
                  <a:srgbClr val="FFFFFF"/>
                </a:highlight>
                <a:latin typeface="Roboto"/>
                <a:ea typeface="Roboto"/>
                <a:cs typeface="Roboto"/>
                <a:sym typeface="Roboto"/>
              </a:rPr>
              <a:t>Import data</a:t>
            </a:r>
            <a:r>
              <a:rPr b="0" i="0" lang="id" sz="1300" u="none" cap="none" strike="noStrike">
                <a:solidFill>
                  <a:schemeClr val="dk1"/>
                </a:solidFill>
                <a:highlight>
                  <a:srgbClr val="FFFFFF"/>
                </a:highlight>
                <a:latin typeface="Roboto"/>
                <a:ea typeface="Roboto"/>
                <a:cs typeface="Roboto"/>
                <a:sym typeface="Roboto"/>
              </a:rPr>
              <a:t>.</a:t>
            </a:r>
            <a:endParaRPr b="1" i="0" sz="1300" u="none" cap="none" strike="noStrike">
              <a:solidFill>
                <a:schemeClr val="dk1"/>
              </a:solidFill>
              <a:highlight>
                <a:srgbClr val="FFFFFF"/>
              </a:highlight>
              <a:latin typeface="Roboto"/>
              <a:ea typeface="Roboto"/>
              <a:cs typeface="Roboto"/>
              <a:sym typeface="Roboto"/>
            </a:endParaRPr>
          </a:p>
        </p:txBody>
      </p:sp>
      <p:sp>
        <p:nvSpPr>
          <p:cNvPr id="113" name="Google Shape;113;p4"/>
          <p:cNvSpPr/>
          <p:nvPr/>
        </p:nvSpPr>
        <p:spPr>
          <a:xfrm>
            <a:off x="3016595" y="4689175"/>
            <a:ext cx="3110810" cy="276999"/>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id" sz="1200" u="none" cap="none" strike="noStrike">
                <a:solidFill>
                  <a:srgbClr val="17919B"/>
                </a:solidFill>
                <a:latin typeface="Arial"/>
                <a:ea typeface="Arial"/>
                <a:cs typeface="Arial"/>
                <a:sym typeface="Arial"/>
              </a:rPr>
              <a:t>Data Formatting &amp; Cleansing (2/14)</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7" name="Shape 717"/>
        <p:cNvGrpSpPr/>
        <p:nvPr/>
      </p:nvGrpSpPr>
      <p:grpSpPr>
        <a:xfrm>
          <a:off x="0" y="0"/>
          <a:ext cx="0" cy="0"/>
          <a:chOff x="0" y="0"/>
          <a:chExt cx="0" cy="0"/>
        </a:xfrm>
      </p:grpSpPr>
      <p:pic>
        <p:nvPicPr>
          <p:cNvPr id="718" name="Google Shape;718;p42"/>
          <p:cNvPicPr preferRelativeResize="0"/>
          <p:nvPr/>
        </p:nvPicPr>
        <p:blipFill rotWithShape="1">
          <a:blip r:embed="rId3">
            <a:alphaModFix/>
          </a:blip>
          <a:srcRect b="0" l="0" r="0" t="0"/>
          <a:stretch/>
        </p:blipFill>
        <p:spPr>
          <a:xfrm>
            <a:off x="347303" y="817687"/>
            <a:ext cx="8390445" cy="3566455"/>
          </a:xfrm>
          <a:prstGeom prst="rect">
            <a:avLst/>
          </a:prstGeom>
          <a:noFill/>
          <a:ln cap="flat" cmpd="sng" w="9525">
            <a:solidFill>
              <a:schemeClr val="dk1"/>
            </a:solidFill>
            <a:prstDash val="solid"/>
            <a:round/>
            <a:headEnd len="sm" w="sm" type="none"/>
            <a:tailEnd len="sm" w="sm" type="none"/>
          </a:ln>
        </p:spPr>
      </p:pic>
      <p:grpSp>
        <p:nvGrpSpPr>
          <p:cNvPr id="719" name="Google Shape;719;p42"/>
          <p:cNvGrpSpPr/>
          <p:nvPr/>
        </p:nvGrpSpPr>
        <p:grpSpPr>
          <a:xfrm>
            <a:off x="8325085" y="65157"/>
            <a:ext cx="763768" cy="752531"/>
            <a:chOff x="695950" y="3458000"/>
            <a:chExt cx="966550" cy="952450"/>
          </a:xfrm>
        </p:grpSpPr>
        <p:sp>
          <p:nvSpPr>
            <p:cNvPr id="720" name="Google Shape;720;p42"/>
            <p:cNvSpPr/>
            <p:nvPr/>
          </p:nvSpPr>
          <p:spPr>
            <a:xfrm>
              <a:off x="695950" y="3458000"/>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1" name="Google Shape;721;p42"/>
            <p:cNvSpPr/>
            <p:nvPr/>
          </p:nvSpPr>
          <p:spPr>
            <a:xfrm>
              <a:off x="1065675" y="3458000"/>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2" name="Google Shape;722;p42"/>
            <p:cNvSpPr/>
            <p:nvPr/>
          </p:nvSpPr>
          <p:spPr>
            <a:xfrm>
              <a:off x="1435400" y="3458000"/>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3" name="Google Shape;723;p42"/>
            <p:cNvSpPr/>
            <p:nvPr/>
          </p:nvSpPr>
          <p:spPr>
            <a:xfrm>
              <a:off x="695950" y="3820675"/>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4" name="Google Shape;724;p42"/>
            <p:cNvSpPr/>
            <p:nvPr/>
          </p:nvSpPr>
          <p:spPr>
            <a:xfrm>
              <a:off x="1065675" y="3820675"/>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5" name="Google Shape;725;p42"/>
            <p:cNvSpPr/>
            <p:nvPr/>
          </p:nvSpPr>
          <p:spPr>
            <a:xfrm>
              <a:off x="1435400" y="3820675"/>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6" name="Google Shape;726;p42"/>
            <p:cNvSpPr/>
            <p:nvPr/>
          </p:nvSpPr>
          <p:spPr>
            <a:xfrm>
              <a:off x="695950" y="4183350"/>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7" name="Google Shape;727;p42"/>
            <p:cNvSpPr/>
            <p:nvPr/>
          </p:nvSpPr>
          <p:spPr>
            <a:xfrm>
              <a:off x="1065675" y="4183350"/>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8" name="Google Shape;728;p42"/>
            <p:cNvSpPr/>
            <p:nvPr/>
          </p:nvSpPr>
          <p:spPr>
            <a:xfrm>
              <a:off x="1435400" y="4183350"/>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29" name="Google Shape;729;p42"/>
          <p:cNvSpPr txBox="1"/>
          <p:nvPr/>
        </p:nvSpPr>
        <p:spPr>
          <a:xfrm>
            <a:off x="212775" y="4649600"/>
            <a:ext cx="14349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1" i="0" lang="id" sz="1100" u="none" cap="none" strike="noStrike">
                <a:solidFill>
                  <a:srgbClr val="18919B"/>
                </a:solidFill>
                <a:latin typeface="Caveat"/>
                <a:ea typeface="Caveat"/>
                <a:cs typeface="Caveat"/>
                <a:sym typeface="Caveat"/>
              </a:rPr>
              <a:t>#RintisKarirImpian</a:t>
            </a:r>
            <a:endParaRPr b="1" i="0" sz="1100" u="none" cap="none" strike="noStrike">
              <a:solidFill>
                <a:srgbClr val="18919B"/>
              </a:solidFill>
              <a:latin typeface="Caveat"/>
              <a:ea typeface="Caveat"/>
              <a:cs typeface="Caveat"/>
              <a:sym typeface="Caveat"/>
            </a:endParaRPr>
          </a:p>
        </p:txBody>
      </p:sp>
      <p:pic>
        <p:nvPicPr>
          <p:cNvPr id="730" name="Google Shape;730;p42"/>
          <p:cNvPicPr preferRelativeResize="0"/>
          <p:nvPr/>
        </p:nvPicPr>
        <p:blipFill rotWithShape="1">
          <a:blip r:embed="rId4">
            <a:alphaModFix/>
          </a:blip>
          <a:srcRect b="0" l="0" r="0" t="0"/>
          <a:stretch/>
        </p:blipFill>
        <p:spPr>
          <a:xfrm>
            <a:off x="8410175" y="4803796"/>
            <a:ext cx="558450" cy="262804"/>
          </a:xfrm>
          <a:prstGeom prst="rect">
            <a:avLst/>
          </a:prstGeom>
          <a:noFill/>
          <a:ln>
            <a:noFill/>
          </a:ln>
        </p:spPr>
      </p:pic>
      <p:sp>
        <p:nvSpPr>
          <p:cNvPr id="731" name="Google Shape;731;p42"/>
          <p:cNvSpPr txBox="1"/>
          <p:nvPr/>
        </p:nvSpPr>
        <p:spPr>
          <a:xfrm>
            <a:off x="359325" y="164275"/>
            <a:ext cx="7884600" cy="553968"/>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600"/>
              <a:buFont typeface="Arial"/>
              <a:buNone/>
            </a:pPr>
            <a:r>
              <a:rPr b="1" i="0" lang="id" sz="2400" u="none" cap="none" strike="noStrike">
                <a:solidFill>
                  <a:srgbClr val="18919B"/>
                </a:solidFill>
                <a:latin typeface="Roboto"/>
                <a:ea typeface="Roboto"/>
                <a:cs typeface="Roboto"/>
                <a:sym typeface="Roboto"/>
              </a:rPr>
              <a:t>Task 1 (Hasil)</a:t>
            </a:r>
            <a:endParaRPr b="1" i="0" sz="2400" u="none" cap="none" strike="noStrike">
              <a:solidFill>
                <a:srgbClr val="18919B"/>
              </a:solidFill>
              <a:latin typeface="Roboto"/>
              <a:ea typeface="Roboto"/>
              <a:cs typeface="Roboto"/>
              <a:sym typeface="Roboto"/>
            </a:endParaRPr>
          </a:p>
        </p:txBody>
      </p:sp>
      <p:sp>
        <p:nvSpPr>
          <p:cNvPr id="732" name="Google Shape;732;p42"/>
          <p:cNvSpPr/>
          <p:nvPr/>
        </p:nvSpPr>
        <p:spPr>
          <a:xfrm>
            <a:off x="3016595" y="4689175"/>
            <a:ext cx="3110810" cy="276999"/>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id" sz="1200" u="none" cap="none" strike="noStrike">
                <a:solidFill>
                  <a:srgbClr val="17919B"/>
                </a:solidFill>
                <a:latin typeface="Arial"/>
                <a:ea typeface="Arial"/>
                <a:cs typeface="Arial"/>
                <a:sym typeface="Arial"/>
              </a:rPr>
              <a:t>SQL 3 (3/5)</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6" name="Shape 736"/>
        <p:cNvGrpSpPr/>
        <p:nvPr/>
      </p:nvGrpSpPr>
      <p:grpSpPr>
        <a:xfrm>
          <a:off x="0" y="0"/>
          <a:ext cx="0" cy="0"/>
          <a:chOff x="0" y="0"/>
          <a:chExt cx="0" cy="0"/>
        </a:xfrm>
      </p:grpSpPr>
      <p:grpSp>
        <p:nvGrpSpPr>
          <p:cNvPr id="737" name="Google Shape;737;p43"/>
          <p:cNvGrpSpPr/>
          <p:nvPr/>
        </p:nvGrpSpPr>
        <p:grpSpPr>
          <a:xfrm>
            <a:off x="8325085" y="65157"/>
            <a:ext cx="763768" cy="752531"/>
            <a:chOff x="695950" y="3458000"/>
            <a:chExt cx="966550" cy="952450"/>
          </a:xfrm>
        </p:grpSpPr>
        <p:sp>
          <p:nvSpPr>
            <p:cNvPr id="738" name="Google Shape;738;p43"/>
            <p:cNvSpPr/>
            <p:nvPr/>
          </p:nvSpPr>
          <p:spPr>
            <a:xfrm>
              <a:off x="695950" y="3458000"/>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9" name="Google Shape;739;p43"/>
            <p:cNvSpPr/>
            <p:nvPr/>
          </p:nvSpPr>
          <p:spPr>
            <a:xfrm>
              <a:off x="1065675" y="3458000"/>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0" name="Google Shape;740;p43"/>
            <p:cNvSpPr/>
            <p:nvPr/>
          </p:nvSpPr>
          <p:spPr>
            <a:xfrm>
              <a:off x="1435400" y="3458000"/>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1" name="Google Shape;741;p43"/>
            <p:cNvSpPr/>
            <p:nvPr/>
          </p:nvSpPr>
          <p:spPr>
            <a:xfrm>
              <a:off x="695950" y="3820675"/>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2" name="Google Shape;742;p43"/>
            <p:cNvSpPr/>
            <p:nvPr/>
          </p:nvSpPr>
          <p:spPr>
            <a:xfrm>
              <a:off x="1065675" y="3820675"/>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3" name="Google Shape;743;p43"/>
            <p:cNvSpPr/>
            <p:nvPr/>
          </p:nvSpPr>
          <p:spPr>
            <a:xfrm>
              <a:off x="1435400" y="3820675"/>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4" name="Google Shape;744;p43"/>
            <p:cNvSpPr/>
            <p:nvPr/>
          </p:nvSpPr>
          <p:spPr>
            <a:xfrm>
              <a:off x="695950" y="4183350"/>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5" name="Google Shape;745;p43"/>
            <p:cNvSpPr/>
            <p:nvPr/>
          </p:nvSpPr>
          <p:spPr>
            <a:xfrm>
              <a:off x="1065675" y="4183350"/>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6" name="Google Shape;746;p43"/>
            <p:cNvSpPr/>
            <p:nvPr/>
          </p:nvSpPr>
          <p:spPr>
            <a:xfrm>
              <a:off x="1435400" y="4183350"/>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47" name="Google Shape;747;p43"/>
          <p:cNvSpPr txBox="1"/>
          <p:nvPr/>
        </p:nvSpPr>
        <p:spPr>
          <a:xfrm>
            <a:off x="212775" y="4649600"/>
            <a:ext cx="14349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1" i="0" lang="id" sz="1100" u="none" cap="none" strike="noStrike">
                <a:solidFill>
                  <a:srgbClr val="18919B"/>
                </a:solidFill>
                <a:latin typeface="Caveat"/>
                <a:ea typeface="Caveat"/>
                <a:cs typeface="Caveat"/>
                <a:sym typeface="Caveat"/>
              </a:rPr>
              <a:t>#RintisKarirImpian</a:t>
            </a:r>
            <a:endParaRPr b="1" i="0" sz="1100" u="none" cap="none" strike="noStrike">
              <a:solidFill>
                <a:srgbClr val="18919B"/>
              </a:solidFill>
              <a:latin typeface="Caveat"/>
              <a:ea typeface="Caveat"/>
              <a:cs typeface="Caveat"/>
              <a:sym typeface="Caveat"/>
            </a:endParaRPr>
          </a:p>
        </p:txBody>
      </p:sp>
      <p:pic>
        <p:nvPicPr>
          <p:cNvPr id="748" name="Google Shape;748;p43"/>
          <p:cNvPicPr preferRelativeResize="0"/>
          <p:nvPr/>
        </p:nvPicPr>
        <p:blipFill rotWithShape="1">
          <a:blip r:embed="rId3">
            <a:alphaModFix/>
          </a:blip>
          <a:srcRect b="0" l="0" r="0" t="0"/>
          <a:stretch/>
        </p:blipFill>
        <p:spPr>
          <a:xfrm>
            <a:off x="8410175" y="4803796"/>
            <a:ext cx="558450" cy="262804"/>
          </a:xfrm>
          <a:prstGeom prst="rect">
            <a:avLst/>
          </a:prstGeom>
          <a:noFill/>
          <a:ln>
            <a:noFill/>
          </a:ln>
        </p:spPr>
      </p:pic>
      <p:sp>
        <p:nvSpPr>
          <p:cNvPr id="749" name="Google Shape;749;p43"/>
          <p:cNvSpPr txBox="1"/>
          <p:nvPr/>
        </p:nvSpPr>
        <p:spPr>
          <a:xfrm>
            <a:off x="359325" y="164275"/>
            <a:ext cx="7884600" cy="553968"/>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600"/>
              <a:buFont typeface="Arial"/>
              <a:buNone/>
            </a:pPr>
            <a:r>
              <a:rPr b="1" i="0" lang="id" sz="2400" u="none" cap="none" strike="noStrike">
                <a:solidFill>
                  <a:srgbClr val="18919B"/>
                </a:solidFill>
                <a:latin typeface="Roboto"/>
                <a:ea typeface="Roboto"/>
                <a:cs typeface="Roboto"/>
                <a:sym typeface="Roboto"/>
              </a:rPr>
              <a:t>Task 2</a:t>
            </a:r>
            <a:endParaRPr b="1" i="0" sz="2400" u="none" cap="none" strike="noStrike">
              <a:solidFill>
                <a:srgbClr val="18919B"/>
              </a:solidFill>
              <a:latin typeface="Roboto"/>
              <a:ea typeface="Roboto"/>
              <a:cs typeface="Roboto"/>
              <a:sym typeface="Roboto"/>
            </a:endParaRPr>
          </a:p>
        </p:txBody>
      </p:sp>
      <p:sp>
        <p:nvSpPr>
          <p:cNvPr id="750" name="Google Shape;750;p43"/>
          <p:cNvSpPr txBox="1"/>
          <p:nvPr/>
        </p:nvSpPr>
        <p:spPr>
          <a:xfrm>
            <a:off x="359325" y="718243"/>
            <a:ext cx="8494750" cy="4047232"/>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b="0" i="0" lang="id" sz="1300" u="none" cap="none" strike="noStrike">
                <a:solidFill>
                  <a:srgbClr val="000000"/>
                </a:solidFill>
                <a:latin typeface="Roboto"/>
                <a:ea typeface="Roboto"/>
                <a:cs typeface="Roboto"/>
                <a:sym typeface="Roboto"/>
              </a:rPr>
              <a:t>“Query transaksi yang keuntungan saja yang terjadi pada Q1 2018 di kota Henderson. diurutkan dari keuntungan terbesar”</a:t>
            </a:r>
            <a:endParaRPr b="0" i="0" sz="1300" u="none" cap="none" strike="noStrike">
              <a:solidFill>
                <a:schemeClr val="dk1"/>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None/>
            </a:pPr>
            <a:r>
              <a:rPr b="0" i="0" lang="id" sz="1300" u="none" cap="none" strike="noStrike">
                <a:solidFill>
                  <a:schemeClr val="dk1"/>
                </a:solidFill>
                <a:highlight>
                  <a:srgbClr val="FFFFFF"/>
                </a:highlight>
                <a:latin typeface="Roboto"/>
                <a:ea typeface="Roboto"/>
                <a:cs typeface="Roboto"/>
                <a:sym typeface="Roboto"/>
              </a:rPr>
              <a:t>Berikut ini adalah  query yang bisa digunakan.</a:t>
            </a:r>
            <a:endParaRPr/>
          </a:p>
          <a:p>
            <a:pPr indent="0" lvl="0" marL="0" marR="0" rtl="0" algn="l">
              <a:lnSpc>
                <a:spcPct val="100000"/>
              </a:lnSpc>
              <a:spcBef>
                <a:spcPts val="0"/>
              </a:spcBef>
              <a:spcAft>
                <a:spcPts val="0"/>
              </a:spcAft>
              <a:buNone/>
            </a:pPr>
            <a:r>
              <a:t/>
            </a:r>
            <a:endParaRPr b="0" i="0" sz="1000" u="none" cap="none" strike="noStrike">
              <a:solidFill>
                <a:srgbClr val="D81B60"/>
              </a:solidFill>
              <a:latin typeface="Roboto Mono"/>
              <a:ea typeface="Roboto Mono"/>
              <a:cs typeface="Roboto Mono"/>
              <a:sym typeface="Roboto Mono"/>
            </a:endParaRPr>
          </a:p>
          <a:p>
            <a:pPr indent="0" lvl="0" marL="0" marR="0" rtl="0" algn="l">
              <a:lnSpc>
                <a:spcPct val="100000"/>
              </a:lnSpc>
              <a:spcBef>
                <a:spcPts val="0"/>
              </a:spcBef>
              <a:spcAft>
                <a:spcPts val="0"/>
              </a:spcAft>
              <a:buNone/>
            </a:pPr>
            <a:r>
              <a:rPr b="0" i="0" lang="id" sz="1000" u="none" cap="none" strike="noStrike">
                <a:solidFill>
                  <a:srgbClr val="D81B60"/>
                </a:solidFill>
                <a:latin typeface="Roboto Mono"/>
                <a:ea typeface="Roboto Mono"/>
                <a:cs typeface="Roboto Mono"/>
                <a:sym typeface="Roboto Mono"/>
              </a:rPr>
              <a:t>-- Mini Task 2</a:t>
            </a:r>
            <a:endParaRPr b="0" i="0" sz="1000" u="none" cap="none" strike="noStrike">
              <a:solidFill>
                <a:srgbClr val="3A474E"/>
              </a:solidFill>
              <a:latin typeface="Roboto Mono"/>
              <a:ea typeface="Roboto Mono"/>
              <a:cs typeface="Roboto Mono"/>
              <a:sym typeface="Roboto Mono"/>
            </a:endParaRPr>
          </a:p>
          <a:p>
            <a:pPr indent="0" lvl="0" marL="0" marR="0" rtl="0" algn="l">
              <a:lnSpc>
                <a:spcPct val="100000"/>
              </a:lnSpc>
              <a:spcBef>
                <a:spcPts val="0"/>
              </a:spcBef>
              <a:spcAft>
                <a:spcPts val="0"/>
              </a:spcAft>
              <a:buNone/>
            </a:pPr>
            <a:r>
              <a:rPr b="0" i="0" lang="id" sz="1000" u="none" cap="none" strike="noStrike">
                <a:solidFill>
                  <a:srgbClr val="3367D6"/>
                </a:solidFill>
                <a:latin typeface="Roboto Mono"/>
                <a:ea typeface="Roboto Mono"/>
                <a:cs typeface="Roboto Mono"/>
                <a:sym typeface="Roboto Mono"/>
              </a:rPr>
              <a:t>select</a:t>
            </a:r>
            <a:endParaRPr b="0" i="0" sz="1000" u="none" cap="none" strike="noStrike">
              <a:solidFill>
                <a:srgbClr val="3A474E"/>
              </a:solidFill>
              <a:latin typeface="Roboto Mono"/>
              <a:ea typeface="Roboto Mono"/>
              <a:cs typeface="Roboto Mono"/>
              <a:sym typeface="Roboto Mono"/>
            </a:endParaRPr>
          </a:p>
          <a:p>
            <a:pPr indent="0" lvl="0" marL="0" marR="0" rtl="0" algn="l">
              <a:lnSpc>
                <a:spcPct val="100000"/>
              </a:lnSpc>
              <a:spcBef>
                <a:spcPts val="0"/>
              </a:spcBef>
              <a:spcAft>
                <a:spcPts val="0"/>
              </a:spcAft>
              <a:buNone/>
            </a:pPr>
            <a:r>
              <a:rPr b="0" i="0" lang="id" sz="1000" u="none" cap="none" strike="noStrike">
                <a:solidFill>
                  <a:srgbClr val="3A474E"/>
                </a:solidFill>
                <a:latin typeface="Roboto Mono"/>
                <a:ea typeface="Roboto Mono"/>
                <a:cs typeface="Roboto Mono"/>
                <a:sym typeface="Roboto Mono"/>
              </a:rPr>
              <a:t>  </a:t>
            </a:r>
            <a:r>
              <a:rPr b="0" i="0" lang="id" sz="1000" u="none" cap="none" strike="noStrike">
                <a:solidFill>
                  <a:srgbClr val="37474F"/>
                </a:solidFill>
                <a:latin typeface="Roboto Mono"/>
                <a:ea typeface="Roboto Mono"/>
                <a:cs typeface="Roboto Mono"/>
                <a:sym typeface="Roboto Mono"/>
              </a:rPr>
              <a:t>*</a:t>
            </a:r>
            <a:r>
              <a:rPr b="0" i="0" lang="id" sz="1000" u="none" cap="none" strike="noStrike">
                <a:solidFill>
                  <a:srgbClr val="3A474E"/>
                </a:solidFill>
                <a:latin typeface="Roboto Mono"/>
                <a:ea typeface="Roboto Mono"/>
                <a:cs typeface="Roboto Mono"/>
                <a:sym typeface="Roboto Mono"/>
              </a:rPr>
              <a:t>,</a:t>
            </a:r>
            <a:endParaRPr/>
          </a:p>
          <a:p>
            <a:pPr indent="0" lvl="0" marL="0" marR="0" rtl="0" algn="l">
              <a:lnSpc>
                <a:spcPct val="100000"/>
              </a:lnSpc>
              <a:spcBef>
                <a:spcPts val="0"/>
              </a:spcBef>
              <a:spcAft>
                <a:spcPts val="0"/>
              </a:spcAft>
              <a:buNone/>
            </a:pPr>
            <a:r>
              <a:rPr b="0" i="0" lang="id" sz="1000" u="none" cap="none" strike="noStrike">
                <a:solidFill>
                  <a:srgbClr val="3A474E"/>
                </a:solidFill>
                <a:latin typeface="Roboto Mono"/>
                <a:ea typeface="Roboto Mono"/>
                <a:cs typeface="Roboto Mono"/>
                <a:sym typeface="Roboto Mono"/>
              </a:rPr>
              <a:t>  </a:t>
            </a:r>
            <a:r>
              <a:rPr b="0" i="0" lang="id" sz="1000" u="none" cap="none" strike="noStrike">
                <a:solidFill>
                  <a:srgbClr val="3367D6"/>
                </a:solidFill>
                <a:latin typeface="Roboto Mono"/>
                <a:ea typeface="Roboto Mono"/>
                <a:cs typeface="Roboto Mono"/>
                <a:sym typeface="Roboto Mono"/>
              </a:rPr>
              <a:t>format_date</a:t>
            </a:r>
            <a:r>
              <a:rPr b="0" i="0" lang="id" sz="1000" u="none" cap="none" strike="noStrike">
                <a:solidFill>
                  <a:srgbClr val="37474F"/>
                </a:solidFill>
                <a:latin typeface="Roboto Mono"/>
                <a:ea typeface="Roboto Mono"/>
                <a:cs typeface="Roboto Mono"/>
                <a:sym typeface="Roboto Mono"/>
              </a:rPr>
              <a:t>(</a:t>
            </a:r>
            <a:r>
              <a:rPr b="0" i="0" lang="id" sz="1000" u="none" cap="none" strike="noStrike">
                <a:solidFill>
                  <a:srgbClr val="0D904F"/>
                </a:solidFill>
                <a:latin typeface="Roboto Mono"/>
                <a:ea typeface="Roboto Mono"/>
                <a:cs typeface="Roboto Mono"/>
                <a:sym typeface="Roboto Mono"/>
              </a:rPr>
              <a:t>'%Q'</a:t>
            </a:r>
            <a:r>
              <a:rPr b="0" i="0" lang="id" sz="1000" u="none" cap="none" strike="noStrike">
                <a:solidFill>
                  <a:srgbClr val="3A474E"/>
                </a:solidFill>
                <a:latin typeface="Roboto Mono"/>
                <a:ea typeface="Roboto Mono"/>
                <a:cs typeface="Roboto Mono"/>
                <a:sym typeface="Roboto Mono"/>
              </a:rPr>
              <a:t>, </a:t>
            </a:r>
            <a:r>
              <a:rPr b="0" i="0" lang="id" sz="1000" u="none" cap="none" strike="noStrike">
                <a:solidFill>
                  <a:srgbClr val="000000"/>
                </a:solidFill>
                <a:latin typeface="Roboto Mono"/>
                <a:ea typeface="Roboto Mono"/>
                <a:cs typeface="Roboto Mono"/>
                <a:sym typeface="Roboto Mono"/>
              </a:rPr>
              <a:t>order_date</a:t>
            </a:r>
            <a:r>
              <a:rPr b="0" i="0" lang="id" sz="1000" u="none" cap="none" strike="noStrike">
                <a:solidFill>
                  <a:srgbClr val="37474F"/>
                </a:solidFill>
                <a:latin typeface="Roboto Mono"/>
                <a:ea typeface="Roboto Mono"/>
                <a:cs typeface="Roboto Mono"/>
                <a:sym typeface="Roboto Mono"/>
              </a:rPr>
              <a:t>)</a:t>
            </a:r>
            <a:r>
              <a:rPr b="0" i="0" lang="id" sz="1000" u="none" cap="none" strike="noStrike">
                <a:solidFill>
                  <a:srgbClr val="3A474E"/>
                </a:solidFill>
                <a:latin typeface="Roboto Mono"/>
                <a:ea typeface="Roboto Mono"/>
                <a:cs typeface="Roboto Mono"/>
                <a:sym typeface="Roboto Mono"/>
              </a:rPr>
              <a:t> </a:t>
            </a:r>
            <a:r>
              <a:rPr b="0" i="0" lang="id" sz="1000" u="none" cap="none" strike="noStrike">
                <a:solidFill>
                  <a:srgbClr val="3367D6"/>
                </a:solidFill>
                <a:latin typeface="Roboto Mono"/>
                <a:ea typeface="Roboto Mono"/>
                <a:cs typeface="Roboto Mono"/>
                <a:sym typeface="Roboto Mono"/>
              </a:rPr>
              <a:t>as</a:t>
            </a:r>
            <a:r>
              <a:rPr b="0" i="0" lang="id" sz="1000" u="none" cap="none" strike="noStrike">
                <a:solidFill>
                  <a:srgbClr val="3A474E"/>
                </a:solidFill>
                <a:latin typeface="Roboto Mono"/>
                <a:ea typeface="Roboto Mono"/>
                <a:cs typeface="Roboto Mono"/>
                <a:sym typeface="Roboto Mono"/>
              </a:rPr>
              <a:t> </a:t>
            </a:r>
            <a:r>
              <a:rPr b="0" i="0" lang="id" sz="1000" u="none" cap="none" strike="noStrike">
                <a:solidFill>
                  <a:srgbClr val="000000"/>
                </a:solidFill>
                <a:latin typeface="Roboto Mono"/>
                <a:ea typeface="Roboto Mono"/>
                <a:cs typeface="Roboto Mono"/>
                <a:sym typeface="Roboto Mono"/>
              </a:rPr>
              <a:t>quarter</a:t>
            </a:r>
            <a:endParaRPr b="0" i="0" sz="1000" u="none" cap="none" strike="noStrike">
              <a:solidFill>
                <a:srgbClr val="3A474E"/>
              </a:solidFill>
              <a:latin typeface="Roboto Mono"/>
              <a:ea typeface="Roboto Mono"/>
              <a:cs typeface="Roboto Mono"/>
              <a:sym typeface="Roboto Mono"/>
            </a:endParaRPr>
          </a:p>
          <a:p>
            <a:pPr indent="0" lvl="0" marL="0" marR="0" rtl="0" algn="l">
              <a:lnSpc>
                <a:spcPct val="100000"/>
              </a:lnSpc>
              <a:spcBef>
                <a:spcPts val="0"/>
              </a:spcBef>
              <a:spcAft>
                <a:spcPts val="0"/>
              </a:spcAft>
              <a:buNone/>
            </a:pPr>
            <a:r>
              <a:rPr b="0" i="0" lang="id" sz="1000" u="none" cap="none" strike="noStrike">
                <a:solidFill>
                  <a:srgbClr val="3367D6"/>
                </a:solidFill>
                <a:latin typeface="Roboto Mono"/>
                <a:ea typeface="Roboto Mono"/>
                <a:cs typeface="Roboto Mono"/>
                <a:sym typeface="Roboto Mono"/>
              </a:rPr>
              <a:t>from</a:t>
            </a:r>
            <a:endParaRPr b="0" i="0" sz="1000" u="none" cap="none" strike="noStrike">
              <a:solidFill>
                <a:srgbClr val="3A474E"/>
              </a:solidFill>
              <a:latin typeface="Roboto Mono"/>
              <a:ea typeface="Roboto Mono"/>
              <a:cs typeface="Roboto Mono"/>
              <a:sym typeface="Roboto Mono"/>
            </a:endParaRPr>
          </a:p>
          <a:p>
            <a:pPr indent="0" lvl="0" marL="0" marR="0" rtl="0" algn="l">
              <a:lnSpc>
                <a:spcPct val="100000"/>
              </a:lnSpc>
              <a:spcBef>
                <a:spcPts val="0"/>
              </a:spcBef>
              <a:spcAft>
                <a:spcPts val="0"/>
              </a:spcAft>
              <a:buNone/>
            </a:pPr>
            <a:r>
              <a:rPr b="0" i="0" lang="id" sz="1000" u="none" cap="none" strike="noStrike">
                <a:solidFill>
                  <a:srgbClr val="3A474E"/>
                </a:solidFill>
                <a:latin typeface="Roboto Mono"/>
                <a:ea typeface="Roboto Mono"/>
                <a:cs typeface="Roboto Mono"/>
                <a:sym typeface="Roboto Mono"/>
              </a:rPr>
              <a:t>  </a:t>
            </a:r>
            <a:r>
              <a:rPr b="0" i="0" lang="id" sz="1000" u="none" cap="none" strike="noStrike">
                <a:solidFill>
                  <a:srgbClr val="0D904F"/>
                </a:solidFill>
                <a:latin typeface="Roboto Mono"/>
                <a:ea typeface="Roboto Mono"/>
                <a:cs typeface="Roboto Mono"/>
                <a:sym typeface="Roboto Mono"/>
              </a:rPr>
              <a:t>`myskill-project-394402.tokopaedi.orders`</a:t>
            </a:r>
            <a:endParaRPr b="0" i="0" sz="1000" u="none" cap="none" strike="noStrike">
              <a:solidFill>
                <a:srgbClr val="3A474E"/>
              </a:solidFill>
              <a:latin typeface="Roboto Mono"/>
              <a:ea typeface="Roboto Mono"/>
              <a:cs typeface="Roboto Mono"/>
              <a:sym typeface="Roboto Mono"/>
            </a:endParaRPr>
          </a:p>
          <a:p>
            <a:pPr indent="0" lvl="0" marL="0" marR="0" rtl="0" algn="l">
              <a:lnSpc>
                <a:spcPct val="100000"/>
              </a:lnSpc>
              <a:spcBef>
                <a:spcPts val="0"/>
              </a:spcBef>
              <a:spcAft>
                <a:spcPts val="0"/>
              </a:spcAft>
              <a:buNone/>
            </a:pPr>
            <a:r>
              <a:rPr b="0" i="0" lang="id" sz="1000" u="none" cap="none" strike="noStrike">
                <a:solidFill>
                  <a:srgbClr val="3367D6"/>
                </a:solidFill>
                <a:latin typeface="Roboto Mono"/>
                <a:ea typeface="Roboto Mono"/>
                <a:cs typeface="Roboto Mono"/>
                <a:sym typeface="Roboto Mono"/>
              </a:rPr>
              <a:t>where</a:t>
            </a:r>
            <a:endParaRPr b="0" i="0" sz="1000" u="none" cap="none" strike="noStrike">
              <a:solidFill>
                <a:srgbClr val="3A474E"/>
              </a:solidFill>
              <a:latin typeface="Roboto Mono"/>
              <a:ea typeface="Roboto Mono"/>
              <a:cs typeface="Roboto Mono"/>
              <a:sym typeface="Roboto Mono"/>
            </a:endParaRPr>
          </a:p>
          <a:p>
            <a:pPr indent="0" lvl="0" marL="0" marR="0" rtl="0" algn="l">
              <a:lnSpc>
                <a:spcPct val="100000"/>
              </a:lnSpc>
              <a:spcBef>
                <a:spcPts val="0"/>
              </a:spcBef>
              <a:spcAft>
                <a:spcPts val="0"/>
              </a:spcAft>
              <a:buNone/>
            </a:pPr>
            <a:r>
              <a:rPr b="0" i="0" lang="id" sz="1000" u="none" cap="none" strike="noStrike">
                <a:solidFill>
                  <a:srgbClr val="3A474E"/>
                </a:solidFill>
                <a:latin typeface="Roboto Mono"/>
                <a:ea typeface="Roboto Mono"/>
                <a:cs typeface="Roboto Mono"/>
                <a:sym typeface="Roboto Mono"/>
              </a:rPr>
              <a:t>  </a:t>
            </a:r>
            <a:r>
              <a:rPr b="0" i="0" lang="id" sz="1000" u="none" cap="none" strike="noStrike">
                <a:solidFill>
                  <a:srgbClr val="000000"/>
                </a:solidFill>
                <a:latin typeface="Roboto Mono"/>
                <a:ea typeface="Roboto Mono"/>
                <a:cs typeface="Roboto Mono"/>
                <a:sym typeface="Roboto Mono"/>
              </a:rPr>
              <a:t>profit</a:t>
            </a:r>
            <a:r>
              <a:rPr b="0" i="0" lang="id" sz="1000" u="none" cap="none" strike="noStrike">
                <a:solidFill>
                  <a:srgbClr val="3A474E"/>
                </a:solidFill>
                <a:latin typeface="Roboto Mono"/>
                <a:ea typeface="Roboto Mono"/>
                <a:cs typeface="Roboto Mono"/>
                <a:sym typeface="Roboto Mono"/>
              </a:rPr>
              <a:t> </a:t>
            </a:r>
            <a:r>
              <a:rPr b="0" i="0" lang="id" sz="1000" u="none" cap="none" strike="noStrike">
                <a:solidFill>
                  <a:srgbClr val="37474F"/>
                </a:solidFill>
                <a:latin typeface="Roboto Mono"/>
                <a:ea typeface="Roboto Mono"/>
                <a:cs typeface="Roboto Mono"/>
                <a:sym typeface="Roboto Mono"/>
              </a:rPr>
              <a:t>&gt;</a:t>
            </a:r>
            <a:r>
              <a:rPr b="0" i="0" lang="id" sz="1000" u="none" cap="none" strike="noStrike">
                <a:solidFill>
                  <a:srgbClr val="3A474E"/>
                </a:solidFill>
                <a:latin typeface="Roboto Mono"/>
                <a:ea typeface="Roboto Mono"/>
                <a:cs typeface="Roboto Mono"/>
                <a:sym typeface="Roboto Mono"/>
              </a:rPr>
              <a:t> </a:t>
            </a:r>
            <a:r>
              <a:rPr b="0" i="0" lang="id" sz="1000" u="none" cap="none" strike="noStrike">
                <a:solidFill>
                  <a:srgbClr val="F4511E"/>
                </a:solidFill>
                <a:latin typeface="Roboto Mono"/>
                <a:ea typeface="Roboto Mono"/>
                <a:cs typeface="Roboto Mono"/>
                <a:sym typeface="Roboto Mono"/>
              </a:rPr>
              <a:t>0</a:t>
            </a:r>
            <a:r>
              <a:rPr b="0" i="0" lang="id" sz="1000" u="none" cap="none" strike="noStrike">
                <a:solidFill>
                  <a:srgbClr val="3A474E"/>
                </a:solidFill>
                <a:latin typeface="Roboto Mono"/>
                <a:ea typeface="Roboto Mono"/>
                <a:cs typeface="Roboto Mono"/>
                <a:sym typeface="Roboto Mono"/>
              </a:rPr>
              <a:t> </a:t>
            </a:r>
            <a:r>
              <a:rPr b="0" i="0" lang="id" sz="1000" u="none" cap="none" strike="noStrike">
                <a:solidFill>
                  <a:srgbClr val="3367D6"/>
                </a:solidFill>
                <a:latin typeface="Roboto Mono"/>
                <a:ea typeface="Roboto Mono"/>
                <a:cs typeface="Roboto Mono"/>
                <a:sym typeface="Roboto Mono"/>
              </a:rPr>
              <a:t>and</a:t>
            </a:r>
            <a:endParaRPr b="0" i="0" sz="1000" u="none" cap="none" strike="noStrike">
              <a:solidFill>
                <a:srgbClr val="3A474E"/>
              </a:solidFill>
              <a:latin typeface="Roboto Mono"/>
              <a:ea typeface="Roboto Mono"/>
              <a:cs typeface="Roboto Mono"/>
              <a:sym typeface="Roboto Mono"/>
            </a:endParaRPr>
          </a:p>
          <a:p>
            <a:pPr indent="0" lvl="0" marL="0" marR="0" rtl="0" algn="l">
              <a:lnSpc>
                <a:spcPct val="100000"/>
              </a:lnSpc>
              <a:spcBef>
                <a:spcPts val="0"/>
              </a:spcBef>
              <a:spcAft>
                <a:spcPts val="0"/>
              </a:spcAft>
              <a:buNone/>
            </a:pPr>
            <a:r>
              <a:rPr b="0" i="0" lang="id" sz="1000" u="none" cap="none" strike="noStrike">
                <a:solidFill>
                  <a:srgbClr val="3A474E"/>
                </a:solidFill>
                <a:latin typeface="Roboto Mono"/>
                <a:ea typeface="Roboto Mono"/>
                <a:cs typeface="Roboto Mono"/>
                <a:sym typeface="Roboto Mono"/>
              </a:rPr>
              <a:t>  </a:t>
            </a:r>
            <a:r>
              <a:rPr b="0" i="0" lang="id" sz="1000" u="none" cap="none" strike="noStrike">
                <a:solidFill>
                  <a:srgbClr val="3367D6"/>
                </a:solidFill>
                <a:latin typeface="Roboto Mono"/>
                <a:ea typeface="Roboto Mono"/>
                <a:cs typeface="Roboto Mono"/>
                <a:sym typeface="Roboto Mono"/>
              </a:rPr>
              <a:t>extract</a:t>
            </a:r>
            <a:r>
              <a:rPr b="0" i="0" lang="id" sz="1000" u="none" cap="none" strike="noStrike">
                <a:solidFill>
                  <a:srgbClr val="37474F"/>
                </a:solidFill>
                <a:latin typeface="Roboto Mono"/>
                <a:ea typeface="Roboto Mono"/>
                <a:cs typeface="Roboto Mono"/>
                <a:sym typeface="Roboto Mono"/>
              </a:rPr>
              <a:t>(</a:t>
            </a:r>
            <a:r>
              <a:rPr b="0" i="0" lang="id" sz="1000" u="none" cap="none" strike="noStrike">
                <a:solidFill>
                  <a:srgbClr val="000000"/>
                </a:solidFill>
                <a:latin typeface="Roboto Mono"/>
                <a:ea typeface="Roboto Mono"/>
                <a:cs typeface="Roboto Mono"/>
                <a:sym typeface="Roboto Mono"/>
              </a:rPr>
              <a:t>year</a:t>
            </a:r>
            <a:r>
              <a:rPr b="0" i="0" lang="id" sz="1000" u="none" cap="none" strike="noStrike">
                <a:solidFill>
                  <a:srgbClr val="3A474E"/>
                </a:solidFill>
                <a:latin typeface="Roboto Mono"/>
                <a:ea typeface="Roboto Mono"/>
                <a:cs typeface="Roboto Mono"/>
                <a:sym typeface="Roboto Mono"/>
              </a:rPr>
              <a:t> </a:t>
            </a:r>
            <a:r>
              <a:rPr b="0" i="0" lang="id" sz="1000" u="none" cap="none" strike="noStrike">
                <a:solidFill>
                  <a:srgbClr val="3367D6"/>
                </a:solidFill>
                <a:latin typeface="Roboto Mono"/>
                <a:ea typeface="Roboto Mono"/>
                <a:cs typeface="Roboto Mono"/>
                <a:sym typeface="Roboto Mono"/>
              </a:rPr>
              <a:t>from</a:t>
            </a:r>
            <a:r>
              <a:rPr b="0" i="0" lang="id" sz="1000" u="none" cap="none" strike="noStrike">
                <a:solidFill>
                  <a:srgbClr val="3A474E"/>
                </a:solidFill>
                <a:latin typeface="Roboto Mono"/>
                <a:ea typeface="Roboto Mono"/>
                <a:cs typeface="Roboto Mono"/>
                <a:sym typeface="Roboto Mono"/>
              </a:rPr>
              <a:t> </a:t>
            </a:r>
            <a:r>
              <a:rPr b="0" i="0" lang="id" sz="1000" u="none" cap="none" strike="noStrike">
                <a:solidFill>
                  <a:srgbClr val="000000"/>
                </a:solidFill>
                <a:latin typeface="Roboto Mono"/>
                <a:ea typeface="Roboto Mono"/>
                <a:cs typeface="Roboto Mono"/>
                <a:sym typeface="Roboto Mono"/>
              </a:rPr>
              <a:t>order_date</a:t>
            </a:r>
            <a:r>
              <a:rPr b="0" i="0" lang="id" sz="1000" u="none" cap="none" strike="noStrike">
                <a:solidFill>
                  <a:srgbClr val="37474F"/>
                </a:solidFill>
                <a:latin typeface="Roboto Mono"/>
                <a:ea typeface="Roboto Mono"/>
                <a:cs typeface="Roboto Mono"/>
                <a:sym typeface="Roboto Mono"/>
              </a:rPr>
              <a:t>)</a:t>
            </a:r>
            <a:r>
              <a:rPr b="0" i="0" lang="id" sz="1000" u="none" cap="none" strike="noStrike">
                <a:solidFill>
                  <a:srgbClr val="3A474E"/>
                </a:solidFill>
                <a:latin typeface="Roboto Mono"/>
                <a:ea typeface="Roboto Mono"/>
                <a:cs typeface="Roboto Mono"/>
                <a:sym typeface="Roboto Mono"/>
              </a:rPr>
              <a:t> = </a:t>
            </a:r>
            <a:r>
              <a:rPr b="0" i="0" lang="id" sz="1000" u="none" cap="none" strike="noStrike">
                <a:solidFill>
                  <a:srgbClr val="F4511E"/>
                </a:solidFill>
                <a:latin typeface="Roboto Mono"/>
                <a:ea typeface="Roboto Mono"/>
                <a:cs typeface="Roboto Mono"/>
                <a:sym typeface="Roboto Mono"/>
              </a:rPr>
              <a:t>2018</a:t>
            </a:r>
            <a:r>
              <a:rPr b="0" i="0" lang="id" sz="1000" u="none" cap="none" strike="noStrike">
                <a:solidFill>
                  <a:srgbClr val="3A474E"/>
                </a:solidFill>
                <a:latin typeface="Roboto Mono"/>
                <a:ea typeface="Roboto Mono"/>
                <a:cs typeface="Roboto Mono"/>
                <a:sym typeface="Roboto Mono"/>
              </a:rPr>
              <a:t> </a:t>
            </a:r>
            <a:r>
              <a:rPr b="0" i="0" lang="id" sz="1000" u="none" cap="none" strike="noStrike">
                <a:solidFill>
                  <a:srgbClr val="3367D6"/>
                </a:solidFill>
                <a:latin typeface="Roboto Mono"/>
                <a:ea typeface="Roboto Mono"/>
                <a:cs typeface="Roboto Mono"/>
                <a:sym typeface="Roboto Mono"/>
              </a:rPr>
              <a:t>and</a:t>
            </a:r>
            <a:endParaRPr b="0" i="0" sz="1000" u="none" cap="none" strike="noStrike">
              <a:solidFill>
                <a:srgbClr val="3A474E"/>
              </a:solidFill>
              <a:latin typeface="Roboto Mono"/>
              <a:ea typeface="Roboto Mono"/>
              <a:cs typeface="Roboto Mono"/>
              <a:sym typeface="Roboto Mono"/>
            </a:endParaRPr>
          </a:p>
          <a:p>
            <a:pPr indent="0" lvl="0" marL="0" marR="0" rtl="0" algn="l">
              <a:lnSpc>
                <a:spcPct val="100000"/>
              </a:lnSpc>
              <a:spcBef>
                <a:spcPts val="0"/>
              </a:spcBef>
              <a:spcAft>
                <a:spcPts val="0"/>
              </a:spcAft>
              <a:buNone/>
            </a:pPr>
            <a:r>
              <a:rPr b="0" i="0" lang="id" sz="1000" u="none" cap="none" strike="noStrike">
                <a:solidFill>
                  <a:srgbClr val="3A474E"/>
                </a:solidFill>
                <a:latin typeface="Roboto Mono"/>
                <a:ea typeface="Roboto Mono"/>
                <a:cs typeface="Roboto Mono"/>
                <a:sym typeface="Roboto Mono"/>
              </a:rPr>
              <a:t>  </a:t>
            </a:r>
            <a:r>
              <a:rPr b="0" i="0" lang="id" sz="1000" u="none" cap="none" strike="noStrike">
                <a:solidFill>
                  <a:srgbClr val="3367D6"/>
                </a:solidFill>
                <a:latin typeface="Roboto Mono"/>
                <a:ea typeface="Roboto Mono"/>
                <a:cs typeface="Roboto Mono"/>
                <a:sym typeface="Roboto Mono"/>
              </a:rPr>
              <a:t>format_date</a:t>
            </a:r>
            <a:r>
              <a:rPr b="0" i="0" lang="id" sz="1000" u="none" cap="none" strike="noStrike">
                <a:solidFill>
                  <a:srgbClr val="37474F"/>
                </a:solidFill>
                <a:latin typeface="Roboto Mono"/>
                <a:ea typeface="Roboto Mono"/>
                <a:cs typeface="Roboto Mono"/>
                <a:sym typeface="Roboto Mono"/>
              </a:rPr>
              <a:t>(</a:t>
            </a:r>
            <a:r>
              <a:rPr b="0" i="0" lang="id" sz="1000" u="none" cap="none" strike="noStrike">
                <a:solidFill>
                  <a:srgbClr val="0D904F"/>
                </a:solidFill>
                <a:latin typeface="Roboto Mono"/>
                <a:ea typeface="Roboto Mono"/>
                <a:cs typeface="Roboto Mono"/>
                <a:sym typeface="Roboto Mono"/>
              </a:rPr>
              <a:t>'%Q'</a:t>
            </a:r>
            <a:r>
              <a:rPr b="0" i="0" lang="id" sz="1000" u="none" cap="none" strike="noStrike">
                <a:solidFill>
                  <a:srgbClr val="3A474E"/>
                </a:solidFill>
                <a:latin typeface="Roboto Mono"/>
                <a:ea typeface="Roboto Mono"/>
                <a:cs typeface="Roboto Mono"/>
                <a:sym typeface="Roboto Mono"/>
              </a:rPr>
              <a:t>, </a:t>
            </a:r>
            <a:r>
              <a:rPr b="0" i="0" lang="id" sz="1000" u="none" cap="none" strike="noStrike">
                <a:solidFill>
                  <a:srgbClr val="3367D6"/>
                </a:solidFill>
                <a:latin typeface="Roboto Mono"/>
                <a:ea typeface="Roboto Mono"/>
                <a:cs typeface="Roboto Mono"/>
                <a:sym typeface="Roboto Mono"/>
              </a:rPr>
              <a:t>date</a:t>
            </a:r>
            <a:r>
              <a:rPr b="0" i="0" lang="id" sz="1000" u="none" cap="none" strike="noStrike">
                <a:solidFill>
                  <a:srgbClr val="37474F"/>
                </a:solidFill>
                <a:latin typeface="Roboto Mono"/>
                <a:ea typeface="Roboto Mono"/>
                <a:cs typeface="Roboto Mono"/>
                <a:sym typeface="Roboto Mono"/>
              </a:rPr>
              <a:t>(</a:t>
            </a:r>
            <a:r>
              <a:rPr b="0" i="0" lang="id" sz="1000" u="none" cap="none" strike="noStrike">
                <a:solidFill>
                  <a:srgbClr val="000000"/>
                </a:solidFill>
                <a:latin typeface="Roboto Mono"/>
                <a:ea typeface="Roboto Mono"/>
                <a:cs typeface="Roboto Mono"/>
                <a:sym typeface="Roboto Mono"/>
              </a:rPr>
              <a:t>order_date</a:t>
            </a:r>
            <a:r>
              <a:rPr b="0" i="0" lang="id" sz="1000" u="none" cap="none" strike="noStrike">
                <a:solidFill>
                  <a:srgbClr val="37474F"/>
                </a:solidFill>
                <a:latin typeface="Roboto Mono"/>
                <a:ea typeface="Roboto Mono"/>
                <a:cs typeface="Roboto Mono"/>
                <a:sym typeface="Roboto Mono"/>
              </a:rPr>
              <a:t>))</a:t>
            </a:r>
            <a:r>
              <a:rPr b="0" i="0" lang="id" sz="1000" u="none" cap="none" strike="noStrike">
                <a:solidFill>
                  <a:srgbClr val="3A474E"/>
                </a:solidFill>
                <a:latin typeface="Roboto Mono"/>
                <a:ea typeface="Roboto Mono"/>
                <a:cs typeface="Roboto Mono"/>
                <a:sym typeface="Roboto Mono"/>
              </a:rPr>
              <a:t> = </a:t>
            </a:r>
            <a:r>
              <a:rPr b="0" i="0" lang="id" sz="1000" u="none" cap="none" strike="noStrike">
                <a:solidFill>
                  <a:srgbClr val="0D904F"/>
                </a:solidFill>
                <a:latin typeface="Roboto Mono"/>
                <a:ea typeface="Roboto Mono"/>
                <a:cs typeface="Roboto Mono"/>
                <a:sym typeface="Roboto Mono"/>
              </a:rPr>
              <a:t>'1'</a:t>
            </a:r>
            <a:r>
              <a:rPr b="0" i="0" lang="id" sz="1000" u="none" cap="none" strike="noStrike">
                <a:solidFill>
                  <a:srgbClr val="3A474E"/>
                </a:solidFill>
                <a:latin typeface="Roboto Mono"/>
                <a:ea typeface="Roboto Mono"/>
                <a:cs typeface="Roboto Mono"/>
                <a:sym typeface="Roboto Mono"/>
              </a:rPr>
              <a:t> </a:t>
            </a:r>
            <a:r>
              <a:rPr b="0" i="0" lang="id" sz="1000" u="none" cap="none" strike="noStrike">
                <a:solidFill>
                  <a:srgbClr val="3367D6"/>
                </a:solidFill>
                <a:latin typeface="Roboto Mono"/>
                <a:ea typeface="Roboto Mono"/>
                <a:cs typeface="Roboto Mono"/>
                <a:sym typeface="Roboto Mono"/>
              </a:rPr>
              <a:t>and</a:t>
            </a:r>
            <a:endParaRPr b="0" i="0" sz="1000" u="none" cap="none" strike="noStrike">
              <a:solidFill>
                <a:srgbClr val="3A474E"/>
              </a:solidFill>
              <a:latin typeface="Roboto Mono"/>
              <a:ea typeface="Roboto Mono"/>
              <a:cs typeface="Roboto Mono"/>
              <a:sym typeface="Roboto Mono"/>
            </a:endParaRPr>
          </a:p>
          <a:p>
            <a:pPr indent="0" lvl="0" marL="0" marR="0" rtl="0" algn="l">
              <a:lnSpc>
                <a:spcPct val="100000"/>
              </a:lnSpc>
              <a:spcBef>
                <a:spcPts val="0"/>
              </a:spcBef>
              <a:spcAft>
                <a:spcPts val="0"/>
              </a:spcAft>
              <a:buNone/>
            </a:pPr>
            <a:r>
              <a:rPr b="0" i="0" lang="id" sz="1000" u="none" cap="none" strike="noStrike">
                <a:solidFill>
                  <a:srgbClr val="3A474E"/>
                </a:solidFill>
                <a:latin typeface="Roboto Mono"/>
                <a:ea typeface="Roboto Mono"/>
                <a:cs typeface="Roboto Mono"/>
                <a:sym typeface="Roboto Mono"/>
              </a:rPr>
              <a:t>  </a:t>
            </a:r>
            <a:r>
              <a:rPr b="0" i="0" lang="id" sz="1000" u="none" cap="none" strike="noStrike">
                <a:solidFill>
                  <a:srgbClr val="800000"/>
                </a:solidFill>
                <a:latin typeface="Roboto Mono"/>
                <a:ea typeface="Roboto Mono"/>
                <a:cs typeface="Roboto Mono"/>
                <a:sym typeface="Roboto Mono"/>
              </a:rPr>
              <a:t>city</a:t>
            </a:r>
            <a:r>
              <a:rPr b="0" i="0" lang="id" sz="1000" u="none" cap="none" strike="noStrike">
                <a:solidFill>
                  <a:srgbClr val="3A474E"/>
                </a:solidFill>
                <a:latin typeface="Roboto Mono"/>
                <a:ea typeface="Roboto Mono"/>
                <a:cs typeface="Roboto Mono"/>
                <a:sym typeface="Roboto Mono"/>
              </a:rPr>
              <a:t> = </a:t>
            </a:r>
            <a:r>
              <a:rPr b="0" i="0" lang="id" sz="1000" u="none" cap="none" strike="noStrike">
                <a:solidFill>
                  <a:srgbClr val="0D904F"/>
                </a:solidFill>
                <a:latin typeface="Roboto Mono"/>
                <a:ea typeface="Roboto Mono"/>
                <a:cs typeface="Roboto Mono"/>
                <a:sym typeface="Roboto Mono"/>
              </a:rPr>
              <a:t>'Henderson'</a:t>
            </a:r>
            <a:endParaRPr b="0" i="0" sz="1000" u="none" cap="none" strike="noStrike">
              <a:solidFill>
                <a:srgbClr val="3A474E"/>
              </a:solidFill>
              <a:latin typeface="Roboto Mono"/>
              <a:ea typeface="Roboto Mono"/>
              <a:cs typeface="Roboto Mono"/>
              <a:sym typeface="Roboto Mono"/>
            </a:endParaRPr>
          </a:p>
          <a:p>
            <a:pPr indent="0" lvl="0" marL="0" marR="0" rtl="0" algn="l">
              <a:lnSpc>
                <a:spcPct val="100000"/>
              </a:lnSpc>
              <a:spcBef>
                <a:spcPts val="0"/>
              </a:spcBef>
              <a:spcAft>
                <a:spcPts val="0"/>
              </a:spcAft>
              <a:buNone/>
            </a:pPr>
            <a:r>
              <a:rPr b="0" i="0" lang="id" sz="1000" u="none" cap="none" strike="noStrike">
                <a:solidFill>
                  <a:srgbClr val="3367D6"/>
                </a:solidFill>
                <a:latin typeface="Roboto Mono"/>
                <a:ea typeface="Roboto Mono"/>
                <a:cs typeface="Roboto Mono"/>
                <a:sym typeface="Roboto Mono"/>
              </a:rPr>
              <a:t>order</a:t>
            </a:r>
            <a:r>
              <a:rPr b="0" i="0" lang="id" sz="1000" u="none" cap="none" strike="noStrike">
                <a:solidFill>
                  <a:srgbClr val="3A474E"/>
                </a:solidFill>
                <a:latin typeface="Roboto Mono"/>
                <a:ea typeface="Roboto Mono"/>
                <a:cs typeface="Roboto Mono"/>
                <a:sym typeface="Roboto Mono"/>
              </a:rPr>
              <a:t> </a:t>
            </a:r>
            <a:r>
              <a:rPr b="0" i="0" lang="id" sz="1000" u="none" cap="none" strike="noStrike">
                <a:solidFill>
                  <a:srgbClr val="3367D6"/>
                </a:solidFill>
                <a:latin typeface="Roboto Mono"/>
                <a:ea typeface="Roboto Mono"/>
                <a:cs typeface="Roboto Mono"/>
                <a:sym typeface="Roboto Mono"/>
              </a:rPr>
              <a:t>by</a:t>
            </a:r>
            <a:endParaRPr b="0" i="0" sz="1000" u="none" cap="none" strike="noStrike">
              <a:solidFill>
                <a:srgbClr val="3A474E"/>
              </a:solidFill>
              <a:latin typeface="Roboto Mono"/>
              <a:ea typeface="Roboto Mono"/>
              <a:cs typeface="Roboto Mono"/>
              <a:sym typeface="Roboto Mono"/>
            </a:endParaRPr>
          </a:p>
          <a:p>
            <a:pPr indent="0" lvl="0" marL="0" marR="0" rtl="0" algn="l">
              <a:lnSpc>
                <a:spcPct val="100000"/>
              </a:lnSpc>
              <a:spcBef>
                <a:spcPts val="0"/>
              </a:spcBef>
              <a:spcAft>
                <a:spcPts val="0"/>
              </a:spcAft>
              <a:buNone/>
            </a:pPr>
            <a:r>
              <a:rPr b="0" i="0" lang="id" sz="1000" u="none" cap="none" strike="noStrike">
                <a:solidFill>
                  <a:srgbClr val="3A474E"/>
                </a:solidFill>
                <a:latin typeface="Roboto Mono"/>
                <a:ea typeface="Roboto Mono"/>
                <a:cs typeface="Roboto Mono"/>
                <a:sym typeface="Roboto Mono"/>
              </a:rPr>
              <a:t>  </a:t>
            </a:r>
            <a:r>
              <a:rPr b="0" i="0" lang="id" sz="1000" u="none" cap="none" strike="noStrike">
                <a:solidFill>
                  <a:srgbClr val="000000"/>
                </a:solidFill>
                <a:latin typeface="Roboto Mono"/>
                <a:ea typeface="Roboto Mono"/>
                <a:cs typeface="Roboto Mono"/>
                <a:sym typeface="Roboto Mono"/>
              </a:rPr>
              <a:t>profit</a:t>
            </a:r>
            <a:r>
              <a:rPr b="0" i="0" lang="id" sz="1000" u="none" cap="none" strike="noStrike">
                <a:solidFill>
                  <a:srgbClr val="3A474E"/>
                </a:solidFill>
                <a:latin typeface="Roboto Mono"/>
                <a:ea typeface="Roboto Mono"/>
                <a:cs typeface="Roboto Mono"/>
                <a:sym typeface="Roboto Mono"/>
              </a:rPr>
              <a:t> </a:t>
            </a:r>
            <a:r>
              <a:rPr b="0" i="0" lang="id" sz="1000" u="none" cap="none" strike="noStrike">
                <a:solidFill>
                  <a:srgbClr val="3367D6"/>
                </a:solidFill>
                <a:latin typeface="Roboto Mono"/>
                <a:ea typeface="Roboto Mono"/>
                <a:cs typeface="Roboto Mono"/>
                <a:sym typeface="Roboto Mono"/>
              </a:rPr>
              <a:t>desc</a:t>
            </a:r>
            <a:endParaRPr b="0" i="0" sz="1000" u="none" cap="none" strike="noStrike">
              <a:solidFill>
                <a:srgbClr val="3A474E"/>
              </a:solidFill>
              <a:latin typeface="Roboto Mono"/>
              <a:ea typeface="Roboto Mono"/>
              <a:cs typeface="Roboto Mono"/>
              <a:sym typeface="Roboto Mono"/>
            </a:endParaRPr>
          </a:p>
          <a:p>
            <a:pPr indent="0" lvl="0" marL="0" marR="0" rtl="0" algn="l">
              <a:lnSpc>
                <a:spcPct val="100000"/>
              </a:lnSpc>
              <a:spcBef>
                <a:spcPts val="0"/>
              </a:spcBef>
              <a:spcAft>
                <a:spcPts val="0"/>
              </a:spcAft>
              <a:buNone/>
            </a:pPr>
            <a:r>
              <a:t/>
            </a:r>
            <a:endParaRPr b="0" i="0" sz="1000" u="none" cap="none" strike="noStrike">
              <a:solidFill>
                <a:srgbClr val="000000"/>
              </a:solidFill>
              <a:latin typeface="Roboto Mono"/>
              <a:ea typeface="Roboto Mono"/>
              <a:cs typeface="Roboto Mono"/>
              <a:sym typeface="Roboto Mono"/>
            </a:endParaRPr>
          </a:p>
          <a:p>
            <a:pPr indent="0" lvl="0" marL="0" marR="0" rtl="0" algn="l">
              <a:lnSpc>
                <a:spcPct val="100000"/>
              </a:lnSpc>
              <a:spcBef>
                <a:spcPts val="0"/>
              </a:spcBef>
              <a:spcAft>
                <a:spcPts val="0"/>
              </a:spcAft>
              <a:buNone/>
            </a:pPr>
            <a:r>
              <a:rPr b="0" i="0" lang="id" sz="1300" u="none" cap="none" strike="noStrike">
                <a:solidFill>
                  <a:schemeClr val="dk1"/>
                </a:solidFill>
                <a:highlight>
                  <a:srgbClr val="FFFFFF"/>
                </a:highlight>
                <a:latin typeface="Roboto"/>
                <a:ea typeface="Roboto"/>
                <a:cs typeface="Roboto"/>
                <a:sym typeface="Roboto"/>
              </a:rPr>
              <a:t>Query di atas dapat dijabarkan atau diceritakan seperti ini :</a:t>
            </a:r>
            <a:endParaRPr/>
          </a:p>
          <a:p>
            <a:pPr indent="0" lvl="0" marL="0" marR="0" rtl="0" algn="l">
              <a:lnSpc>
                <a:spcPct val="100000"/>
              </a:lnSpc>
              <a:spcBef>
                <a:spcPts val="600"/>
              </a:spcBef>
              <a:spcAft>
                <a:spcPts val="600"/>
              </a:spcAft>
              <a:buNone/>
            </a:pPr>
            <a:r>
              <a:rPr b="0" i="0" lang="id" sz="1300" u="none" cap="none" strike="noStrike">
                <a:solidFill>
                  <a:schemeClr val="dk1"/>
                </a:solidFill>
                <a:highlight>
                  <a:srgbClr val="FFFFFF"/>
                </a:highlight>
                <a:latin typeface="Roboto"/>
                <a:ea typeface="Roboto"/>
                <a:cs typeface="Roboto"/>
                <a:sym typeface="Roboto"/>
              </a:rPr>
              <a:t>Pilih semua dan tambah kolom ‘</a:t>
            </a:r>
            <a:r>
              <a:rPr b="1" i="0" lang="id" sz="1300" u="none" cap="none" strike="noStrike">
                <a:solidFill>
                  <a:schemeClr val="dk1"/>
                </a:solidFill>
                <a:highlight>
                  <a:srgbClr val="FFFFFF"/>
                </a:highlight>
                <a:latin typeface="Roboto"/>
                <a:ea typeface="Roboto"/>
                <a:cs typeface="Roboto"/>
                <a:sym typeface="Roboto"/>
              </a:rPr>
              <a:t>quarter</a:t>
            </a:r>
            <a:r>
              <a:rPr b="0" i="0" lang="id" sz="1300" u="none" cap="none" strike="noStrike">
                <a:solidFill>
                  <a:schemeClr val="dk1"/>
                </a:solidFill>
                <a:highlight>
                  <a:srgbClr val="FFFFFF"/>
                </a:highlight>
                <a:latin typeface="Roboto"/>
                <a:ea typeface="Roboto"/>
                <a:cs typeface="Roboto"/>
                <a:sym typeface="Roboto"/>
              </a:rPr>
              <a:t>’ yang isinya adalah format quarter dari kolom </a:t>
            </a:r>
            <a:r>
              <a:rPr b="1" i="0" lang="id" sz="1300" u="none" cap="none" strike="noStrike">
                <a:solidFill>
                  <a:schemeClr val="dk1"/>
                </a:solidFill>
                <a:highlight>
                  <a:srgbClr val="FFFFFF"/>
                </a:highlight>
                <a:latin typeface="Roboto"/>
                <a:ea typeface="Roboto"/>
                <a:cs typeface="Roboto"/>
                <a:sym typeface="Roboto"/>
              </a:rPr>
              <a:t>order_date </a:t>
            </a:r>
            <a:r>
              <a:rPr b="0" i="0" lang="id" sz="1300" u="none" cap="none" strike="noStrike">
                <a:solidFill>
                  <a:schemeClr val="dk1"/>
                </a:solidFill>
                <a:highlight>
                  <a:srgbClr val="FFFFFF"/>
                </a:highlight>
                <a:latin typeface="Roboto"/>
                <a:ea typeface="Roboto"/>
                <a:cs typeface="Roboto"/>
                <a:sym typeface="Roboto"/>
              </a:rPr>
              <a:t>dimana </a:t>
            </a:r>
            <a:r>
              <a:rPr b="1" i="0" lang="id" sz="1300" u="none" cap="none" strike="noStrike">
                <a:solidFill>
                  <a:schemeClr val="dk1"/>
                </a:solidFill>
                <a:highlight>
                  <a:srgbClr val="FFFFFF"/>
                </a:highlight>
                <a:latin typeface="Roboto"/>
                <a:ea typeface="Roboto"/>
                <a:cs typeface="Roboto"/>
                <a:sym typeface="Roboto"/>
              </a:rPr>
              <a:t>profit</a:t>
            </a:r>
            <a:r>
              <a:rPr b="0" i="0" lang="id" sz="1300" u="none" cap="none" strike="noStrike">
                <a:solidFill>
                  <a:schemeClr val="dk1"/>
                </a:solidFill>
                <a:highlight>
                  <a:srgbClr val="FFFFFF"/>
                </a:highlight>
                <a:latin typeface="Roboto"/>
                <a:ea typeface="Roboto"/>
                <a:cs typeface="Roboto"/>
                <a:sym typeface="Roboto"/>
              </a:rPr>
              <a:t> lebih dari 0 (untung) di tahun 2018 (ekstraksi dari kolom </a:t>
            </a:r>
            <a:r>
              <a:rPr b="1" i="0" lang="id" sz="1300" u="none" cap="none" strike="noStrike">
                <a:solidFill>
                  <a:schemeClr val="dk1"/>
                </a:solidFill>
                <a:highlight>
                  <a:srgbClr val="FFFFFF"/>
                </a:highlight>
                <a:latin typeface="Roboto"/>
                <a:ea typeface="Roboto"/>
                <a:cs typeface="Roboto"/>
                <a:sym typeface="Roboto"/>
              </a:rPr>
              <a:t>order_date</a:t>
            </a:r>
            <a:r>
              <a:rPr b="0" i="0" lang="id" sz="1300" u="none" cap="none" strike="noStrike">
                <a:solidFill>
                  <a:schemeClr val="dk1"/>
                </a:solidFill>
                <a:highlight>
                  <a:srgbClr val="FFFFFF"/>
                </a:highlight>
                <a:latin typeface="Roboto"/>
                <a:ea typeface="Roboto"/>
                <a:cs typeface="Roboto"/>
                <a:sym typeface="Roboto"/>
              </a:rPr>
              <a:t>, dan kolom ‘quarter’ bernilai 1 (quarter pertama, dari January – Maret) di Kota Henderson diurutkan dari </a:t>
            </a:r>
            <a:r>
              <a:rPr b="1" i="0" lang="id" sz="1300" u="none" cap="none" strike="noStrike">
                <a:solidFill>
                  <a:schemeClr val="dk1"/>
                </a:solidFill>
                <a:highlight>
                  <a:srgbClr val="FFFFFF"/>
                </a:highlight>
                <a:latin typeface="Roboto"/>
                <a:ea typeface="Roboto"/>
                <a:cs typeface="Roboto"/>
                <a:sym typeface="Roboto"/>
              </a:rPr>
              <a:t>profit</a:t>
            </a:r>
            <a:r>
              <a:rPr b="0" i="0" lang="id" sz="1300" u="none" cap="none" strike="noStrike">
                <a:solidFill>
                  <a:schemeClr val="dk1"/>
                </a:solidFill>
                <a:highlight>
                  <a:srgbClr val="FFFFFF"/>
                </a:highlight>
                <a:latin typeface="Roboto"/>
                <a:ea typeface="Roboto"/>
                <a:cs typeface="Roboto"/>
                <a:sym typeface="Roboto"/>
              </a:rPr>
              <a:t> yang </a:t>
            </a:r>
            <a:r>
              <a:rPr b="1" i="0" lang="id" sz="1300" u="none" cap="none" strike="noStrike">
                <a:solidFill>
                  <a:schemeClr val="dk1"/>
                </a:solidFill>
                <a:highlight>
                  <a:srgbClr val="FFFFFF"/>
                </a:highlight>
                <a:latin typeface="Roboto"/>
                <a:ea typeface="Roboto"/>
                <a:cs typeface="Roboto"/>
                <a:sym typeface="Roboto"/>
              </a:rPr>
              <a:t>terbesar</a:t>
            </a:r>
            <a:r>
              <a:rPr b="0" i="0" lang="id" sz="1300" u="none" cap="none" strike="noStrike">
                <a:solidFill>
                  <a:schemeClr val="dk1"/>
                </a:solidFill>
                <a:highlight>
                  <a:srgbClr val="FFFFFF"/>
                </a:highlight>
                <a:latin typeface="Roboto"/>
                <a:ea typeface="Roboto"/>
                <a:cs typeface="Roboto"/>
                <a:sym typeface="Roboto"/>
              </a:rPr>
              <a:t> (descending).</a:t>
            </a:r>
            <a:endParaRPr b="0" i="0" sz="1300" u="none" cap="none" strike="noStrike">
              <a:solidFill>
                <a:schemeClr val="dk1"/>
              </a:solidFill>
              <a:highlight>
                <a:srgbClr val="FFFFFF"/>
              </a:highlight>
              <a:latin typeface="Roboto"/>
              <a:ea typeface="Roboto"/>
              <a:cs typeface="Roboto"/>
              <a:sym typeface="Roboto"/>
            </a:endParaRPr>
          </a:p>
        </p:txBody>
      </p:sp>
      <p:sp>
        <p:nvSpPr>
          <p:cNvPr id="751" name="Google Shape;751;p43"/>
          <p:cNvSpPr/>
          <p:nvPr/>
        </p:nvSpPr>
        <p:spPr>
          <a:xfrm>
            <a:off x="3016595" y="4689175"/>
            <a:ext cx="3110810" cy="276999"/>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id" sz="1200" u="none" cap="none" strike="noStrike">
                <a:solidFill>
                  <a:srgbClr val="17919B"/>
                </a:solidFill>
                <a:latin typeface="Arial"/>
                <a:ea typeface="Arial"/>
                <a:cs typeface="Arial"/>
                <a:sym typeface="Arial"/>
              </a:rPr>
              <a:t>SQL 3 (4/5)</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5" name="Shape 755"/>
        <p:cNvGrpSpPr/>
        <p:nvPr/>
      </p:nvGrpSpPr>
      <p:grpSpPr>
        <a:xfrm>
          <a:off x="0" y="0"/>
          <a:ext cx="0" cy="0"/>
          <a:chOff x="0" y="0"/>
          <a:chExt cx="0" cy="0"/>
        </a:xfrm>
      </p:grpSpPr>
      <p:grpSp>
        <p:nvGrpSpPr>
          <p:cNvPr id="756" name="Google Shape;756;p44"/>
          <p:cNvGrpSpPr/>
          <p:nvPr/>
        </p:nvGrpSpPr>
        <p:grpSpPr>
          <a:xfrm>
            <a:off x="8325085" y="65157"/>
            <a:ext cx="763768" cy="752531"/>
            <a:chOff x="695950" y="3458000"/>
            <a:chExt cx="966550" cy="952450"/>
          </a:xfrm>
        </p:grpSpPr>
        <p:sp>
          <p:nvSpPr>
            <p:cNvPr id="757" name="Google Shape;757;p44"/>
            <p:cNvSpPr/>
            <p:nvPr/>
          </p:nvSpPr>
          <p:spPr>
            <a:xfrm>
              <a:off x="695950" y="3458000"/>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8" name="Google Shape;758;p44"/>
            <p:cNvSpPr/>
            <p:nvPr/>
          </p:nvSpPr>
          <p:spPr>
            <a:xfrm>
              <a:off x="1065675" y="3458000"/>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9" name="Google Shape;759;p44"/>
            <p:cNvSpPr/>
            <p:nvPr/>
          </p:nvSpPr>
          <p:spPr>
            <a:xfrm>
              <a:off x="1435400" y="3458000"/>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0" name="Google Shape;760;p44"/>
            <p:cNvSpPr/>
            <p:nvPr/>
          </p:nvSpPr>
          <p:spPr>
            <a:xfrm>
              <a:off x="695950" y="3820675"/>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1" name="Google Shape;761;p44"/>
            <p:cNvSpPr/>
            <p:nvPr/>
          </p:nvSpPr>
          <p:spPr>
            <a:xfrm>
              <a:off x="1065675" y="3820675"/>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2" name="Google Shape;762;p44"/>
            <p:cNvSpPr/>
            <p:nvPr/>
          </p:nvSpPr>
          <p:spPr>
            <a:xfrm>
              <a:off x="1435400" y="3820675"/>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3" name="Google Shape;763;p44"/>
            <p:cNvSpPr/>
            <p:nvPr/>
          </p:nvSpPr>
          <p:spPr>
            <a:xfrm>
              <a:off x="695950" y="4183350"/>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4" name="Google Shape;764;p44"/>
            <p:cNvSpPr/>
            <p:nvPr/>
          </p:nvSpPr>
          <p:spPr>
            <a:xfrm>
              <a:off x="1065675" y="4183350"/>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5" name="Google Shape;765;p44"/>
            <p:cNvSpPr/>
            <p:nvPr/>
          </p:nvSpPr>
          <p:spPr>
            <a:xfrm>
              <a:off x="1435400" y="4183350"/>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66" name="Google Shape;766;p44"/>
          <p:cNvSpPr txBox="1"/>
          <p:nvPr/>
        </p:nvSpPr>
        <p:spPr>
          <a:xfrm>
            <a:off x="212775" y="4649600"/>
            <a:ext cx="14349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1" i="0" lang="id" sz="1100" u="none" cap="none" strike="noStrike">
                <a:solidFill>
                  <a:srgbClr val="18919B"/>
                </a:solidFill>
                <a:latin typeface="Caveat"/>
                <a:ea typeface="Caveat"/>
                <a:cs typeface="Caveat"/>
                <a:sym typeface="Caveat"/>
              </a:rPr>
              <a:t>#RintisKarirImpian</a:t>
            </a:r>
            <a:endParaRPr b="1" i="0" sz="1100" u="none" cap="none" strike="noStrike">
              <a:solidFill>
                <a:srgbClr val="18919B"/>
              </a:solidFill>
              <a:latin typeface="Caveat"/>
              <a:ea typeface="Caveat"/>
              <a:cs typeface="Caveat"/>
              <a:sym typeface="Caveat"/>
            </a:endParaRPr>
          </a:p>
        </p:txBody>
      </p:sp>
      <p:pic>
        <p:nvPicPr>
          <p:cNvPr id="767" name="Google Shape;767;p44"/>
          <p:cNvPicPr preferRelativeResize="0"/>
          <p:nvPr/>
        </p:nvPicPr>
        <p:blipFill rotWithShape="1">
          <a:blip r:embed="rId3">
            <a:alphaModFix/>
          </a:blip>
          <a:srcRect b="0" l="0" r="0" t="0"/>
          <a:stretch/>
        </p:blipFill>
        <p:spPr>
          <a:xfrm>
            <a:off x="8410175" y="4803796"/>
            <a:ext cx="558450" cy="262804"/>
          </a:xfrm>
          <a:prstGeom prst="rect">
            <a:avLst/>
          </a:prstGeom>
          <a:noFill/>
          <a:ln>
            <a:noFill/>
          </a:ln>
        </p:spPr>
      </p:pic>
      <p:sp>
        <p:nvSpPr>
          <p:cNvPr id="768" name="Google Shape;768;p44"/>
          <p:cNvSpPr txBox="1"/>
          <p:nvPr/>
        </p:nvSpPr>
        <p:spPr>
          <a:xfrm>
            <a:off x="359325" y="164275"/>
            <a:ext cx="7884600" cy="553968"/>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600"/>
              <a:buFont typeface="Arial"/>
              <a:buNone/>
            </a:pPr>
            <a:r>
              <a:rPr b="1" i="0" lang="id" sz="2400" u="none" cap="none" strike="noStrike">
                <a:solidFill>
                  <a:srgbClr val="18919B"/>
                </a:solidFill>
                <a:latin typeface="Roboto"/>
                <a:ea typeface="Roboto"/>
                <a:cs typeface="Roboto"/>
                <a:sym typeface="Roboto"/>
              </a:rPr>
              <a:t>Task 2 (Hasil)</a:t>
            </a:r>
            <a:endParaRPr b="1" i="0" sz="2400" u="none" cap="none" strike="noStrike">
              <a:solidFill>
                <a:srgbClr val="18919B"/>
              </a:solidFill>
              <a:latin typeface="Roboto"/>
              <a:ea typeface="Roboto"/>
              <a:cs typeface="Roboto"/>
              <a:sym typeface="Roboto"/>
            </a:endParaRPr>
          </a:p>
        </p:txBody>
      </p:sp>
      <p:pic>
        <p:nvPicPr>
          <p:cNvPr id="769" name="Google Shape;769;p44"/>
          <p:cNvPicPr preferRelativeResize="0"/>
          <p:nvPr/>
        </p:nvPicPr>
        <p:blipFill rotWithShape="1">
          <a:blip r:embed="rId4">
            <a:alphaModFix/>
          </a:blip>
          <a:srcRect b="0" l="0" r="0" t="0"/>
          <a:stretch/>
        </p:blipFill>
        <p:spPr>
          <a:xfrm>
            <a:off x="359324" y="844126"/>
            <a:ext cx="8316227" cy="3540015"/>
          </a:xfrm>
          <a:prstGeom prst="rect">
            <a:avLst/>
          </a:prstGeom>
          <a:noFill/>
          <a:ln cap="flat" cmpd="sng" w="9525">
            <a:solidFill>
              <a:schemeClr val="dk1"/>
            </a:solidFill>
            <a:prstDash val="solid"/>
            <a:round/>
            <a:headEnd len="sm" w="sm" type="none"/>
            <a:tailEnd len="sm" w="sm" type="none"/>
          </a:ln>
        </p:spPr>
      </p:pic>
      <p:sp>
        <p:nvSpPr>
          <p:cNvPr id="770" name="Google Shape;770;p44"/>
          <p:cNvSpPr/>
          <p:nvPr/>
        </p:nvSpPr>
        <p:spPr>
          <a:xfrm>
            <a:off x="3016595" y="4689175"/>
            <a:ext cx="3110810" cy="276999"/>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id" sz="1200" u="none" cap="none" strike="noStrike">
                <a:solidFill>
                  <a:srgbClr val="17919B"/>
                </a:solidFill>
                <a:latin typeface="Arial"/>
                <a:ea typeface="Arial"/>
                <a:cs typeface="Arial"/>
                <a:sym typeface="Arial"/>
              </a:rPr>
              <a:t>SQL 3 (5/5)</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4" name="Shape 774"/>
        <p:cNvGrpSpPr/>
        <p:nvPr/>
      </p:nvGrpSpPr>
      <p:grpSpPr>
        <a:xfrm>
          <a:off x="0" y="0"/>
          <a:ext cx="0" cy="0"/>
          <a:chOff x="0" y="0"/>
          <a:chExt cx="0" cy="0"/>
        </a:xfrm>
      </p:grpSpPr>
      <p:grpSp>
        <p:nvGrpSpPr>
          <p:cNvPr id="775" name="Google Shape;775;p45"/>
          <p:cNvGrpSpPr/>
          <p:nvPr/>
        </p:nvGrpSpPr>
        <p:grpSpPr>
          <a:xfrm>
            <a:off x="8325085" y="65155"/>
            <a:ext cx="763768" cy="752531"/>
            <a:chOff x="695950" y="3458000"/>
            <a:chExt cx="966550" cy="952450"/>
          </a:xfrm>
        </p:grpSpPr>
        <p:sp>
          <p:nvSpPr>
            <p:cNvPr id="776" name="Google Shape;776;p45"/>
            <p:cNvSpPr/>
            <p:nvPr/>
          </p:nvSpPr>
          <p:spPr>
            <a:xfrm>
              <a:off x="695950" y="3458000"/>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7" name="Google Shape;777;p45"/>
            <p:cNvSpPr/>
            <p:nvPr/>
          </p:nvSpPr>
          <p:spPr>
            <a:xfrm>
              <a:off x="1065675" y="3458000"/>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8" name="Google Shape;778;p45"/>
            <p:cNvSpPr/>
            <p:nvPr/>
          </p:nvSpPr>
          <p:spPr>
            <a:xfrm>
              <a:off x="1435400" y="3458000"/>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9" name="Google Shape;779;p45"/>
            <p:cNvSpPr/>
            <p:nvPr/>
          </p:nvSpPr>
          <p:spPr>
            <a:xfrm>
              <a:off x="695950" y="3820675"/>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0" name="Google Shape;780;p45"/>
            <p:cNvSpPr/>
            <p:nvPr/>
          </p:nvSpPr>
          <p:spPr>
            <a:xfrm>
              <a:off x="1065675" y="3820675"/>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1" name="Google Shape;781;p45"/>
            <p:cNvSpPr/>
            <p:nvPr/>
          </p:nvSpPr>
          <p:spPr>
            <a:xfrm>
              <a:off x="1435400" y="3820675"/>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2" name="Google Shape;782;p45"/>
            <p:cNvSpPr/>
            <p:nvPr/>
          </p:nvSpPr>
          <p:spPr>
            <a:xfrm>
              <a:off x="695950" y="4183350"/>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3" name="Google Shape;783;p45"/>
            <p:cNvSpPr/>
            <p:nvPr/>
          </p:nvSpPr>
          <p:spPr>
            <a:xfrm>
              <a:off x="1065675" y="4183350"/>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4" name="Google Shape;784;p45"/>
            <p:cNvSpPr/>
            <p:nvPr/>
          </p:nvSpPr>
          <p:spPr>
            <a:xfrm>
              <a:off x="1435400" y="4183350"/>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85" name="Google Shape;785;p45"/>
          <p:cNvSpPr txBox="1"/>
          <p:nvPr/>
        </p:nvSpPr>
        <p:spPr>
          <a:xfrm>
            <a:off x="212775" y="4649600"/>
            <a:ext cx="14349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1" i="0" lang="id" sz="1100" u="none" cap="none" strike="noStrike">
                <a:solidFill>
                  <a:srgbClr val="18919B"/>
                </a:solidFill>
                <a:latin typeface="Caveat"/>
                <a:ea typeface="Caveat"/>
                <a:cs typeface="Caveat"/>
                <a:sym typeface="Caveat"/>
              </a:rPr>
              <a:t>#RintisKarirImpian</a:t>
            </a:r>
            <a:endParaRPr b="1" i="0" sz="1100" u="none" cap="none" strike="noStrike">
              <a:solidFill>
                <a:srgbClr val="18919B"/>
              </a:solidFill>
              <a:latin typeface="Caveat"/>
              <a:ea typeface="Caveat"/>
              <a:cs typeface="Caveat"/>
              <a:sym typeface="Caveat"/>
            </a:endParaRPr>
          </a:p>
        </p:txBody>
      </p:sp>
      <p:pic>
        <p:nvPicPr>
          <p:cNvPr id="786" name="Google Shape;786;p45"/>
          <p:cNvPicPr preferRelativeResize="0"/>
          <p:nvPr/>
        </p:nvPicPr>
        <p:blipFill rotWithShape="1">
          <a:blip r:embed="rId3">
            <a:alphaModFix/>
          </a:blip>
          <a:srcRect b="0" l="0" r="0" t="0"/>
          <a:stretch/>
        </p:blipFill>
        <p:spPr>
          <a:xfrm>
            <a:off x="8410175" y="4803796"/>
            <a:ext cx="558450" cy="262804"/>
          </a:xfrm>
          <a:prstGeom prst="rect">
            <a:avLst/>
          </a:prstGeom>
          <a:noFill/>
          <a:ln>
            <a:noFill/>
          </a:ln>
        </p:spPr>
      </p:pic>
      <p:sp>
        <p:nvSpPr>
          <p:cNvPr id="787" name="Google Shape;787;p45"/>
          <p:cNvSpPr txBox="1"/>
          <p:nvPr/>
        </p:nvSpPr>
        <p:spPr>
          <a:xfrm>
            <a:off x="198875" y="1021325"/>
            <a:ext cx="8232300" cy="389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rPr b="0" i="0" lang="id" sz="1500" u="none" cap="none" strike="noStrike">
                <a:solidFill>
                  <a:srgbClr val="434343"/>
                </a:solidFill>
                <a:latin typeface="Arial"/>
                <a:ea typeface="Arial"/>
                <a:cs typeface="Arial"/>
                <a:sym typeface="Arial"/>
              </a:rPr>
              <a:t>Task:</a:t>
            </a:r>
            <a:endParaRPr b="0" i="0" sz="1500" u="none" cap="none" strike="noStrike">
              <a:solidFill>
                <a:srgbClr val="434343"/>
              </a:solidFill>
              <a:latin typeface="Arial"/>
              <a:ea typeface="Arial"/>
              <a:cs typeface="Arial"/>
              <a:sym typeface="Arial"/>
            </a:endParaRPr>
          </a:p>
        </p:txBody>
      </p:sp>
      <p:sp>
        <p:nvSpPr>
          <p:cNvPr id="788" name="Google Shape;788;p45"/>
          <p:cNvSpPr txBox="1"/>
          <p:nvPr/>
        </p:nvSpPr>
        <p:spPr>
          <a:xfrm>
            <a:off x="414649" y="1529479"/>
            <a:ext cx="8382047" cy="1334951"/>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None/>
            </a:pPr>
            <a:r>
              <a:rPr b="0" i="0" lang="id" sz="1300" u="none" cap="none" strike="noStrike">
                <a:solidFill>
                  <a:srgbClr val="000000"/>
                </a:solidFill>
                <a:latin typeface="Roboto"/>
                <a:ea typeface="Roboto"/>
                <a:cs typeface="Roboto"/>
                <a:sym typeface="Roboto"/>
              </a:rPr>
              <a:t>Dari tabel </a:t>
            </a:r>
            <a:r>
              <a:rPr b="1" i="1" lang="id" sz="1300" u="none" cap="none" strike="noStrike">
                <a:solidFill>
                  <a:srgbClr val="000000"/>
                </a:solidFill>
                <a:latin typeface="Roboto"/>
                <a:ea typeface="Roboto"/>
                <a:cs typeface="Roboto"/>
                <a:sym typeface="Roboto"/>
              </a:rPr>
              <a:t>tokopaedi</a:t>
            </a:r>
            <a:r>
              <a:rPr b="0" i="1" lang="id" sz="1300" u="none" cap="none" strike="noStrike">
                <a:solidFill>
                  <a:srgbClr val="000000"/>
                </a:solidFill>
                <a:latin typeface="Roboto"/>
                <a:ea typeface="Roboto"/>
                <a:cs typeface="Roboto"/>
                <a:sym typeface="Roboto"/>
              </a:rPr>
              <a:t>,</a:t>
            </a:r>
            <a:endParaRPr b="0" i="0" sz="1300" u="none" cap="none" strike="noStrike">
              <a:solidFill>
                <a:srgbClr val="000000"/>
              </a:solidFill>
              <a:latin typeface="Roboto"/>
              <a:ea typeface="Roboto"/>
              <a:cs typeface="Roboto"/>
              <a:sym typeface="Roboto"/>
            </a:endParaRPr>
          </a:p>
          <a:p>
            <a:pPr indent="0" lvl="0" marL="0" marR="0" rtl="0" algn="l">
              <a:lnSpc>
                <a:spcPct val="115000"/>
              </a:lnSpc>
              <a:spcBef>
                <a:spcPts val="0"/>
              </a:spcBef>
              <a:spcAft>
                <a:spcPts val="0"/>
              </a:spcAft>
              <a:buNone/>
            </a:pPr>
            <a:r>
              <a:t/>
            </a:r>
            <a:endParaRPr b="0" i="0" sz="1300" u="none" cap="none" strike="noStrike">
              <a:solidFill>
                <a:srgbClr val="000000"/>
              </a:solidFill>
              <a:latin typeface="Roboto"/>
              <a:ea typeface="Roboto"/>
              <a:cs typeface="Roboto"/>
              <a:sym typeface="Roboto"/>
            </a:endParaRPr>
          </a:p>
          <a:p>
            <a:pPr indent="-342900" lvl="0" marL="342900" marR="0" rtl="0" algn="l">
              <a:lnSpc>
                <a:spcPct val="115000"/>
              </a:lnSpc>
              <a:spcBef>
                <a:spcPts val="0"/>
              </a:spcBef>
              <a:spcAft>
                <a:spcPts val="0"/>
              </a:spcAft>
              <a:buClr>
                <a:srgbClr val="000000"/>
              </a:buClr>
              <a:buSzPts val="1300"/>
              <a:buFont typeface="Arial"/>
              <a:buAutoNum type="arabicPeriod"/>
            </a:pPr>
            <a:r>
              <a:rPr b="0" i="0" lang="id" sz="1300" u="none" cap="none" strike="noStrike">
                <a:solidFill>
                  <a:srgbClr val="000000"/>
                </a:solidFill>
                <a:latin typeface="Roboto"/>
                <a:ea typeface="Roboto"/>
                <a:cs typeface="Roboto"/>
                <a:sym typeface="Roboto"/>
              </a:rPr>
              <a:t>Pastikan bahwa 1 nama customer hanya memiliki 1 customer id</a:t>
            </a:r>
            <a:endParaRPr/>
          </a:p>
          <a:p>
            <a:pPr indent="-342900" lvl="0" marL="342900" marR="0" rtl="0" algn="l">
              <a:lnSpc>
                <a:spcPct val="115000"/>
              </a:lnSpc>
              <a:spcBef>
                <a:spcPts val="0"/>
              </a:spcBef>
              <a:spcAft>
                <a:spcPts val="0"/>
              </a:spcAft>
              <a:buClr>
                <a:srgbClr val="000000"/>
              </a:buClr>
              <a:buSzPts val="1300"/>
              <a:buFont typeface="Arial"/>
              <a:buAutoNum type="arabicPeriod"/>
            </a:pPr>
            <a:r>
              <a:rPr b="0" i="0" lang="id" sz="1300" u="none" cap="none" strike="noStrike">
                <a:solidFill>
                  <a:srgbClr val="000000"/>
                </a:solidFill>
                <a:latin typeface="Roboto"/>
                <a:ea typeface="Roboto"/>
                <a:cs typeface="Roboto"/>
                <a:sym typeface="Roboto"/>
              </a:rPr>
              <a:t>Produk apa yang paling best selling?</a:t>
            </a:r>
            <a:endParaRPr/>
          </a:p>
          <a:p>
            <a:pPr indent="-342900" lvl="0" marL="342900" marR="0" rtl="0" algn="l">
              <a:lnSpc>
                <a:spcPct val="115000"/>
              </a:lnSpc>
              <a:spcBef>
                <a:spcPts val="0"/>
              </a:spcBef>
              <a:spcAft>
                <a:spcPts val="0"/>
              </a:spcAft>
              <a:buClr>
                <a:srgbClr val="000000"/>
              </a:buClr>
              <a:buSzPts val="1300"/>
              <a:buFont typeface="Arial"/>
              <a:buAutoNum type="arabicPeriod"/>
            </a:pPr>
            <a:r>
              <a:rPr b="0" i="0" lang="id" sz="1300" u="none" cap="none" strike="noStrike">
                <a:solidFill>
                  <a:srgbClr val="000000"/>
                </a:solidFill>
                <a:latin typeface="Roboto"/>
                <a:ea typeface="Roboto"/>
                <a:cs typeface="Roboto"/>
                <a:sym typeface="Roboto"/>
              </a:rPr>
              <a:t>Produk apa yang paling merugikan selama tahun 2017?</a:t>
            </a:r>
            <a:endParaRPr/>
          </a:p>
        </p:txBody>
      </p:sp>
      <p:sp>
        <p:nvSpPr>
          <p:cNvPr id="789" name="Google Shape;789;p45"/>
          <p:cNvSpPr/>
          <p:nvPr/>
        </p:nvSpPr>
        <p:spPr>
          <a:xfrm>
            <a:off x="3016595" y="4689175"/>
            <a:ext cx="3110810" cy="276999"/>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id" sz="1200" u="none" cap="none" strike="noStrike">
                <a:solidFill>
                  <a:srgbClr val="17919B"/>
                </a:solidFill>
                <a:latin typeface="Arial"/>
                <a:ea typeface="Arial"/>
                <a:cs typeface="Arial"/>
                <a:sym typeface="Arial"/>
              </a:rPr>
              <a:t>SQL 4 (1/4)</a:t>
            </a:r>
            <a:endParaRPr/>
          </a:p>
        </p:txBody>
      </p:sp>
      <p:sp>
        <p:nvSpPr>
          <p:cNvPr id="790" name="Google Shape;790;p45"/>
          <p:cNvSpPr txBox="1"/>
          <p:nvPr>
            <p:ph type="title"/>
          </p:nvPr>
        </p:nvSpPr>
        <p:spPr>
          <a:xfrm>
            <a:off x="276096" y="35522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id" sz="3600">
                <a:solidFill>
                  <a:srgbClr val="17919B"/>
                </a:solidFill>
                <a:latin typeface="Roboto"/>
                <a:ea typeface="Roboto"/>
                <a:cs typeface="Roboto"/>
                <a:sym typeface="Roboto"/>
              </a:rPr>
              <a:t>SQL 4 (SQL For Data Analysis 1)</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4" name="Shape 794"/>
        <p:cNvGrpSpPr/>
        <p:nvPr/>
      </p:nvGrpSpPr>
      <p:grpSpPr>
        <a:xfrm>
          <a:off x="0" y="0"/>
          <a:ext cx="0" cy="0"/>
          <a:chOff x="0" y="0"/>
          <a:chExt cx="0" cy="0"/>
        </a:xfrm>
      </p:grpSpPr>
      <p:grpSp>
        <p:nvGrpSpPr>
          <p:cNvPr id="795" name="Google Shape;795;p46"/>
          <p:cNvGrpSpPr/>
          <p:nvPr/>
        </p:nvGrpSpPr>
        <p:grpSpPr>
          <a:xfrm>
            <a:off x="8325085" y="65157"/>
            <a:ext cx="763768" cy="752531"/>
            <a:chOff x="695950" y="3458000"/>
            <a:chExt cx="966550" cy="952450"/>
          </a:xfrm>
        </p:grpSpPr>
        <p:sp>
          <p:nvSpPr>
            <p:cNvPr id="796" name="Google Shape;796;p46"/>
            <p:cNvSpPr/>
            <p:nvPr/>
          </p:nvSpPr>
          <p:spPr>
            <a:xfrm>
              <a:off x="695950" y="3458000"/>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7" name="Google Shape;797;p46"/>
            <p:cNvSpPr/>
            <p:nvPr/>
          </p:nvSpPr>
          <p:spPr>
            <a:xfrm>
              <a:off x="1065675" y="3458000"/>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8" name="Google Shape;798;p46"/>
            <p:cNvSpPr/>
            <p:nvPr/>
          </p:nvSpPr>
          <p:spPr>
            <a:xfrm>
              <a:off x="1435400" y="3458000"/>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9" name="Google Shape;799;p46"/>
            <p:cNvSpPr/>
            <p:nvPr/>
          </p:nvSpPr>
          <p:spPr>
            <a:xfrm>
              <a:off x="695950" y="3820675"/>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0" name="Google Shape;800;p46"/>
            <p:cNvSpPr/>
            <p:nvPr/>
          </p:nvSpPr>
          <p:spPr>
            <a:xfrm>
              <a:off x="1065675" y="3820675"/>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1" name="Google Shape;801;p46"/>
            <p:cNvSpPr/>
            <p:nvPr/>
          </p:nvSpPr>
          <p:spPr>
            <a:xfrm>
              <a:off x="1435400" y="3820675"/>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2" name="Google Shape;802;p46"/>
            <p:cNvSpPr/>
            <p:nvPr/>
          </p:nvSpPr>
          <p:spPr>
            <a:xfrm>
              <a:off x="695950" y="4183350"/>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3" name="Google Shape;803;p46"/>
            <p:cNvSpPr/>
            <p:nvPr/>
          </p:nvSpPr>
          <p:spPr>
            <a:xfrm>
              <a:off x="1065675" y="4183350"/>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4" name="Google Shape;804;p46"/>
            <p:cNvSpPr/>
            <p:nvPr/>
          </p:nvSpPr>
          <p:spPr>
            <a:xfrm>
              <a:off x="1435400" y="4183350"/>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05" name="Google Shape;805;p46"/>
          <p:cNvSpPr txBox="1"/>
          <p:nvPr/>
        </p:nvSpPr>
        <p:spPr>
          <a:xfrm>
            <a:off x="212775" y="4649600"/>
            <a:ext cx="14349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1" i="0" lang="id" sz="1100" u="none" cap="none" strike="noStrike">
                <a:solidFill>
                  <a:srgbClr val="18919B"/>
                </a:solidFill>
                <a:latin typeface="Caveat"/>
                <a:ea typeface="Caveat"/>
                <a:cs typeface="Caveat"/>
                <a:sym typeface="Caveat"/>
              </a:rPr>
              <a:t>#RintisKarirImpian</a:t>
            </a:r>
            <a:endParaRPr b="1" i="0" sz="1100" u="none" cap="none" strike="noStrike">
              <a:solidFill>
                <a:srgbClr val="18919B"/>
              </a:solidFill>
              <a:latin typeface="Caveat"/>
              <a:ea typeface="Caveat"/>
              <a:cs typeface="Caveat"/>
              <a:sym typeface="Caveat"/>
            </a:endParaRPr>
          </a:p>
        </p:txBody>
      </p:sp>
      <p:pic>
        <p:nvPicPr>
          <p:cNvPr id="806" name="Google Shape;806;p46"/>
          <p:cNvPicPr preferRelativeResize="0"/>
          <p:nvPr/>
        </p:nvPicPr>
        <p:blipFill rotWithShape="1">
          <a:blip r:embed="rId3">
            <a:alphaModFix/>
          </a:blip>
          <a:srcRect b="0" l="0" r="0" t="0"/>
          <a:stretch/>
        </p:blipFill>
        <p:spPr>
          <a:xfrm>
            <a:off x="8410175" y="4803796"/>
            <a:ext cx="558450" cy="262804"/>
          </a:xfrm>
          <a:prstGeom prst="rect">
            <a:avLst/>
          </a:prstGeom>
          <a:noFill/>
          <a:ln>
            <a:noFill/>
          </a:ln>
        </p:spPr>
      </p:pic>
      <p:sp>
        <p:nvSpPr>
          <p:cNvPr id="807" name="Google Shape;807;p46"/>
          <p:cNvSpPr txBox="1"/>
          <p:nvPr/>
        </p:nvSpPr>
        <p:spPr>
          <a:xfrm>
            <a:off x="359325" y="164275"/>
            <a:ext cx="7884600" cy="553968"/>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600"/>
              <a:buFont typeface="Arial"/>
              <a:buNone/>
            </a:pPr>
            <a:r>
              <a:rPr b="1" i="0" lang="id" sz="2400" u="none" cap="none" strike="noStrike">
                <a:solidFill>
                  <a:srgbClr val="18919B"/>
                </a:solidFill>
                <a:latin typeface="Roboto"/>
                <a:ea typeface="Roboto"/>
                <a:cs typeface="Roboto"/>
                <a:sym typeface="Roboto"/>
              </a:rPr>
              <a:t>Task 1</a:t>
            </a:r>
            <a:endParaRPr b="1" i="0" sz="2400" u="none" cap="none" strike="noStrike">
              <a:solidFill>
                <a:srgbClr val="18919B"/>
              </a:solidFill>
              <a:latin typeface="Roboto"/>
              <a:ea typeface="Roboto"/>
              <a:cs typeface="Roboto"/>
              <a:sym typeface="Roboto"/>
            </a:endParaRPr>
          </a:p>
        </p:txBody>
      </p:sp>
      <p:sp>
        <p:nvSpPr>
          <p:cNvPr id="808" name="Google Shape;808;p46"/>
          <p:cNvSpPr txBox="1"/>
          <p:nvPr/>
        </p:nvSpPr>
        <p:spPr>
          <a:xfrm>
            <a:off x="414649" y="924805"/>
            <a:ext cx="8494750" cy="38469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b="1" i="0" lang="id" sz="1300" u="none" cap="none" strike="noStrike">
                <a:solidFill>
                  <a:srgbClr val="000000"/>
                </a:solidFill>
                <a:latin typeface="Roboto"/>
                <a:ea typeface="Roboto"/>
                <a:cs typeface="Roboto"/>
                <a:sym typeface="Roboto"/>
              </a:rPr>
              <a:t>“Pastikan bahwa 1 nama customer hanya memiliki 1 customer id”</a:t>
            </a:r>
            <a:endParaRPr b="0" i="0" sz="1300" u="none" cap="none" strike="noStrike">
              <a:solidFill>
                <a:schemeClr val="dk1"/>
              </a:solidFill>
              <a:highlight>
                <a:srgbClr val="FFFFFF"/>
              </a:highlight>
              <a:latin typeface="Roboto"/>
              <a:ea typeface="Roboto"/>
              <a:cs typeface="Roboto"/>
              <a:sym typeface="Roboto"/>
            </a:endParaRPr>
          </a:p>
        </p:txBody>
      </p:sp>
      <p:pic>
        <p:nvPicPr>
          <p:cNvPr id="809" name="Google Shape;809;p46"/>
          <p:cNvPicPr preferRelativeResize="0"/>
          <p:nvPr/>
        </p:nvPicPr>
        <p:blipFill rotWithShape="1">
          <a:blip r:embed="rId4">
            <a:alphaModFix/>
          </a:blip>
          <a:srcRect b="0" l="0" r="0" t="0"/>
          <a:stretch/>
        </p:blipFill>
        <p:spPr>
          <a:xfrm>
            <a:off x="414649" y="1296275"/>
            <a:ext cx="5127150" cy="3011885"/>
          </a:xfrm>
          <a:prstGeom prst="rect">
            <a:avLst/>
          </a:prstGeom>
          <a:noFill/>
          <a:ln cap="flat" cmpd="sng" w="9525">
            <a:solidFill>
              <a:schemeClr val="dk1"/>
            </a:solidFill>
            <a:prstDash val="solid"/>
            <a:round/>
            <a:headEnd len="sm" w="sm" type="none"/>
            <a:tailEnd len="sm" w="sm" type="none"/>
          </a:ln>
        </p:spPr>
      </p:pic>
      <p:sp>
        <p:nvSpPr>
          <p:cNvPr id="810" name="Google Shape;810;p46"/>
          <p:cNvSpPr txBox="1"/>
          <p:nvPr/>
        </p:nvSpPr>
        <p:spPr>
          <a:xfrm>
            <a:off x="5666399" y="1284914"/>
            <a:ext cx="3242999" cy="2945391"/>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None/>
            </a:pPr>
            <a:r>
              <a:rPr b="0" i="0" lang="id" sz="1300" u="none" cap="none" strike="noStrike">
                <a:solidFill>
                  <a:schemeClr val="dk1"/>
                </a:solidFill>
                <a:highlight>
                  <a:srgbClr val="FFFFFF"/>
                </a:highlight>
                <a:latin typeface="Roboto"/>
                <a:ea typeface="Roboto"/>
                <a:cs typeface="Roboto"/>
                <a:sym typeface="Roboto"/>
              </a:rPr>
              <a:t>Query disamping dapat dijadikan validasi bahwa </a:t>
            </a:r>
            <a:r>
              <a:rPr b="1" i="0" lang="id" sz="1300" u="none" cap="none" strike="noStrike">
                <a:solidFill>
                  <a:schemeClr val="dk1"/>
                </a:solidFill>
                <a:highlight>
                  <a:srgbClr val="FFFFFF"/>
                </a:highlight>
                <a:latin typeface="Roboto"/>
                <a:ea typeface="Roboto"/>
                <a:cs typeface="Roboto"/>
                <a:sym typeface="Roboto"/>
              </a:rPr>
              <a:t>customer_name</a:t>
            </a:r>
            <a:r>
              <a:rPr b="0" i="0" lang="id" sz="1300" u="none" cap="none" strike="noStrike">
                <a:solidFill>
                  <a:schemeClr val="dk1"/>
                </a:solidFill>
                <a:highlight>
                  <a:srgbClr val="FFFFFF"/>
                </a:highlight>
                <a:latin typeface="Roboto"/>
                <a:ea typeface="Roboto"/>
                <a:cs typeface="Roboto"/>
                <a:sym typeface="Roboto"/>
              </a:rPr>
              <a:t> hanya ada 1 </a:t>
            </a:r>
            <a:r>
              <a:rPr b="1" i="0" lang="id" sz="1300" u="none" cap="none" strike="noStrike">
                <a:solidFill>
                  <a:schemeClr val="dk1"/>
                </a:solidFill>
                <a:highlight>
                  <a:srgbClr val="FFFFFF"/>
                </a:highlight>
                <a:latin typeface="Roboto"/>
                <a:ea typeface="Roboto"/>
                <a:cs typeface="Roboto"/>
                <a:sym typeface="Roboto"/>
              </a:rPr>
              <a:t>customer_id</a:t>
            </a:r>
            <a:r>
              <a:rPr b="0" i="0" lang="id" sz="1300" u="none" cap="none" strike="noStrike">
                <a:solidFill>
                  <a:schemeClr val="dk1"/>
                </a:solidFill>
                <a:highlight>
                  <a:srgbClr val="FFFFFF"/>
                </a:highlight>
                <a:latin typeface="Roboto"/>
                <a:ea typeface="Roboto"/>
                <a:cs typeface="Roboto"/>
                <a:sym typeface="Roboto"/>
              </a:rPr>
              <a:t>, dengan cara memilih kolom </a:t>
            </a:r>
            <a:r>
              <a:rPr b="1" i="0" lang="id" sz="1300" u="none" cap="none" strike="noStrike">
                <a:solidFill>
                  <a:schemeClr val="dk1"/>
                </a:solidFill>
                <a:highlight>
                  <a:srgbClr val="FFFFFF"/>
                </a:highlight>
                <a:latin typeface="Roboto"/>
                <a:ea typeface="Roboto"/>
                <a:cs typeface="Roboto"/>
                <a:sym typeface="Roboto"/>
              </a:rPr>
              <a:t>customer_name </a:t>
            </a:r>
            <a:r>
              <a:rPr b="0" i="0" lang="id" sz="1300" u="none" cap="none" strike="noStrike">
                <a:solidFill>
                  <a:schemeClr val="dk1"/>
                </a:solidFill>
                <a:highlight>
                  <a:srgbClr val="FFFFFF"/>
                </a:highlight>
                <a:latin typeface="Roboto"/>
                <a:ea typeface="Roboto"/>
                <a:cs typeface="Roboto"/>
                <a:sym typeface="Roboto"/>
              </a:rPr>
              <a:t>dan melakukan </a:t>
            </a:r>
            <a:r>
              <a:rPr b="1" i="0" lang="id" sz="1300" u="none" cap="none" strike="noStrike">
                <a:solidFill>
                  <a:schemeClr val="dk1"/>
                </a:solidFill>
                <a:highlight>
                  <a:srgbClr val="FFFFFF"/>
                </a:highlight>
                <a:latin typeface="Roboto"/>
                <a:ea typeface="Roboto"/>
                <a:cs typeface="Roboto"/>
                <a:sym typeface="Roboto"/>
              </a:rPr>
              <a:t>COUNT</a:t>
            </a:r>
            <a:r>
              <a:rPr b="0" i="0" lang="id" sz="1300" u="none" cap="none" strike="noStrike">
                <a:solidFill>
                  <a:schemeClr val="dk1"/>
                </a:solidFill>
                <a:highlight>
                  <a:srgbClr val="FFFFFF"/>
                </a:highlight>
                <a:latin typeface="Roboto"/>
                <a:ea typeface="Roboto"/>
                <a:cs typeface="Roboto"/>
                <a:sym typeface="Roboto"/>
              </a:rPr>
              <a:t> pada kolom </a:t>
            </a:r>
            <a:r>
              <a:rPr b="1" i="0" lang="id" sz="1300" u="none" cap="none" strike="noStrike">
                <a:solidFill>
                  <a:schemeClr val="dk1"/>
                </a:solidFill>
                <a:highlight>
                  <a:srgbClr val="FFFFFF"/>
                </a:highlight>
                <a:latin typeface="Roboto"/>
                <a:ea typeface="Roboto"/>
                <a:cs typeface="Roboto"/>
                <a:sym typeface="Roboto"/>
              </a:rPr>
              <a:t>customer_id</a:t>
            </a:r>
            <a:r>
              <a:rPr b="0" i="0" lang="id" sz="1300" u="none" cap="none" strike="noStrike">
                <a:solidFill>
                  <a:schemeClr val="dk1"/>
                </a:solidFill>
                <a:highlight>
                  <a:srgbClr val="FFFFFF"/>
                </a:highlight>
                <a:latin typeface="Roboto"/>
                <a:ea typeface="Roboto"/>
                <a:cs typeface="Roboto"/>
                <a:sym typeface="Roboto"/>
              </a:rPr>
              <a:t>, di </a:t>
            </a:r>
            <a:r>
              <a:rPr b="1" i="0" lang="id" sz="1300" u="none" cap="none" strike="noStrike">
                <a:solidFill>
                  <a:schemeClr val="dk1"/>
                </a:solidFill>
                <a:highlight>
                  <a:srgbClr val="FFFFFF"/>
                </a:highlight>
                <a:latin typeface="Roboto"/>
                <a:ea typeface="Roboto"/>
                <a:cs typeface="Roboto"/>
                <a:sym typeface="Roboto"/>
              </a:rPr>
              <a:t>GROUP BY</a:t>
            </a:r>
            <a:r>
              <a:rPr b="0" i="0" lang="id" sz="1300" u="none" cap="none" strike="noStrike">
                <a:solidFill>
                  <a:schemeClr val="dk1"/>
                </a:solidFill>
                <a:highlight>
                  <a:srgbClr val="FFFFFF"/>
                </a:highlight>
                <a:latin typeface="Roboto"/>
                <a:ea typeface="Roboto"/>
                <a:cs typeface="Roboto"/>
                <a:sym typeface="Roboto"/>
              </a:rPr>
              <a:t> dengan kolom </a:t>
            </a:r>
            <a:r>
              <a:rPr b="1" i="0" lang="id" sz="1300" u="none" cap="none" strike="noStrike">
                <a:solidFill>
                  <a:schemeClr val="dk1"/>
                </a:solidFill>
                <a:highlight>
                  <a:srgbClr val="FFFFFF"/>
                </a:highlight>
                <a:latin typeface="Roboto"/>
                <a:ea typeface="Roboto"/>
                <a:cs typeface="Roboto"/>
                <a:sym typeface="Roboto"/>
              </a:rPr>
              <a:t>customer_name </a:t>
            </a:r>
            <a:r>
              <a:rPr b="0" i="0" lang="id" sz="1300" u="none" cap="none" strike="noStrike">
                <a:solidFill>
                  <a:schemeClr val="dk1"/>
                </a:solidFill>
                <a:highlight>
                  <a:srgbClr val="FFFFFF"/>
                </a:highlight>
                <a:latin typeface="Roboto"/>
                <a:ea typeface="Roboto"/>
                <a:cs typeface="Roboto"/>
                <a:sym typeface="Roboto"/>
              </a:rPr>
              <a:t>lalu masukan kriteria untuk kolom customer_id yang lebih dari 1.</a:t>
            </a:r>
            <a:endParaRPr/>
          </a:p>
          <a:p>
            <a:pPr indent="0" lvl="0" marL="0" marR="0" rtl="0" algn="l">
              <a:lnSpc>
                <a:spcPct val="115000"/>
              </a:lnSpc>
              <a:spcBef>
                <a:spcPts val="0"/>
              </a:spcBef>
              <a:spcAft>
                <a:spcPts val="0"/>
              </a:spcAft>
              <a:buNone/>
            </a:pPr>
            <a:r>
              <a:t/>
            </a:r>
            <a:endParaRPr b="0" i="0" sz="1300" u="none" cap="none" strike="noStrike">
              <a:solidFill>
                <a:schemeClr val="dk1"/>
              </a:solidFill>
              <a:highlight>
                <a:srgbClr val="FFFFFF"/>
              </a:highlight>
              <a:latin typeface="Roboto"/>
              <a:ea typeface="Roboto"/>
              <a:cs typeface="Roboto"/>
              <a:sym typeface="Roboto"/>
            </a:endParaRPr>
          </a:p>
          <a:p>
            <a:pPr indent="0" lvl="0" marL="0" marR="0" rtl="0" algn="l">
              <a:lnSpc>
                <a:spcPct val="115000"/>
              </a:lnSpc>
              <a:spcBef>
                <a:spcPts val="0"/>
              </a:spcBef>
              <a:spcAft>
                <a:spcPts val="0"/>
              </a:spcAft>
              <a:buNone/>
            </a:pPr>
            <a:r>
              <a:rPr b="0" i="0" lang="id" sz="1300" u="none" cap="none" strike="noStrike">
                <a:solidFill>
                  <a:schemeClr val="dk1"/>
                </a:solidFill>
                <a:highlight>
                  <a:srgbClr val="FFFFFF"/>
                </a:highlight>
                <a:latin typeface="Roboto"/>
                <a:ea typeface="Roboto"/>
                <a:cs typeface="Roboto"/>
                <a:sym typeface="Roboto"/>
              </a:rPr>
              <a:t>Jika hasilnya </a:t>
            </a:r>
            <a:r>
              <a:rPr b="1" i="0" lang="id" sz="1300" u="none" cap="none" strike="noStrike">
                <a:solidFill>
                  <a:schemeClr val="dk1"/>
                </a:solidFill>
                <a:highlight>
                  <a:srgbClr val="FFFFFF"/>
                </a:highlight>
                <a:latin typeface="Roboto"/>
                <a:ea typeface="Roboto"/>
                <a:cs typeface="Roboto"/>
                <a:sym typeface="Roboto"/>
              </a:rPr>
              <a:t>tidak ada data</a:t>
            </a:r>
            <a:r>
              <a:rPr b="0" i="0" lang="id" sz="1300" u="none" cap="none" strike="noStrike">
                <a:solidFill>
                  <a:schemeClr val="dk1"/>
                </a:solidFill>
                <a:highlight>
                  <a:srgbClr val="FFFFFF"/>
                </a:highlight>
                <a:latin typeface="Roboto"/>
                <a:ea typeface="Roboto"/>
                <a:cs typeface="Roboto"/>
                <a:sym typeface="Roboto"/>
              </a:rPr>
              <a:t>, maka dapat dipastikan tidak ada nama customer yang memiliki lebih dari 1 customer_id.</a:t>
            </a:r>
            <a:endParaRPr/>
          </a:p>
        </p:txBody>
      </p:sp>
      <p:sp>
        <p:nvSpPr>
          <p:cNvPr id="811" name="Google Shape;811;p46"/>
          <p:cNvSpPr/>
          <p:nvPr/>
        </p:nvSpPr>
        <p:spPr>
          <a:xfrm>
            <a:off x="3016595" y="4689175"/>
            <a:ext cx="3110810" cy="276999"/>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id" sz="1200" u="none" cap="none" strike="noStrike">
                <a:solidFill>
                  <a:srgbClr val="17919B"/>
                </a:solidFill>
                <a:latin typeface="Arial"/>
                <a:ea typeface="Arial"/>
                <a:cs typeface="Arial"/>
                <a:sym typeface="Arial"/>
              </a:rPr>
              <a:t>SQL 4 (2/4)</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5" name="Shape 815"/>
        <p:cNvGrpSpPr/>
        <p:nvPr/>
      </p:nvGrpSpPr>
      <p:grpSpPr>
        <a:xfrm>
          <a:off x="0" y="0"/>
          <a:ext cx="0" cy="0"/>
          <a:chOff x="0" y="0"/>
          <a:chExt cx="0" cy="0"/>
        </a:xfrm>
      </p:grpSpPr>
      <p:grpSp>
        <p:nvGrpSpPr>
          <p:cNvPr id="816" name="Google Shape;816;p47"/>
          <p:cNvGrpSpPr/>
          <p:nvPr/>
        </p:nvGrpSpPr>
        <p:grpSpPr>
          <a:xfrm>
            <a:off x="8325085" y="65157"/>
            <a:ext cx="763768" cy="752531"/>
            <a:chOff x="695950" y="3458000"/>
            <a:chExt cx="966550" cy="952450"/>
          </a:xfrm>
        </p:grpSpPr>
        <p:sp>
          <p:nvSpPr>
            <p:cNvPr id="817" name="Google Shape;817;p47"/>
            <p:cNvSpPr/>
            <p:nvPr/>
          </p:nvSpPr>
          <p:spPr>
            <a:xfrm>
              <a:off x="695950" y="3458000"/>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8" name="Google Shape;818;p47"/>
            <p:cNvSpPr/>
            <p:nvPr/>
          </p:nvSpPr>
          <p:spPr>
            <a:xfrm>
              <a:off x="1065675" y="3458000"/>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9" name="Google Shape;819;p47"/>
            <p:cNvSpPr/>
            <p:nvPr/>
          </p:nvSpPr>
          <p:spPr>
            <a:xfrm>
              <a:off x="1435400" y="3458000"/>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0" name="Google Shape;820;p47"/>
            <p:cNvSpPr/>
            <p:nvPr/>
          </p:nvSpPr>
          <p:spPr>
            <a:xfrm>
              <a:off x="695950" y="3820675"/>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1" name="Google Shape;821;p47"/>
            <p:cNvSpPr/>
            <p:nvPr/>
          </p:nvSpPr>
          <p:spPr>
            <a:xfrm>
              <a:off x="1065675" y="3820675"/>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2" name="Google Shape;822;p47"/>
            <p:cNvSpPr/>
            <p:nvPr/>
          </p:nvSpPr>
          <p:spPr>
            <a:xfrm>
              <a:off x="1435400" y="3820675"/>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3" name="Google Shape;823;p47"/>
            <p:cNvSpPr/>
            <p:nvPr/>
          </p:nvSpPr>
          <p:spPr>
            <a:xfrm>
              <a:off x="695950" y="4183350"/>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4" name="Google Shape;824;p47"/>
            <p:cNvSpPr/>
            <p:nvPr/>
          </p:nvSpPr>
          <p:spPr>
            <a:xfrm>
              <a:off x="1065675" y="4183350"/>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5" name="Google Shape;825;p47"/>
            <p:cNvSpPr/>
            <p:nvPr/>
          </p:nvSpPr>
          <p:spPr>
            <a:xfrm>
              <a:off x="1435400" y="4183350"/>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26" name="Google Shape;826;p47"/>
          <p:cNvSpPr txBox="1"/>
          <p:nvPr/>
        </p:nvSpPr>
        <p:spPr>
          <a:xfrm>
            <a:off x="212775" y="4649600"/>
            <a:ext cx="14349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1" i="0" lang="id" sz="1100" u="none" cap="none" strike="noStrike">
                <a:solidFill>
                  <a:srgbClr val="18919B"/>
                </a:solidFill>
                <a:latin typeface="Caveat"/>
                <a:ea typeface="Caveat"/>
                <a:cs typeface="Caveat"/>
                <a:sym typeface="Caveat"/>
              </a:rPr>
              <a:t>#RintisKarirImpian</a:t>
            </a:r>
            <a:endParaRPr b="1" i="0" sz="1100" u="none" cap="none" strike="noStrike">
              <a:solidFill>
                <a:srgbClr val="18919B"/>
              </a:solidFill>
              <a:latin typeface="Caveat"/>
              <a:ea typeface="Caveat"/>
              <a:cs typeface="Caveat"/>
              <a:sym typeface="Caveat"/>
            </a:endParaRPr>
          </a:p>
        </p:txBody>
      </p:sp>
      <p:pic>
        <p:nvPicPr>
          <p:cNvPr id="827" name="Google Shape;827;p47"/>
          <p:cNvPicPr preferRelativeResize="0"/>
          <p:nvPr/>
        </p:nvPicPr>
        <p:blipFill rotWithShape="1">
          <a:blip r:embed="rId3">
            <a:alphaModFix/>
          </a:blip>
          <a:srcRect b="0" l="0" r="0" t="0"/>
          <a:stretch/>
        </p:blipFill>
        <p:spPr>
          <a:xfrm>
            <a:off x="8410175" y="4803796"/>
            <a:ext cx="558450" cy="262804"/>
          </a:xfrm>
          <a:prstGeom prst="rect">
            <a:avLst/>
          </a:prstGeom>
          <a:noFill/>
          <a:ln>
            <a:noFill/>
          </a:ln>
        </p:spPr>
      </p:pic>
      <p:sp>
        <p:nvSpPr>
          <p:cNvPr id="828" name="Google Shape;828;p47"/>
          <p:cNvSpPr txBox="1"/>
          <p:nvPr/>
        </p:nvSpPr>
        <p:spPr>
          <a:xfrm>
            <a:off x="359325" y="164275"/>
            <a:ext cx="7884600" cy="553968"/>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600"/>
              <a:buFont typeface="Arial"/>
              <a:buNone/>
            </a:pPr>
            <a:r>
              <a:rPr b="1" i="0" lang="id" sz="2400" u="none" cap="none" strike="noStrike">
                <a:solidFill>
                  <a:srgbClr val="18919B"/>
                </a:solidFill>
                <a:latin typeface="Roboto"/>
                <a:ea typeface="Roboto"/>
                <a:cs typeface="Roboto"/>
                <a:sym typeface="Roboto"/>
              </a:rPr>
              <a:t>Task 2</a:t>
            </a:r>
            <a:endParaRPr b="1" i="0" sz="2400" u="none" cap="none" strike="noStrike">
              <a:solidFill>
                <a:srgbClr val="18919B"/>
              </a:solidFill>
              <a:latin typeface="Roboto"/>
              <a:ea typeface="Roboto"/>
              <a:cs typeface="Roboto"/>
              <a:sym typeface="Roboto"/>
            </a:endParaRPr>
          </a:p>
        </p:txBody>
      </p:sp>
      <p:sp>
        <p:nvSpPr>
          <p:cNvPr id="829" name="Google Shape;829;p47"/>
          <p:cNvSpPr txBox="1"/>
          <p:nvPr/>
        </p:nvSpPr>
        <p:spPr>
          <a:xfrm>
            <a:off x="414649" y="924805"/>
            <a:ext cx="8494750" cy="38469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b="1" i="0" lang="id" sz="1300" u="none" cap="none" strike="noStrike">
                <a:solidFill>
                  <a:srgbClr val="000000"/>
                </a:solidFill>
                <a:latin typeface="Roboto"/>
                <a:ea typeface="Roboto"/>
                <a:cs typeface="Roboto"/>
                <a:sym typeface="Roboto"/>
              </a:rPr>
              <a:t>“Produk apa yang paling best selling?”</a:t>
            </a:r>
            <a:endParaRPr b="0" i="0" sz="1300" u="none" cap="none" strike="noStrike">
              <a:solidFill>
                <a:schemeClr val="dk1"/>
              </a:solidFill>
              <a:highlight>
                <a:srgbClr val="FFFFFF"/>
              </a:highlight>
              <a:latin typeface="Roboto"/>
              <a:ea typeface="Roboto"/>
              <a:cs typeface="Roboto"/>
              <a:sym typeface="Roboto"/>
            </a:endParaRPr>
          </a:p>
        </p:txBody>
      </p:sp>
      <p:sp>
        <p:nvSpPr>
          <p:cNvPr id="830" name="Google Shape;830;p47"/>
          <p:cNvSpPr txBox="1"/>
          <p:nvPr/>
        </p:nvSpPr>
        <p:spPr>
          <a:xfrm>
            <a:off x="4219199" y="1284914"/>
            <a:ext cx="4690199" cy="2485265"/>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None/>
            </a:pPr>
            <a:r>
              <a:rPr b="0" i="0" lang="id" sz="1300" u="none" cap="none" strike="noStrike">
                <a:solidFill>
                  <a:schemeClr val="dk1"/>
                </a:solidFill>
                <a:highlight>
                  <a:srgbClr val="FFFFFF"/>
                </a:highlight>
                <a:latin typeface="Roboto"/>
                <a:ea typeface="Roboto"/>
                <a:cs typeface="Roboto"/>
                <a:sym typeface="Roboto"/>
              </a:rPr>
              <a:t>Saya mendefinisikan “</a:t>
            </a:r>
            <a:r>
              <a:rPr b="1" i="0" lang="id" sz="1300" u="none" cap="none" strike="noStrike">
                <a:solidFill>
                  <a:schemeClr val="dk1"/>
                </a:solidFill>
                <a:highlight>
                  <a:srgbClr val="FFFFFF"/>
                </a:highlight>
                <a:latin typeface="Roboto"/>
                <a:ea typeface="Roboto"/>
                <a:cs typeface="Roboto"/>
                <a:sym typeface="Roboto"/>
              </a:rPr>
              <a:t>best selling</a:t>
            </a:r>
            <a:r>
              <a:rPr b="0" i="0" lang="id" sz="1300" u="none" cap="none" strike="noStrike">
                <a:solidFill>
                  <a:schemeClr val="dk1"/>
                </a:solidFill>
                <a:highlight>
                  <a:srgbClr val="FFFFFF"/>
                </a:highlight>
                <a:latin typeface="Roboto"/>
                <a:ea typeface="Roboto"/>
                <a:cs typeface="Roboto"/>
                <a:sym typeface="Roboto"/>
              </a:rPr>
              <a:t>” sebagai produk dengan jumlah yang paling banyak terjual. Maka dari sini saya memilih kolom “</a:t>
            </a:r>
            <a:r>
              <a:rPr b="1" i="0" lang="id" sz="1300" u="none" cap="none" strike="noStrike">
                <a:solidFill>
                  <a:schemeClr val="dk1"/>
                </a:solidFill>
                <a:highlight>
                  <a:srgbClr val="FFFFFF"/>
                </a:highlight>
                <a:latin typeface="Roboto"/>
                <a:ea typeface="Roboto"/>
                <a:cs typeface="Roboto"/>
                <a:sym typeface="Roboto"/>
              </a:rPr>
              <a:t>quantity</a:t>
            </a:r>
            <a:r>
              <a:rPr b="0" i="0" lang="id" sz="1300" u="none" cap="none" strike="noStrike">
                <a:solidFill>
                  <a:schemeClr val="dk1"/>
                </a:solidFill>
                <a:highlight>
                  <a:srgbClr val="FFFFFF"/>
                </a:highlight>
                <a:latin typeface="Roboto"/>
                <a:ea typeface="Roboto"/>
                <a:cs typeface="Roboto"/>
                <a:sym typeface="Roboto"/>
              </a:rPr>
              <a:t>” untuk di jumlahkan (di </a:t>
            </a:r>
            <a:r>
              <a:rPr b="1" i="0" lang="id" sz="1300" u="none" cap="none" strike="noStrike">
                <a:solidFill>
                  <a:schemeClr val="dk1"/>
                </a:solidFill>
                <a:highlight>
                  <a:srgbClr val="FFFFFF"/>
                </a:highlight>
                <a:latin typeface="Roboto"/>
                <a:ea typeface="Roboto"/>
                <a:cs typeface="Roboto"/>
                <a:sym typeface="Roboto"/>
              </a:rPr>
              <a:t>SUM</a:t>
            </a:r>
            <a:r>
              <a:rPr b="0" i="0" lang="id" sz="1300" u="none" cap="none" strike="noStrike">
                <a:solidFill>
                  <a:schemeClr val="dk1"/>
                </a:solidFill>
                <a:highlight>
                  <a:srgbClr val="FFFFFF"/>
                </a:highlight>
                <a:latin typeface="Roboto"/>
                <a:ea typeface="Roboto"/>
                <a:cs typeface="Roboto"/>
                <a:sym typeface="Roboto"/>
              </a:rPr>
              <a:t>).</a:t>
            </a:r>
            <a:endParaRPr/>
          </a:p>
          <a:p>
            <a:pPr indent="0" lvl="0" marL="0" marR="0" rtl="0" algn="l">
              <a:lnSpc>
                <a:spcPct val="115000"/>
              </a:lnSpc>
              <a:spcBef>
                <a:spcPts val="0"/>
              </a:spcBef>
              <a:spcAft>
                <a:spcPts val="0"/>
              </a:spcAft>
              <a:buNone/>
            </a:pPr>
            <a:r>
              <a:t/>
            </a:r>
            <a:endParaRPr b="0" i="0" sz="1300" u="none" cap="none" strike="noStrike">
              <a:solidFill>
                <a:schemeClr val="dk1"/>
              </a:solidFill>
              <a:highlight>
                <a:srgbClr val="FFFFFF"/>
              </a:highlight>
              <a:latin typeface="Roboto"/>
              <a:ea typeface="Roboto"/>
              <a:cs typeface="Roboto"/>
              <a:sym typeface="Roboto"/>
            </a:endParaRPr>
          </a:p>
          <a:p>
            <a:pPr indent="0" lvl="0" marL="0" marR="0" rtl="0" algn="l">
              <a:lnSpc>
                <a:spcPct val="115000"/>
              </a:lnSpc>
              <a:spcBef>
                <a:spcPts val="0"/>
              </a:spcBef>
              <a:spcAft>
                <a:spcPts val="0"/>
              </a:spcAft>
              <a:buNone/>
            </a:pPr>
            <a:r>
              <a:rPr b="0" i="0" lang="id" sz="1300" u="none" cap="none" strike="noStrike">
                <a:solidFill>
                  <a:schemeClr val="dk1"/>
                </a:solidFill>
                <a:highlight>
                  <a:srgbClr val="FFFFFF"/>
                </a:highlight>
                <a:latin typeface="Roboto"/>
                <a:ea typeface="Roboto"/>
                <a:cs typeface="Roboto"/>
                <a:sym typeface="Roboto"/>
              </a:rPr>
              <a:t>Query di samping dapat diceritakan sebagai berikut :</a:t>
            </a:r>
            <a:endParaRPr/>
          </a:p>
          <a:p>
            <a:pPr indent="0" lvl="0" marL="0" marR="0" rtl="0" algn="l">
              <a:lnSpc>
                <a:spcPct val="115000"/>
              </a:lnSpc>
              <a:spcBef>
                <a:spcPts val="0"/>
              </a:spcBef>
              <a:spcAft>
                <a:spcPts val="0"/>
              </a:spcAft>
              <a:buNone/>
            </a:pPr>
            <a:r>
              <a:rPr b="0" i="0" lang="id" sz="1300" u="none" cap="none" strike="noStrike">
                <a:solidFill>
                  <a:schemeClr val="dk1"/>
                </a:solidFill>
                <a:highlight>
                  <a:srgbClr val="FFFFFF"/>
                </a:highlight>
                <a:latin typeface="Roboto"/>
                <a:ea typeface="Roboto"/>
                <a:cs typeface="Roboto"/>
                <a:sym typeface="Roboto"/>
              </a:rPr>
              <a:t>Pilih kolom </a:t>
            </a:r>
            <a:r>
              <a:rPr b="1" i="0" lang="id" sz="1300" u="none" cap="none" strike="noStrike">
                <a:solidFill>
                  <a:schemeClr val="dk1"/>
                </a:solidFill>
                <a:highlight>
                  <a:srgbClr val="FFFFFF"/>
                </a:highlight>
                <a:latin typeface="Roboto"/>
                <a:ea typeface="Roboto"/>
                <a:cs typeface="Roboto"/>
                <a:sym typeface="Roboto"/>
              </a:rPr>
              <a:t>product_name </a:t>
            </a:r>
            <a:r>
              <a:rPr b="0" i="0" lang="id" sz="1300" u="none" cap="none" strike="noStrike">
                <a:solidFill>
                  <a:schemeClr val="dk1"/>
                </a:solidFill>
                <a:highlight>
                  <a:srgbClr val="FFFFFF"/>
                </a:highlight>
                <a:latin typeface="Roboto"/>
                <a:ea typeface="Roboto"/>
                <a:cs typeface="Roboto"/>
                <a:sym typeface="Roboto"/>
              </a:rPr>
              <a:t>dan jumlahkan kolom quantity sebagai </a:t>
            </a:r>
            <a:r>
              <a:rPr b="1" i="0" lang="id" sz="1300" u="none" cap="none" strike="noStrike">
                <a:solidFill>
                  <a:schemeClr val="dk1"/>
                </a:solidFill>
                <a:highlight>
                  <a:srgbClr val="FFFFFF"/>
                </a:highlight>
                <a:latin typeface="Roboto"/>
                <a:ea typeface="Roboto"/>
                <a:cs typeface="Roboto"/>
                <a:sym typeface="Roboto"/>
              </a:rPr>
              <a:t>jumlah_terjual</a:t>
            </a:r>
            <a:r>
              <a:rPr b="0" i="0" lang="id" sz="1300" u="none" cap="none" strike="noStrike">
                <a:solidFill>
                  <a:schemeClr val="dk1"/>
                </a:solidFill>
                <a:highlight>
                  <a:srgbClr val="FFFFFF"/>
                </a:highlight>
                <a:latin typeface="Roboto"/>
                <a:ea typeface="Roboto"/>
                <a:cs typeface="Roboto"/>
                <a:sym typeface="Roboto"/>
              </a:rPr>
              <a:t>, dari table </a:t>
            </a:r>
            <a:r>
              <a:rPr b="1" i="1" lang="id" sz="1300" u="none" cap="none" strike="noStrike">
                <a:solidFill>
                  <a:schemeClr val="dk1"/>
                </a:solidFill>
                <a:highlight>
                  <a:srgbClr val="FFFFFF"/>
                </a:highlight>
                <a:latin typeface="Roboto"/>
                <a:ea typeface="Roboto"/>
                <a:cs typeface="Roboto"/>
                <a:sym typeface="Roboto"/>
              </a:rPr>
              <a:t>orders</a:t>
            </a:r>
            <a:r>
              <a:rPr b="0" i="0" lang="id" sz="1300" u="none" cap="none" strike="noStrike">
                <a:solidFill>
                  <a:schemeClr val="dk1"/>
                </a:solidFill>
                <a:highlight>
                  <a:srgbClr val="FFFFFF"/>
                </a:highlight>
                <a:latin typeface="Roboto"/>
                <a:ea typeface="Roboto"/>
                <a:cs typeface="Roboto"/>
                <a:sym typeface="Roboto"/>
              </a:rPr>
              <a:t>, kelompokkan berdasarkan kolom 1 atau </a:t>
            </a:r>
            <a:r>
              <a:rPr b="1" i="0" lang="id" sz="1300" u="none" cap="none" strike="noStrike">
                <a:solidFill>
                  <a:schemeClr val="dk1"/>
                </a:solidFill>
                <a:highlight>
                  <a:srgbClr val="FFFFFF"/>
                </a:highlight>
                <a:latin typeface="Roboto"/>
                <a:ea typeface="Roboto"/>
                <a:cs typeface="Roboto"/>
                <a:sym typeface="Roboto"/>
              </a:rPr>
              <a:t>product_name</a:t>
            </a:r>
            <a:r>
              <a:rPr b="0" i="0" lang="id" sz="1300" u="none" cap="none" strike="noStrike">
                <a:solidFill>
                  <a:schemeClr val="dk1"/>
                </a:solidFill>
                <a:highlight>
                  <a:srgbClr val="FFFFFF"/>
                </a:highlight>
                <a:latin typeface="Roboto"/>
                <a:ea typeface="Roboto"/>
                <a:cs typeface="Roboto"/>
                <a:sym typeface="Roboto"/>
              </a:rPr>
              <a:t>, kemudian urutkan berdasarkan kolom 2 atau </a:t>
            </a:r>
            <a:r>
              <a:rPr b="1" i="0" lang="id" sz="1300" u="none" cap="none" strike="noStrike">
                <a:solidFill>
                  <a:schemeClr val="dk1"/>
                </a:solidFill>
                <a:highlight>
                  <a:srgbClr val="FFFFFF"/>
                </a:highlight>
                <a:latin typeface="Roboto"/>
                <a:ea typeface="Roboto"/>
                <a:cs typeface="Roboto"/>
                <a:sym typeface="Roboto"/>
              </a:rPr>
              <a:t>jumlah_terjual </a:t>
            </a:r>
            <a:r>
              <a:rPr b="0" i="0" lang="id" sz="1300" u="none" cap="none" strike="noStrike">
                <a:solidFill>
                  <a:schemeClr val="dk1"/>
                </a:solidFill>
                <a:highlight>
                  <a:srgbClr val="FFFFFF"/>
                </a:highlight>
                <a:latin typeface="Roboto"/>
                <a:ea typeface="Roboto"/>
                <a:cs typeface="Roboto"/>
                <a:sym typeface="Roboto"/>
              </a:rPr>
              <a:t>dari yang terbesar atau descending.</a:t>
            </a:r>
            <a:endParaRPr/>
          </a:p>
        </p:txBody>
      </p:sp>
      <p:pic>
        <p:nvPicPr>
          <p:cNvPr id="831" name="Google Shape;831;p47"/>
          <p:cNvPicPr preferRelativeResize="0"/>
          <p:nvPr/>
        </p:nvPicPr>
        <p:blipFill rotWithShape="1">
          <a:blip r:embed="rId4">
            <a:alphaModFix/>
          </a:blip>
          <a:srcRect b="0" l="0" r="0" t="0"/>
          <a:stretch/>
        </p:blipFill>
        <p:spPr>
          <a:xfrm>
            <a:off x="414648" y="1271038"/>
            <a:ext cx="3577698" cy="3216790"/>
          </a:xfrm>
          <a:prstGeom prst="rect">
            <a:avLst/>
          </a:prstGeom>
          <a:noFill/>
          <a:ln cap="flat" cmpd="sng" w="9525">
            <a:solidFill>
              <a:schemeClr val="dk1"/>
            </a:solidFill>
            <a:prstDash val="solid"/>
            <a:round/>
            <a:headEnd len="sm" w="sm" type="none"/>
            <a:tailEnd len="sm" w="sm" type="none"/>
          </a:ln>
        </p:spPr>
      </p:pic>
      <p:sp>
        <p:nvSpPr>
          <p:cNvPr id="832" name="Google Shape;832;p47"/>
          <p:cNvSpPr/>
          <p:nvPr/>
        </p:nvSpPr>
        <p:spPr>
          <a:xfrm>
            <a:off x="3016595" y="4689175"/>
            <a:ext cx="3110810" cy="276999"/>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id" sz="1200" u="none" cap="none" strike="noStrike">
                <a:solidFill>
                  <a:srgbClr val="17919B"/>
                </a:solidFill>
                <a:latin typeface="Arial"/>
                <a:ea typeface="Arial"/>
                <a:cs typeface="Arial"/>
                <a:sym typeface="Arial"/>
              </a:rPr>
              <a:t>SQL 4 (3/4)</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6" name="Shape 836"/>
        <p:cNvGrpSpPr/>
        <p:nvPr/>
      </p:nvGrpSpPr>
      <p:grpSpPr>
        <a:xfrm>
          <a:off x="0" y="0"/>
          <a:ext cx="0" cy="0"/>
          <a:chOff x="0" y="0"/>
          <a:chExt cx="0" cy="0"/>
        </a:xfrm>
      </p:grpSpPr>
      <p:grpSp>
        <p:nvGrpSpPr>
          <p:cNvPr id="837" name="Google Shape;837;p48"/>
          <p:cNvGrpSpPr/>
          <p:nvPr/>
        </p:nvGrpSpPr>
        <p:grpSpPr>
          <a:xfrm>
            <a:off x="8325085" y="65157"/>
            <a:ext cx="763768" cy="752531"/>
            <a:chOff x="695950" y="3458000"/>
            <a:chExt cx="966550" cy="952450"/>
          </a:xfrm>
        </p:grpSpPr>
        <p:sp>
          <p:nvSpPr>
            <p:cNvPr id="838" name="Google Shape;838;p48"/>
            <p:cNvSpPr/>
            <p:nvPr/>
          </p:nvSpPr>
          <p:spPr>
            <a:xfrm>
              <a:off x="695950" y="3458000"/>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9" name="Google Shape;839;p48"/>
            <p:cNvSpPr/>
            <p:nvPr/>
          </p:nvSpPr>
          <p:spPr>
            <a:xfrm>
              <a:off x="1065675" y="3458000"/>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0" name="Google Shape;840;p48"/>
            <p:cNvSpPr/>
            <p:nvPr/>
          </p:nvSpPr>
          <p:spPr>
            <a:xfrm>
              <a:off x="1435400" y="3458000"/>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1" name="Google Shape;841;p48"/>
            <p:cNvSpPr/>
            <p:nvPr/>
          </p:nvSpPr>
          <p:spPr>
            <a:xfrm>
              <a:off x="695950" y="3820675"/>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2" name="Google Shape;842;p48"/>
            <p:cNvSpPr/>
            <p:nvPr/>
          </p:nvSpPr>
          <p:spPr>
            <a:xfrm>
              <a:off x="1065675" y="3820675"/>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3" name="Google Shape;843;p48"/>
            <p:cNvSpPr/>
            <p:nvPr/>
          </p:nvSpPr>
          <p:spPr>
            <a:xfrm>
              <a:off x="1435400" y="3820675"/>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4" name="Google Shape;844;p48"/>
            <p:cNvSpPr/>
            <p:nvPr/>
          </p:nvSpPr>
          <p:spPr>
            <a:xfrm>
              <a:off x="695950" y="4183350"/>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5" name="Google Shape;845;p48"/>
            <p:cNvSpPr/>
            <p:nvPr/>
          </p:nvSpPr>
          <p:spPr>
            <a:xfrm>
              <a:off x="1065675" y="4183350"/>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6" name="Google Shape;846;p48"/>
            <p:cNvSpPr/>
            <p:nvPr/>
          </p:nvSpPr>
          <p:spPr>
            <a:xfrm>
              <a:off x="1435400" y="4183350"/>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47" name="Google Shape;847;p48"/>
          <p:cNvSpPr txBox="1"/>
          <p:nvPr/>
        </p:nvSpPr>
        <p:spPr>
          <a:xfrm>
            <a:off x="212775" y="4649600"/>
            <a:ext cx="14349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1" i="0" lang="id" sz="1100" u="none" cap="none" strike="noStrike">
                <a:solidFill>
                  <a:srgbClr val="18919B"/>
                </a:solidFill>
                <a:latin typeface="Caveat"/>
                <a:ea typeface="Caveat"/>
                <a:cs typeface="Caveat"/>
                <a:sym typeface="Caveat"/>
              </a:rPr>
              <a:t>#RintisKarirImpian</a:t>
            </a:r>
            <a:endParaRPr b="1" i="0" sz="1100" u="none" cap="none" strike="noStrike">
              <a:solidFill>
                <a:srgbClr val="18919B"/>
              </a:solidFill>
              <a:latin typeface="Caveat"/>
              <a:ea typeface="Caveat"/>
              <a:cs typeface="Caveat"/>
              <a:sym typeface="Caveat"/>
            </a:endParaRPr>
          </a:p>
        </p:txBody>
      </p:sp>
      <p:pic>
        <p:nvPicPr>
          <p:cNvPr id="848" name="Google Shape;848;p48"/>
          <p:cNvPicPr preferRelativeResize="0"/>
          <p:nvPr/>
        </p:nvPicPr>
        <p:blipFill rotWithShape="1">
          <a:blip r:embed="rId3">
            <a:alphaModFix/>
          </a:blip>
          <a:srcRect b="0" l="0" r="0" t="0"/>
          <a:stretch/>
        </p:blipFill>
        <p:spPr>
          <a:xfrm>
            <a:off x="8410175" y="4803796"/>
            <a:ext cx="558450" cy="262804"/>
          </a:xfrm>
          <a:prstGeom prst="rect">
            <a:avLst/>
          </a:prstGeom>
          <a:noFill/>
          <a:ln>
            <a:noFill/>
          </a:ln>
        </p:spPr>
      </p:pic>
      <p:sp>
        <p:nvSpPr>
          <p:cNvPr id="849" name="Google Shape;849;p48"/>
          <p:cNvSpPr txBox="1"/>
          <p:nvPr/>
        </p:nvSpPr>
        <p:spPr>
          <a:xfrm>
            <a:off x="359325" y="164275"/>
            <a:ext cx="7884600" cy="553968"/>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600"/>
              <a:buFont typeface="Arial"/>
              <a:buNone/>
            </a:pPr>
            <a:r>
              <a:rPr b="1" i="0" lang="id" sz="2400" u="none" cap="none" strike="noStrike">
                <a:solidFill>
                  <a:srgbClr val="18919B"/>
                </a:solidFill>
                <a:latin typeface="Roboto"/>
                <a:ea typeface="Roboto"/>
                <a:cs typeface="Roboto"/>
                <a:sym typeface="Roboto"/>
              </a:rPr>
              <a:t>Task 3</a:t>
            </a:r>
            <a:endParaRPr b="1" i="0" sz="2400" u="none" cap="none" strike="noStrike">
              <a:solidFill>
                <a:srgbClr val="18919B"/>
              </a:solidFill>
              <a:latin typeface="Roboto"/>
              <a:ea typeface="Roboto"/>
              <a:cs typeface="Roboto"/>
              <a:sym typeface="Roboto"/>
            </a:endParaRPr>
          </a:p>
        </p:txBody>
      </p:sp>
      <p:sp>
        <p:nvSpPr>
          <p:cNvPr id="850" name="Google Shape;850;p48"/>
          <p:cNvSpPr txBox="1"/>
          <p:nvPr/>
        </p:nvSpPr>
        <p:spPr>
          <a:xfrm>
            <a:off x="414649" y="924805"/>
            <a:ext cx="8494750" cy="38469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b="1" i="0" lang="id" sz="1300" u="none" cap="none" strike="noStrike">
                <a:solidFill>
                  <a:srgbClr val="000000"/>
                </a:solidFill>
                <a:latin typeface="Roboto"/>
                <a:ea typeface="Roboto"/>
                <a:cs typeface="Roboto"/>
                <a:sym typeface="Roboto"/>
              </a:rPr>
              <a:t>“Produk apa yang paling merugikan selama tahun 2017?”</a:t>
            </a:r>
            <a:endParaRPr b="0" i="0" sz="1300" u="none" cap="none" strike="noStrike">
              <a:solidFill>
                <a:schemeClr val="dk1"/>
              </a:solidFill>
              <a:highlight>
                <a:srgbClr val="FFFFFF"/>
              </a:highlight>
              <a:latin typeface="Roboto"/>
              <a:ea typeface="Roboto"/>
              <a:cs typeface="Roboto"/>
              <a:sym typeface="Roboto"/>
            </a:endParaRPr>
          </a:p>
        </p:txBody>
      </p:sp>
      <p:sp>
        <p:nvSpPr>
          <p:cNvPr id="851" name="Google Shape;851;p48"/>
          <p:cNvSpPr txBox="1"/>
          <p:nvPr/>
        </p:nvSpPr>
        <p:spPr>
          <a:xfrm>
            <a:off x="4572000" y="1284914"/>
            <a:ext cx="4337398" cy="2715328"/>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None/>
            </a:pPr>
            <a:r>
              <a:rPr b="0" i="0" lang="id" sz="1300" u="none" cap="none" strike="noStrike">
                <a:solidFill>
                  <a:schemeClr val="dk1"/>
                </a:solidFill>
                <a:highlight>
                  <a:srgbClr val="FFFFFF"/>
                </a:highlight>
                <a:latin typeface="Roboto"/>
                <a:ea typeface="Roboto"/>
                <a:cs typeface="Roboto"/>
                <a:sym typeface="Roboto"/>
              </a:rPr>
              <a:t>Untuk mendapatkan hasil yang sesuai, kolom yang dibutuhkan adalah product_name dan profit, kemudian gunakan </a:t>
            </a:r>
            <a:r>
              <a:rPr b="1" i="0" lang="id" sz="1300" u="none" cap="none" strike="noStrike">
                <a:solidFill>
                  <a:schemeClr val="dk1"/>
                </a:solidFill>
                <a:highlight>
                  <a:srgbClr val="FFFFFF"/>
                </a:highlight>
                <a:latin typeface="Roboto"/>
                <a:ea typeface="Roboto"/>
                <a:cs typeface="Roboto"/>
                <a:sym typeface="Roboto"/>
              </a:rPr>
              <a:t>SUM</a:t>
            </a:r>
            <a:r>
              <a:rPr b="0" i="0" lang="id" sz="1300" u="none" cap="none" strike="noStrike">
                <a:solidFill>
                  <a:schemeClr val="dk1"/>
                </a:solidFill>
                <a:highlight>
                  <a:srgbClr val="FFFFFF"/>
                </a:highlight>
                <a:latin typeface="Roboto"/>
                <a:ea typeface="Roboto"/>
                <a:cs typeface="Roboto"/>
                <a:sym typeface="Roboto"/>
              </a:rPr>
              <a:t>, </a:t>
            </a:r>
            <a:r>
              <a:rPr b="1" i="0" lang="id" sz="1300" u="none" cap="none" strike="noStrike">
                <a:solidFill>
                  <a:schemeClr val="dk1"/>
                </a:solidFill>
                <a:highlight>
                  <a:srgbClr val="FFFFFF"/>
                </a:highlight>
                <a:latin typeface="Roboto"/>
                <a:ea typeface="Roboto"/>
                <a:cs typeface="Roboto"/>
                <a:sym typeface="Roboto"/>
              </a:rPr>
              <a:t>EXTRACT</a:t>
            </a:r>
            <a:r>
              <a:rPr b="0" i="0" lang="id" sz="1300" u="none" cap="none" strike="noStrike">
                <a:solidFill>
                  <a:schemeClr val="dk1"/>
                </a:solidFill>
                <a:highlight>
                  <a:srgbClr val="FFFFFF"/>
                </a:highlight>
                <a:latin typeface="Roboto"/>
                <a:ea typeface="Roboto"/>
                <a:cs typeface="Roboto"/>
                <a:sym typeface="Roboto"/>
              </a:rPr>
              <a:t> (opsional), </a:t>
            </a:r>
            <a:r>
              <a:rPr b="1" i="0" lang="id" sz="1300" u="none" cap="none" strike="noStrike">
                <a:solidFill>
                  <a:schemeClr val="dk1"/>
                </a:solidFill>
                <a:highlight>
                  <a:srgbClr val="FFFFFF"/>
                </a:highlight>
                <a:latin typeface="Roboto"/>
                <a:ea typeface="Roboto"/>
                <a:cs typeface="Roboto"/>
                <a:sym typeface="Roboto"/>
              </a:rPr>
              <a:t>GROUP BY</a:t>
            </a:r>
            <a:r>
              <a:rPr b="0" i="0" lang="id" sz="1300" u="none" cap="none" strike="noStrike">
                <a:solidFill>
                  <a:schemeClr val="dk1"/>
                </a:solidFill>
                <a:highlight>
                  <a:srgbClr val="FFFFFF"/>
                </a:highlight>
                <a:latin typeface="Roboto"/>
                <a:ea typeface="Roboto"/>
                <a:cs typeface="Roboto"/>
                <a:sym typeface="Roboto"/>
              </a:rPr>
              <a:t>, dan </a:t>
            </a:r>
            <a:r>
              <a:rPr b="1" i="0" lang="id" sz="1300" u="none" cap="none" strike="noStrike">
                <a:solidFill>
                  <a:schemeClr val="dk1"/>
                </a:solidFill>
                <a:highlight>
                  <a:srgbClr val="FFFFFF"/>
                </a:highlight>
                <a:latin typeface="Roboto"/>
                <a:ea typeface="Roboto"/>
                <a:cs typeface="Roboto"/>
                <a:sym typeface="Roboto"/>
              </a:rPr>
              <a:t>ORDER BY</a:t>
            </a:r>
            <a:r>
              <a:rPr b="0" i="0" lang="id" sz="1300" u="none" cap="none" strike="noStrike">
                <a:solidFill>
                  <a:schemeClr val="dk1"/>
                </a:solidFill>
                <a:highlight>
                  <a:srgbClr val="FFFFFF"/>
                </a:highlight>
                <a:latin typeface="Roboto"/>
                <a:ea typeface="Roboto"/>
                <a:cs typeface="Roboto"/>
                <a:sym typeface="Roboto"/>
              </a:rPr>
              <a:t>.</a:t>
            </a:r>
            <a:endParaRPr/>
          </a:p>
          <a:p>
            <a:pPr indent="0" lvl="0" marL="0" marR="0" rtl="0" algn="l">
              <a:lnSpc>
                <a:spcPct val="115000"/>
              </a:lnSpc>
              <a:spcBef>
                <a:spcPts val="0"/>
              </a:spcBef>
              <a:spcAft>
                <a:spcPts val="0"/>
              </a:spcAft>
              <a:buNone/>
            </a:pPr>
            <a:r>
              <a:t/>
            </a:r>
            <a:endParaRPr b="0" i="0" sz="1300" u="none" cap="none" strike="noStrike">
              <a:solidFill>
                <a:schemeClr val="dk1"/>
              </a:solidFill>
              <a:highlight>
                <a:srgbClr val="FFFFFF"/>
              </a:highlight>
              <a:latin typeface="Roboto"/>
              <a:ea typeface="Roboto"/>
              <a:cs typeface="Roboto"/>
              <a:sym typeface="Roboto"/>
            </a:endParaRPr>
          </a:p>
          <a:p>
            <a:pPr indent="0" lvl="0" marL="0" marR="0" rtl="0" algn="l">
              <a:lnSpc>
                <a:spcPct val="115000"/>
              </a:lnSpc>
              <a:spcBef>
                <a:spcPts val="0"/>
              </a:spcBef>
              <a:spcAft>
                <a:spcPts val="0"/>
              </a:spcAft>
              <a:buNone/>
            </a:pPr>
            <a:r>
              <a:rPr b="0" i="0" lang="id" sz="1300" u="none" cap="none" strike="noStrike">
                <a:solidFill>
                  <a:schemeClr val="dk1"/>
                </a:solidFill>
                <a:highlight>
                  <a:srgbClr val="FFFFFF"/>
                </a:highlight>
                <a:latin typeface="Roboto"/>
                <a:ea typeface="Roboto"/>
                <a:cs typeface="Roboto"/>
                <a:sym typeface="Roboto"/>
              </a:rPr>
              <a:t>Query di samping dapat diceritakan seperti berikut :</a:t>
            </a:r>
            <a:endParaRPr/>
          </a:p>
          <a:p>
            <a:pPr indent="0" lvl="0" marL="0" marR="0" rtl="0" algn="l">
              <a:lnSpc>
                <a:spcPct val="115000"/>
              </a:lnSpc>
              <a:spcBef>
                <a:spcPts val="0"/>
              </a:spcBef>
              <a:spcAft>
                <a:spcPts val="0"/>
              </a:spcAft>
              <a:buNone/>
            </a:pPr>
            <a:r>
              <a:rPr b="0" i="0" lang="id" sz="1300" u="none" cap="none" strike="noStrike">
                <a:solidFill>
                  <a:schemeClr val="dk1"/>
                </a:solidFill>
                <a:highlight>
                  <a:srgbClr val="FFFFFF"/>
                </a:highlight>
                <a:latin typeface="Roboto"/>
                <a:ea typeface="Roboto"/>
                <a:cs typeface="Roboto"/>
                <a:sym typeface="Roboto"/>
              </a:rPr>
              <a:t>Pilih kolom product_name dan jumlahkan kolom </a:t>
            </a:r>
            <a:r>
              <a:rPr b="1" i="0" lang="id" sz="1300" u="none" cap="none" strike="noStrike">
                <a:solidFill>
                  <a:schemeClr val="dk1"/>
                </a:solidFill>
                <a:highlight>
                  <a:srgbClr val="FFFFFF"/>
                </a:highlight>
                <a:latin typeface="Roboto"/>
                <a:ea typeface="Roboto"/>
                <a:cs typeface="Roboto"/>
                <a:sym typeface="Roboto"/>
              </a:rPr>
              <a:t>profit</a:t>
            </a:r>
            <a:r>
              <a:rPr b="0" i="0" lang="id" sz="1300" u="none" cap="none" strike="noStrike">
                <a:solidFill>
                  <a:schemeClr val="dk1"/>
                </a:solidFill>
                <a:highlight>
                  <a:srgbClr val="FFFFFF"/>
                </a:highlight>
                <a:latin typeface="Roboto"/>
                <a:ea typeface="Roboto"/>
                <a:cs typeface="Roboto"/>
                <a:sym typeface="Roboto"/>
              </a:rPr>
              <a:t> sebagai </a:t>
            </a:r>
            <a:r>
              <a:rPr b="1" i="0" lang="id" sz="1300" u="none" cap="none" strike="noStrike">
                <a:solidFill>
                  <a:schemeClr val="dk1"/>
                </a:solidFill>
                <a:highlight>
                  <a:srgbClr val="FFFFFF"/>
                </a:highlight>
                <a:latin typeface="Roboto"/>
                <a:ea typeface="Roboto"/>
                <a:cs typeface="Roboto"/>
                <a:sym typeface="Roboto"/>
              </a:rPr>
              <a:t>total_profit </a:t>
            </a:r>
            <a:r>
              <a:rPr b="0" i="0" lang="id" sz="1300" u="none" cap="none" strike="noStrike">
                <a:solidFill>
                  <a:schemeClr val="dk1"/>
                </a:solidFill>
                <a:highlight>
                  <a:srgbClr val="FFFFFF"/>
                </a:highlight>
                <a:latin typeface="Roboto"/>
                <a:ea typeface="Roboto"/>
                <a:cs typeface="Roboto"/>
                <a:sym typeface="Roboto"/>
              </a:rPr>
              <a:t>dari table </a:t>
            </a:r>
            <a:r>
              <a:rPr b="1" i="1" lang="id" sz="1300" u="none" cap="none" strike="noStrike">
                <a:solidFill>
                  <a:schemeClr val="dk1"/>
                </a:solidFill>
                <a:highlight>
                  <a:srgbClr val="FFFFFF"/>
                </a:highlight>
                <a:latin typeface="Roboto"/>
                <a:ea typeface="Roboto"/>
                <a:cs typeface="Roboto"/>
                <a:sym typeface="Roboto"/>
              </a:rPr>
              <a:t>orders</a:t>
            </a:r>
            <a:r>
              <a:rPr b="0" i="0" lang="id" sz="1300" u="none" cap="none" strike="noStrike">
                <a:solidFill>
                  <a:schemeClr val="dk1"/>
                </a:solidFill>
                <a:highlight>
                  <a:srgbClr val="FFFFFF"/>
                </a:highlight>
                <a:latin typeface="Roboto"/>
                <a:ea typeface="Roboto"/>
                <a:cs typeface="Roboto"/>
                <a:sym typeface="Roboto"/>
              </a:rPr>
              <a:t> dimana tahunnya adalah tahun 2018 dikelompokkan berdasarkan kolom 1 atau </a:t>
            </a:r>
            <a:r>
              <a:rPr b="1" i="0" lang="id" sz="1300" u="none" cap="none" strike="noStrike">
                <a:solidFill>
                  <a:schemeClr val="dk1"/>
                </a:solidFill>
                <a:highlight>
                  <a:srgbClr val="FFFFFF"/>
                </a:highlight>
                <a:latin typeface="Roboto"/>
                <a:ea typeface="Roboto"/>
                <a:cs typeface="Roboto"/>
                <a:sym typeface="Roboto"/>
              </a:rPr>
              <a:t>product_name </a:t>
            </a:r>
            <a:r>
              <a:rPr b="0" i="0" lang="id" sz="1300" u="none" cap="none" strike="noStrike">
                <a:solidFill>
                  <a:schemeClr val="dk1"/>
                </a:solidFill>
                <a:highlight>
                  <a:srgbClr val="FFFFFF"/>
                </a:highlight>
                <a:latin typeface="Roboto"/>
                <a:ea typeface="Roboto"/>
                <a:cs typeface="Roboto"/>
                <a:sym typeface="Roboto"/>
              </a:rPr>
              <a:t>dan diurutkan berdasarkan kolom 2 atau </a:t>
            </a:r>
            <a:r>
              <a:rPr b="1" i="0" lang="id" sz="1300" u="none" cap="none" strike="noStrike">
                <a:solidFill>
                  <a:schemeClr val="dk1"/>
                </a:solidFill>
                <a:highlight>
                  <a:srgbClr val="FFFFFF"/>
                </a:highlight>
                <a:latin typeface="Roboto"/>
                <a:ea typeface="Roboto"/>
                <a:cs typeface="Roboto"/>
                <a:sym typeface="Roboto"/>
              </a:rPr>
              <a:t>total_profit</a:t>
            </a:r>
            <a:r>
              <a:rPr b="0" i="0" lang="id" sz="1300" u="none" cap="none" strike="noStrike">
                <a:solidFill>
                  <a:schemeClr val="dk1"/>
                </a:solidFill>
                <a:highlight>
                  <a:srgbClr val="FFFFFF"/>
                </a:highlight>
                <a:latin typeface="Roboto"/>
                <a:ea typeface="Roboto"/>
                <a:cs typeface="Roboto"/>
                <a:sym typeface="Roboto"/>
              </a:rPr>
              <a:t>. </a:t>
            </a:r>
            <a:endParaRPr/>
          </a:p>
        </p:txBody>
      </p:sp>
      <p:pic>
        <p:nvPicPr>
          <p:cNvPr id="852" name="Google Shape;852;p48"/>
          <p:cNvPicPr preferRelativeResize="0"/>
          <p:nvPr/>
        </p:nvPicPr>
        <p:blipFill rotWithShape="1">
          <a:blip r:embed="rId4">
            <a:alphaModFix/>
          </a:blip>
          <a:srcRect b="0" l="0" r="0" t="0"/>
          <a:stretch/>
        </p:blipFill>
        <p:spPr>
          <a:xfrm>
            <a:off x="414648" y="1316273"/>
            <a:ext cx="3946077" cy="3198128"/>
          </a:xfrm>
          <a:prstGeom prst="rect">
            <a:avLst/>
          </a:prstGeom>
          <a:noFill/>
          <a:ln cap="flat" cmpd="sng" w="9525">
            <a:solidFill>
              <a:schemeClr val="dk1"/>
            </a:solidFill>
            <a:prstDash val="solid"/>
            <a:round/>
            <a:headEnd len="sm" w="sm" type="none"/>
            <a:tailEnd len="sm" w="sm" type="none"/>
          </a:ln>
        </p:spPr>
      </p:pic>
      <p:sp>
        <p:nvSpPr>
          <p:cNvPr id="853" name="Google Shape;853;p48"/>
          <p:cNvSpPr/>
          <p:nvPr/>
        </p:nvSpPr>
        <p:spPr>
          <a:xfrm>
            <a:off x="3016595" y="4689175"/>
            <a:ext cx="3110810" cy="276999"/>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id" sz="1200" u="none" cap="none" strike="noStrike">
                <a:solidFill>
                  <a:srgbClr val="17919B"/>
                </a:solidFill>
                <a:latin typeface="Arial"/>
                <a:ea typeface="Arial"/>
                <a:cs typeface="Arial"/>
                <a:sym typeface="Arial"/>
              </a:rPr>
              <a:t>SQL 4 (4/4)</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7" name="Shape 857"/>
        <p:cNvGrpSpPr/>
        <p:nvPr/>
      </p:nvGrpSpPr>
      <p:grpSpPr>
        <a:xfrm>
          <a:off x="0" y="0"/>
          <a:ext cx="0" cy="0"/>
          <a:chOff x="0" y="0"/>
          <a:chExt cx="0" cy="0"/>
        </a:xfrm>
      </p:grpSpPr>
      <p:grpSp>
        <p:nvGrpSpPr>
          <p:cNvPr id="858" name="Google Shape;858;p49"/>
          <p:cNvGrpSpPr/>
          <p:nvPr/>
        </p:nvGrpSpPr>
        <p:grpSpPr>
          <a:xfrm>
            <a:off x="8325085" y="65155"/>
            <a:ext cx="763768" cy="752531"/>
            <a:chOff x="695950" y="3458000"/>
            <a:chExt cx="966550" cy="952450"/>
          </a:xfrm>
        </p:grpSpPr>
        <p:sp>
          <p:nvSpPr>
            <p:cNvPr id="859" name="Google Shape;859;p49"/>
            <p:cNvSpPr/>
            <p:nvPr/>
          </p:nvSpPr>
          <p:spPr>
            <a:xfrm>
              <a:off x="695950" y="3458000"/>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0" name="Google Shape;860;p49"/>
            <p:cNvSpPr/>
            <p:nvPr/>
          </p:nvSpPr>
          <p:spPr>
            <a:xfrm>
              <a:off x="1065675" y="3458000"/>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1" name="Google Shape;861;p49"/>
            <p:cNvSpPr/>
            <p:nvPr/>
          </p:nvSpPr>
          <p:spPr>
            <a:xfrm>
              <a:off x="1435400" y="3458000"/>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2" name="Google Shape;862;p49"/>
            <p:cNvSpPr/>
            <p:nvPr/>
          </p:nvSpPr>
          <p:spPr>
            <a:xfrm>
              <a:off x="695950" y="3820675"/>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3" name="Google Shape;863;p49"/>
            <p:cNvSpPr/>
            <p:nvPr/>
          </p:nvSpPr>
          <p:spPr>
            <a:xfrm>
              <a:off x="1065675" y="3820675"/>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4" name="Google Shape;864;p49"/>
            <p:cNvSpPr/>
            <p:nvPr/>
          </p:nvSpPr>
          <p:spPr>
            <a:xfrm>
              <a:off x="1435400" y="3820675"/>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5" name="Google Shape;865;p49"/>
            <p:cNvSpPr/>
            <p:nvPr/>
          </p:nvSpPr>
          <p:spPr>
            <a:xfrm>
              <a:off x="695950" y="4183350"/>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6" name="Google Shape;866;p49"/>
            <p:cNvSpPr/>
            <p:nvPr/>
          </p:nvSpPr>
          <p:spPr>
            <a:xfrm>
              <a:off x="1065675" y="4183350"/>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7" name="Google Shape;867;p49"/>
            <p:cNvSpPr/>
            <p:nvPr/>
          </p:nvSpPr>
          <p:spPr>
            <a:xfrm>
              <a:off x="1435400" y="4183350"/>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68" name="Google Shape;868;p49"/>
          <p:cNvSpPr txBox="1"/>
          <p:nvPr/>
        </p:nvSpPr>
        <p:spPr>
          <a:xfrm>
            <a:off x="212775" y="4649600"/>
            <a:ext cx="14349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1" i="0" lang="id" sz="1100" u="none" cap="none" strike="noStrike">
                <a:solidFill>
                  <a:srgbClr val="18919B"/>
                </a:solidFill>
                <a:latin typeface="Caveat"/>
                <a:ea typeface="Caveat"/>
                <a:cs typeface="Caveat"/>
                <a:sym typeface="Caveat"/>
              </a:rPr>
              <a:t>#RintisKarirImpian</a:t>
            </a:r>
            <a:endParaRPr b="1" i="0" sz="1100" u="none" cap="none" strike="noStrike">
              <a:solidFill>
                <a:srgbClr val="18919B"/>
              </a:solidFill>
              <a:latin typeface="Caveat"/>
              <a:ea typeface="Caveat"/>
              <a:cs typeface="Caveat"/>
              <a:sym typeface="Caveat"/>
            </a:endParaRPr>
          </a:p>
        </p:txBody>
      </p:sp>
      <p:pic>
        <p:nvPicPr>
          <p:cNvPr id="869" name="Google Shape;869;p49"/>
          <p:cNvPicPr preferRelativeResize="0"/>
          <p:nvPr/>
        </p:nvPicPr>
        <p:blipFill rotWithShape="1">
          <a:blip r:embed="rId3">
            <a:alphaModFix/>
          </a:blip>
          <a:srcRect b="0" l="0" r="0" t="0"/>
          <a:stretch/>
        </p:blipFill>
        <p:spPr>
          <a:xfrm>
            <a:off x="8410175" y="4803796"/>
            <a:ext cx="558450" cy="262804"/>
          </a:xfrm>
          <a:prstGeom prst="rect">
            <a:avLst/>
          </a:prstGeom>
          <a:noFill/>
          <a:ln>
            <a:noFill/>
          </a:ln>
        </p:spPr>
      </p:pic>
      <p:sp>
        <p:nvSpPr>
          <p:cNvPr id="870" name="Google Shape;870;p49"/>
          <p:cNvSpPr txBox="1"/>
          <p:nvPr/>
        </p:nvSpPr>
        <p:spPr>
          <a:xfrm>
            <a:off x="198875" y="1021325"/>
            <a:ext cx="8232300" cy="389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rPr b="0" i="0" lang="id" sz="1500" u="none" cap="none" strike="noStrike">
                <a:solidFill>
                  <a:srgbClr val="434343"/>
                </a:solidFill>
                <a:latin typeface="Arial"/>
                <a:ea typeface="Arial"/>
                <a:cs typeface="Arial"/>
                <a:sym typeface="Arial"/>
              </a:rPr>
              <a:t>Task:</a:t>
            </a:r>
            <a:endParaRPr b="0" i="0" sz="1500" u="none" cap="none" strike="noStrike">
              <a:solidFill>
                <a:srgbClr val="434343"/>
              </a:solidFill>
              <a:latin typeface="Arial"/>
              <a:ea typeface="Arial"/>
              <a:cs typeface="Arial"/>
              <a:sym typeface="Arial"/>
            </a:endParaRPr>
          </a:p>
        </p:txBody>
      </p:sp>
      <p:sp>
        <p:nvSpPr>
          <p:cNvPr id="871" name="Google Shape;871;p49"/>
          <p:cNvSpPr txBox="1"/>
          <p:nvPr/>
        </p:nvSpPr>
        <p:spPr>
          <a:xfrm>
            <a:off x="414649" y="1879430"/>
            <a:ext cx="8382047" cy="644762"/>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None/>
            </a:pPr>
            <a:r>
              <a:rPr b="0" i="0" lang="id" sz="1300" u="none" cap="none" strike="noStrike">
                <a:solidFill>
                  <a:srgbClr val="000000"/>
                </a:solidFill>
                <a:latin typeface="Roboto"/>
                <a:ea typeface="Roboto"/>
                <a:cs typeface="Roboto"/>
                <a:sym typeface="Roboto"/>
              </a:rPr>
              <a:t>Tampilkan ORANG SUPER TAJIR (ORANG TAJIR yang berbelanja di atas rata-rata orang tajir), dimana definisi ORANG TAJIR adalah yang total belanjanya di atas 10rb dollars.</a:t>
            </a:r>
            <a:endParaRPr/>
          </a:p>
        </p:txBody>
      </p:sp>
      <p:sp>
        <p:nvSpPr>
          <p:cNvPr id="872" name="Google Shape;872;p49"/>
          <p:cNvSpPr/>
          <p:nvPr/>
        </p:nvSpPr>
        <p:spPr>
          <a:xfrm>
            <a:off x="3016595" y="4689175"/>
            <a:ext cx="3110810" cy="276999"/>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id" sz="1200" u="none" cap="none" strike="noStrike">
                <a:solidFill>
                  <a:srgbClr val="17919B"/>
                </a:solidFill>
                <a:latin typeface="Arial"/>
                <a:ea typeface="Arial"/>
                <a:cs typeface="Arial"/>
                <a:sym typeface="Arial"/>
              </a:rPr>
              <a:t>SQL 5 (1/4)</a:t>
            </a:r>
            <a:endParaRPr/>
          </a:p>
        </p:txBody>
      </p:sp>
      <p:sp>
        <p:nvSpPr>
          <p:cNvPr id="873" name="Google Shape;873;p49"/>
          <p:cNvSpPr txBox="1"/>
          <p:nvPr>
            <p:ph type="title"/>
          </p:nvPr>
        </p:nvSpPr>
        <p:spPr>
          <a:xfrm>
            <a:off x="276096" y="346234"/>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id" sz="3600">
                <a:solidFill>
                  <a:srgbClr val="17919B"/>
                </a:solidFill>
                <a:latin typeface="Roboto"/>
                <a:ea typeface="Roboto"/>
                <a:cs typeface="Roboto"/>
                <a:sym typeface="Roboto"/>
              </a:rPr>
              <a:t>SQL 5 (SQL For Data Analysis 2)</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7" name="Shape 877"/>
        <p:cNvGrpSpPr/>
        <p:nvPr/>
      </p:nvGrpSpPr>
      <p:grpSpPr>
        <a:xfrm>
          <a:off x="0" y="0"/>
          <a:ext cx="0" cy="0"/>
          <a:chOff x="0" y="0"/>
          <a:chExt cx="0" cy="0"/>
        </a:xfrm>
      </p:grpSpPr>
      <p:grpSp>
        <p:nvGrpSpPr>
          <p:cNvPr id="878" name="Google Shape;878;p50"/>
          <p:cNvGrpSpPr/>
          <p:nvPr/>
        </p:nvGrpSpPr>
        <p:grpSpPr>
          <a:xfrm>
            <a:off x="8325085" y="65157"/>
            <a:ext cx="763768" cy="752531"/>
            <a:chOff x="695950" y="3458000"/>
            <a:chExt cx="966550" cy="952450"/>
          </a:xfrm>
        </p:grpSpPr>
        <p:sp>
          <p:nvSpPr>
            <p:cNvPr id="879" name="Google Shape;879;p50"/>
            <p:cNvSpPr/>
            <p:nvPr/>
          </p:nvSpPr>
          <p:spPr>
            <a:xfrm>
              <a:off x="695950" y="3458000"/>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0" name="Google Shape;880;p50"/>
            <p:cNvSpPr/>
            <p:nvPr/>
          </p:nvSpPr>
          <p:spPr>
            <a:xfrm>
              <a:off x="1065675" y="3458000"/>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1" name="Google Shape;881;p50"/>
            <p:cNvSpPr/>
            <p:nvPr/>
          </p:nvSpPr>
          <p:spPr>
            <a:xfrm>
              <a:off x="1435400" y="3458000"/>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2" name="Google Shape;882;p50"/>
            <p:cNvSpPr/>
            <p:nvPr/>
          </p:nvSpPr>
          <p:spPr>
            <a:xfrm>
              <a:off x="695950" y="3820675"/>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3" name="Google Shape;883;p50"/>
            <p:cNvSpPr/>
            <p:nvPr/>
          </p:nvSpPr>
          <p:spPr>
            <a:xfrm>
              <a:off x="1065675" y="3820675"/>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4" name="Google Shape;884;p50"/>
            <p:cNvSpPr/>
            <p:nvPr/>
          </p:nvSpPr>
          <p:spPr>
            <a:xfrm>
              <a:off x="1435400" y="3820675"/>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5" name="Google Shape;885;p50"/>
            <p:cNvSpPr/>
            <p:nvPr/>
          </p:nvSpPr>
          <p:spPr>
            <a:xfrm>
              <a:off x="695950" y="4183350"/>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6" name="Google Shape;886;p50"/>
            <p:cNvSpPr/>
            <p:nvPr/>
          </p:nvSpPr>
          <p:spPr>
            <a:xfrm>
              <a:off x="1065675" y="4183350"/>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7" name="Google Shape;887;p50"/>
            <p:cNvSpPr/>
            <p:nvPr/>
          </p:nvSpPr>
          <p:spPr>
            <a:xfrm>
              <a:off x="1435400" y="4183350"/>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88" name="Google Shape;888;p50"/>
          <p:cNvSpPr txBox="1"/>
          <p:nvPr/>
        </p:nvSpPr>
        <p:spPr>
          <a:xfrm>
            <a:off x="212775" y="4649600"/>
            <a:ext cx="14349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1" i="0" lang="id" sz="1100" u="none" cap="none" strike="noStrike">
                <a:solidFill>
                  <a:srgbClr val="18919B"/>
                </a:solidFill>
                <a:latin typeface="Caveat"/>
                <a:ea typeface="Caveat"/>
                <a:cs typeface="Caveat"/>
                <a:sym typeface="Caveat"/>
              </a:rPr>
              <a:t>#RintisKarirImpian</a:t>
            </a:r>
            <a:endParaRPr b="1" i="0" sz="1100" u="none" cap="none" strike="noStrike">
              <a:solidFill>
                <a:srgbClr val="18919B"/>
              </a:solidFill>
              <a:latin typeface="Caveat"/>
              <a:ea typeface="Caveat"/>
              <a:cs typeface="Caveat"/>
              <a:sym typeface="Caveat"/>
            </a:endParaRPr>
          </a:p>
        </p:txBody>
      </p:sp>
      <p:pic>
        <p:nvPicPr>
          <p:cNvPr id="889" name="Google Shape;889;p50"/>
          <p:cNvPicPr preferRelativeResize="0"/>
          <p:nvPr/>
        </p:nvPicPr>
        <p:blipFill rotWithShape="1">
          <a:blip r:embed="rId3">
            <a:alphaModFix/>
          </a:blip>
          <a:srcRect b="0" l="0" r="0" t="0"/>
          <a:stretch/>
        </p:blipFill>
        <p:spPr>
          <a:xfrm>
            <a:off x="8410175" y="4803796"/>
            <a:ext cx="558450" cy="262804"/>
          </a:xfrm>
          <a:prstGeom prst="rect">
            <a:avLst/>
          </a:prstGeom>
          <a:noFill/>
          <a:ln>
            <a:noFill/>
          </a:ln>
        </p:spPr>
      </p:pic>
      <p:sp>
        <p:nvSpPr>
          <p:cNvPr id="890" name="Google Shape;890;p50"/>
          <p:cNvSpPr txBox="1"/>
          <p:nvPr/>
        </p:nvSpPr>
        <p:spPr>
          <a:xfrm>
            <a:off x="359325" y="164275"/>
            <a:ext cx="7884600" cy="553968"/>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600"/>
              <a:buFont typeface="Arial"/>
              <a:buNone/>
            </a:pPr>
            <a:r>
              <a:rPr b="1" i="0" lang="id" sz="2400" u="none" cap="none" strike="noStrike">
                <a:solidFill>
                  <a:srgbClr val="18919B"/>
                </a:solidFill>
                <a:latin typeface="Roboto"/>
                <a:ea typeface="Roboto"/>
                <a:cs typeface="Roboto"/>
                <a:sym typeface="Roboto"/>
              </a:rPr>
              <a:t>Jawaban (Logika)</a:t>
            </a:r>
            <a:endParaRPr b="1" i="0" sz="2400" u="none" cap="none" strike="noStrike">
              <a:solidFill>
                <a:srgbClr val="18919B"/>
              </a:solidFill>
              <a:latin typeface="Roboto"/>
              <a:ea typeface="Roboto"/>
              <a:cs typeface="Roboto"/>
              <a:sym typeface="Roboto"/>
            </a:endParaRPr>
          </a:p>
        </p:txBody>
      </p:sp>
      <p:sp>
        <p:nvSpPr>
          <p:cNvPr id="891" name="Google Shape;891;p50"/>
          <p:cNvSpPr txBox="1"/>
          <p:nvPr/>
        </p:nvSpPr>
        <p:spPr>
          <a:xfrm>
            <a:off x="414649" y="924805"/>
            <a:ext cx="8494750" cy="3485539"/>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None/>
            </a:pPr>
            <a:r>
              <a:rPr b="0" i="0" lang="id" sz="1300" u="none" cap="none" strike="noStrike">
                <a:solidFill>
                  <a:srgbClr val="000000"/>
                </a:solidFill>
                <a:latin typeface="Roboto"/>
                <a:ea typeface="Roboto"/>
                <a:cs typeface="Roboto"/>
                <a:sym typeface="Roboto"/>
              </a:rPr>
              <a:t>Saya mungkin perlu melakukan breakdown terlebih dahulu untuk task ini.</a:t>
            </a:r>
            <a:endParaRPr/>
          </a:p>
          <a:p>
            <a:pPr indent="0" lvl="0" marL="0" marR="0" rtl="0" algn="l">
              <a:lnSpc>
                <a:spcPct val="150000"/>
              </a:lnSpc>
              <a:spcBef>
                <a:spcPts val="0"/>
              </a:spcBef>
              <a:spcAft>
                <a:spcPts val="0"/>
              </a:spcAft>
              <a:buNone/>
            </a:pPr>
            <a:r>
              <a:rPr b="0" i="0" lang="id" sz="1300" u="none" cap="none" strike="noStrike">
                <a:solidFill>
                  <a:srgbClr val="000000"/>
                </a:solidFill>
                <a:latin typeface="Roboto"/>
                <a:ea typeface="Roboto"/>
                <a:cs typeface="Roboto"/>
                <a:sym typeface="Roboto"/>
              </a:rPr>
              <a:t>Urutan pengerjaannya akan seperti ini:</a:t>
            </a:r>
            <a:endParaRPr/>
          </a:p>
          <a:p>
            <a:pPr indent="0" lvl="0" marL="0" marR="0" rtl="0" algn="l">
              <a:lnSpc>
                <a:spcPct val="150000"/>
              </a:lnSpc>
              <a:spcBef>
                <a:spcPts val="0"/>
              </a:spcBef>
              <a:spcAft>
                <a:spcPts val="0"/>
              </a:spcAft>
              <a:buNone/>
            </a:pPr>
            <a:r>
              <a:t/>
            </a:r>
            <a:endParaRPr b="0" i="0" sz="1300" u="none" cap="none" strike="noStrike">
              <a:solidFill>
                <a:srgbClr val="000000"/>
              </a:solidFill>
              <a:latin typeface="Roboto"/>
              <a:ea typeface="Roboto"/>
              <a:cs typeface="Roboto"/>
              <a:sym typeface="Roboto"/>
            </a:endParaRPr>
          </a:p>
          <a:p>
            <a:pPr indent="-342900" lvl="0" marL="342900" marR="0" rtl="0" algn="l">
              <a:lnSpc>
                <a:spcPct val="150000"/>
              </a:lnSpc>
              <a:spcBef>
                <a:spcPts val="0"/>
              </a:spcBef>
              <a:spcAft>
                <a:spcPts val="0"/>
              </a:spcAft>
              <a:buClr>
                <a:srgbClr val="000000"/>
              </a:buClr>
              <a:buSzPts val="1300"/>
              <a:buFont typeface="Arial"/>
              <a:buAutoNum type="arabicPeriod"/>
            </a:pPr>
            <a:r>
              <a:rPr b="0" i="0" lang="id" sz="1300" u="none" cap="none" strike="noStrike">
                <a:solidFill>
                  <a:srgbClr val="000000"/>
                </a:solidFill>
                <a:latin typeface="Roboto"/>
                <a:ea typeface="Roboto"/>
                <a:cs typeface="Roboto"/>
                <a:sym typeface="Roboto"/>
              </a:rPr>
              <a:t>Query data atau buat tabel kumpulan ORANG TAJIR dimana total belanjanya 10rb dollars dari tabel utama.</a:t>
            </a:r>
            <a:endParaRPr/>
          </a:p>
          <a:p>
            <a:pPr indent="-342900" lvl="0" marL="342900" marR="0" rtl="0" algn="l">
              <a:lnSpc>
                <a:spcPct val="150000"/>
              </a:lnSpc>
              <a:spcBef>
                <a:spcPts val="0"/>
              </a:spcBef>
              <a:spcAft>
                <a:spcPts val="0"/>
              </a:spcAft>
              <a:buClr>
                <a:srgbClr val="000000"/>
              </a:buClr>
              <a:buSzPts val="1300"/>
              <a:buFont typeface="Arial"/>
              <a:buAutoNum type="arabicPeriod"/>
            </a:pPr>
            <a:r>
              <a:rPr b="0" i="0" lang="id" sz="1300" u="none" cap="none" strike="noStrike">
                <a:solidFill>
                  <a:srgbClr val="000000"/>
                </a:solidFill>
                <a:latin typeface="Roboto"/>
                <a:ea typeface="Roboto"/>
                <a:cs typeface="Roboto"/>
                <a:sym typeface="Roboto"/>
              </a:rPr>
              <a:t>Query data atau buat tabel rata-rata dari total belanja ORANG TAJIR.</a:t>
            </a:r>
            <a:endParaRPr/>
          </a:p>
          <a:p>
            <a:pPr indent="-342900" lvl="0" marL="342900" marR="0" rtl="0" algn="l">
              <a:lnSpc>
                <a:spcPct val="150000"/>
              </a:lnSpc>
              <a:spcBef>
                <a:spcPts val="0"/>
              </a:spcBef>
              <a:spcAft>
                <a:spcPts val="0"/>
              </a:spcAft>
              <a:buClr>
                <a:srgbClr val="000000"/>
              </a:buClr>
              <a:buSzPts val="1300"/>
              <a:buFont typeface="Arial"/>
              <a:buAutoNum type="arabicPeriod"/>
            </a:pPr>
            <a:r>
              <a:rPr b="0" i="0" lang="id" sz="1300" u="none" cap="none" strike="noStrike">
                <a:solidFill>
                  <a:srgbClr val="000000"/>
                </a:solidFill>
                <a:latin typeface="Roboto"/>
                <a:ea typeface="Roboto"/>
                <a:cs typeface="Roboto"/>
                <a:sym typeface="Roboto"/>
              </a:rPr>
              <a:t>Query ORANG SUPER TAJIR dari tabel utama dengan kriteria belanja lebih dari rata-rata total belanja ORANG TAJIR.</a:t>
            </a:r>
            <a:endParaRPr/>
          </a:p>
          <a:p>
            <a:pPr indent="0" lvl="0" marL="0" marR="0" rtl="0" algn="l">
              <a:lnSpc>
                <a:spcPct val="150000"/>
              </a:lnSpc>
              <a:spcBef>
                <a:spcPts val="0"/>
              </a:spcBef>
              <a:spcAft>
                <a:spcPts val="0"/>
              </a:spcAft>
              <a:buNone/>
            </a:pPr>
            <a:r>
              <a:t/>
            </a:r>
            <a:endParaRPr b="0" i="0" sz="1300" u="none" cap="none" strike="noStrike">
              <a:solidFill>
                <a:srgbClr val="000000"/>
              </a:solidFill>
              <a:latin typeface="Roboto"/>
              <a:ea typeface="Roboto"/>
              <a:cs typeface="Roboto"/>
              <a:sym typeface="Roboto"/>
            </a:endParaRPr>
          </a:p>
          <a:p>
            <a:pPr indent="0" lvl="0" marL="0" marR="0" rtl="0" algn="l">
              <a:lnSpc>
                <a:spcPct val="150000"/>
              </a:lnSpc>
              <a:spcBef>
                <a:spcPts val="0"/>
              </a:spcBef>
              <a:spcAft>
                <a:spcPts val="0"/>
              </a:spcAft>
              <a:buNone/>
            </a:pPr>
            <a:r>
              <a:rPr b="0" i="0" lang="id" sz="1300" u="none" cap="none" strike="noStrike">
                <a:solidFill>
                  <a:srgbClr val="000000"/>
                </a:solidFill>
                <a:latin typeface="Roboto"/>
                <a:ea typeface="Roboto"/>
                <a:cs typeface="Roboto"/>
                <a:sym typeface="Roboto"/>
              </a:rPr>
              <a:t>Saya akan membuat 2 virtual table :</a:t>
            </a:r>
            <a:endParaRPr/>
          </a:p>
          <a:p>
            <a:pPr indent="0" lvl="0" marL="0" marR="0" rtl="0" algn="l">
              <a:lnSpc>
                <a:spcPct val="150000"/>
              </a:lnSpc>
              <a:spcBef>
                <a:spcPts val="0"/>
              </a:spcBef>
              <a:spcAft>
                <a:spcPts val="0"/>
              </a:spcAft>
              <a:buNone/>
            </a:pPr>
            <a:r>
              <a:rPr b="1" i="0" lang="id" sz="1300" u="none" cap="none" strike="noStrike">
                <a:solidFill>
                  <a:srgbClr val="000000"/>
                </a:solidFill>
                <a:latin typeface="Roboto"/>
                <a:ea typeface="Roboto"/>
                <a:cs typeface="Roboto"/>
                <a:sym typeface="Roboto"/>
              </a:rPr>
              <a:t>Virtual Table 1 </a:t>
            </a:r>
            <a:r>
              <a:rPr b="0" i="0" lang="id" sz="1300" u="none" cap="none" strike="noStrike">
                <a:solidFill>
                  <a:srgbClr val="000000"/>
                </a:solidFill>
                <a:latin typeface="Roboto"/>
                <a:ea typeface="Roboto"/>
                <a:cs typeface="Roboto"/>
                <a:sym typeface="Roboto"/>
              </a:rPr>
              <a:t>: Tabel berisi </a:t>
            </a:r>
            <a:r>
              <a:rPr b="1" i="0" lang="id" sz="1300" u="none" cap="none" strike="noStrike">
                <a:solidFill>
                  <a:srgbClr val="000000"/>
                </a:solidFill>
                <a:latin typeface="Roboto"/>
                <a:ea typeface="Roboto"/>
                <a:cs typeface="Roboto"/>
                <a:sym typeface="Roboto"/>
              </a:rPr>
              <a:t>customer_name </a:t>
            </a:r>
            <a:r>
              <a:rPr b="0" i="0" lang="id" sz="1300" u="none" cap="none" strike="noStrike">
                <a:solidFill>
                  <a:srgbClr val="000000"/>
                </a:solidFill>
                <a:latin typeface="Roboto"/>
                <a:ea typeface="Roboto"/>
                <a:cs typeface="Roboto"/>
                <a:sym typeface="Roboto"/>
              </a:rPr>
              <a:t>dan </a:t>
            </a:r>
            <a:r>
              <a:rPr b="1" i="0" lang="id" sz="1300" u="none" cap="none" strike="noStrike">
                <a:solidFill>
                  <a:srgbClr val="000000"/>
                </a:solidFill>
                <a:latin typeface="Roboto"/>
                <a:ea typeface="Roboto"/>
                <a:cs typeface="Roboto"/>
                <a:sym typeface="Roboto"/>
              </a:rPr>
              <a:t>total_belanja </a:t>
            </a:r>
            <a:r>
              <a:rPr b="0" i="0" lang="id" sz="1300" u="none" cap="none" strike="noStrike">
                <a:solidFill>
                  <a:srgbClr val="000000"/>
                </a:solidFill>
                <a:latin typeface="Roboto"/>
                <a:ea typeface="Roboto"/>
                <a:cs typeface="Roboto"/>
                <a:sym typeface="Roboto"/>
              </a:rPr>
              <a:t>yang lebih dari 10rb dollars</a:t>
            </a:r>
            <a:endParaRPr/>
          </a:p>
          <a:p>
            <a:pPr indent="0" lvl="0" marL="0" marR="0" rtl="0" algn="l">
              <a:lnSpc>
                <a:spcPct val="150000"/>
              </a:lnSpc>
              <a:spcBef>
                <a:spcPts val="0"/>
              </a:spcBef>
              <a:spcAft>
                <a:spcPts val="0"/>
              </a:spcAft>
              <a:buNone/>
            </a:pPr>
            <a:r>
              <a:rPr b="1" i="0" lang="id" sz="1300" u="none" cap="none" strike="noStrike">
                <a:solidFill>
                  <a:srgbClr val="000000"/>
                </a:solidFill>
                <a:latin typeface="Roboto"/>
                <a:ea typeface="Roboto"/>
                <a:cs typeface="Roboto"/>
                <a:sym typeface="Roboto"/>
              </a:rPr>
              <a:t>Virtual Table 2 </a:t>
            </a:r>
            <a:r>
              <a:rPr b="0" i="0" lang="id" sz="1300" u="none" cap="none" strike="noStrike">
                <a:solidFill>
                  <a:srgbClr val="000000"/>
                </a:solidFill>
                <a:latin typeface="Roboto"/>
                <a:ea typeface="Roboto"/>
                <a:cs typeface="Roboto"/>
                <a:sym typeface="Roboto"/>
              </a:rPr>
              <a:t>: Tabel berisi rata-rata dari kolom </a:t>
            </a:r>
            <a:r>
              <a:rPr b="1" i="0" lang="id" sz="1300" u="none" cap="none" strike="noStrike">
                <a:solidFill>
                  <a:srgbClr val="000000"/>
                </a:solidFill>
                <a:latin typeface="Roboto"/>
                <a:ea typeface="Roboto"/>
                <a:cs typeface="Roboto"/>
                <a:sym typeface="Roboto"/>
              </a:rPr>
              <a:t>total_belanja </a:t>
            </a:r>
            <a:r>
              <a:rPr b="0" i="0" lang="id" sz="1300" u="none" cap="none" strike="noStrike">
                <a:solidFill>
                  <a:srgbClr val="000000"/>
                </a:solidFill>
                <a:latin typeface="Roboto"/>
                <a:ea typeface="Roboto"/>
                <a:cs typeface="Roboto"/>
                <a:sym typeface="Roboto"/>
              </a:rPr>
              <a:t>dari tabel </a:t>
            </a:r>
            <a:r>
              <a:rPr b="1" i="0" lang="id" sz="1300" u="none" cap="none" strike="noStrike">
                <a:solidFill>
                  <a:srgbClr val="000000"/>
                </a:solidFill>
                <a:latin typeface="Roboto"/>
                <a:ea typeface="Roboto"/>
                <a:cs typeface="Roboto"/>
                <a:sym typeface="Roboto"/>
              </a:rPr>
              <a:t>Virtual Tabel 1</a:t>
            </a:r>
            <a:endParaRPr/>
          </a:p>
        </p:txBody>
      </p:sp>
      <p:sp>
        <p:nvSpPr>
          <p:cNvPr id="892" name="Google Shape;892;p50"/>
          <p:cNvSpPr/>
          <p:nvPr/>
        </p:nvSpPr>
        <p:spPr>
          <a:xfrm>
            <a:off x="3016595" y="4689175"/>
            <a:ext cx="3110810" cy="276999"/>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id" sz="1200" u="none" cap="none" strike="noStrike">
                <a:solidFill>
                  <a:srgbClr val="17919B"/>
                </a:solidFill>
                <a:latin typeface="Arial"/>
                <a:ea typeface="Arial"/>
                <a:cs typeface="Arial"/>
                <a:sym typeface="Arial"/>
              </a:rPr>
              <a:t>SQL 5 (2/4)</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6" name="Shape 896"/>
        <p:cNvGrpSpPr/>
        <p:nvPr/>
      </p:nvGrpSpPr>
      <p:grpSpPr>
        <a:xfrm>
          <a:off x="0" y="0"/>
          <a:ext cx="0" cy="0"/>
          <a:chOff x="0" y="0"/>
          <a:chExt cx="0" cy="0"/>
        </a:xfrm>
      </p:grpSpPr>
      <p:sp>
        <p:nvSpPr>
          <p:cNvPr id="897" name="Google Shape;897;p51"/>
          <p:cNvSpPr txBox="1"/>
          <p:nvPr/>
        </p:nvSpPr>
        <p:spPr>
          <a:xfrm>
            <a:off x="359325" y="817688"/>
            <a:ext cx="6207391" cy="4342697"/>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b="0" i="0" lang="id" sz="900" u="none" cap="none" strike="noStrike">
                <a:solidFill>
                  <a:srgbClr val="3367D6"/>
                </a:solidFill>
                <a:latin typeface="Roboto Mono"/>
                <a:ea typeface="Roboto Mono"/>
                <a:cs typeface="Roboto Mono"/>
                <a:sym typeface="Roboto Mono"/>
              </a:rPr>
              <a:t>WITH</a:t>
            </a:r>
            <a:endParaRPr b="0" i="0" sz="900" u="none" cap="none" strike="noStrike">
              <a:solidFill>
                <a:srgbClr val="3A474E"/>
              </a:solidFill>
              <a:latin typeface="Roboto Mono"/>
              <a:ea typeface="Roboto Mono"/>
              <a:cs typeface="Roboto Mono"/>
              <a:sym typeface="Roboto Mono"/>
            </a:endParaRPr>
          </a:p>
          <a:p>
            <a:pPr indent="0" lvl="0" marL="0" marR="0" rtl="0" algn="l">
              <a:lnSpc>
                <a:spcPct val="100000"/>
              </a:lnSpc>
              <a:spcBef>
                <a:spcPts val="0"/>
              </a:spcBef>
              <a:spcAft>
                <a:spcPts val="0"/>
              </a:spcAft>
              <a:buNone/>
            </a:pPr>
            <a:r>
              <a:rPr b="0" i="0" lang="id" sz="900" u="none" cap="none" strike="noStrike">
                <a:solidFill>
                  <a:srgbClr val="000000"/>
                </a:solidFill>
                <a:latin typeface="Roboto Mono"/>
                <a:ea typeface="Roboto Mono"/>
                <a:cs typeface="Roboto Mono"/>
                <a:sym typeface="Roboto Mono"/>
              </a:rPr>
              <a:t>list_orang_tajir</a:t>
            </a:r>
            <a:r>
              <a:rPr b="0" i="0" lang="id" sz="900" u="none" cap="none" strike="noStrike">
                <a:solidFill>
                  <a:srgbClr val="3A474E"/>
                </a:solidFill>
                <a:latin typeface="Roboto Mono"/>
                <a:ea typeface="Roboto Mono"/>
                <a:cs typeface="Roboto Mono"/>
                <a:sym typeface="Roboto Mono"/>
              </a:rPr>
              <a:t> </a:t>
            </a:r>
            <a:r>
              <a:rPr b="0" i="0" lang="id" sz="900" u="none" cap="none" strike="noStrike">
                <a:solidFill>
                  <a:srgbClr val="3367D6"/>
                </a:solidFill>
                <a:latin typeface="Roboto Mono"/>
                <a:ea typeface="Roboto Mono"/>
                <a:cs typeface="Roboto Mono"/>
                <a:sym typeface="Roboto Mono"/>
              </a:rPr>
              <a:t>as</a:t>
            </a:r>
            <a:r>
              <a:rPr b="0" i="0" lang="id" sz="900" u="none" cap="none" strike="noStrike">
                <a:solidFill>
                  <a:srgbClr val="3A474E"/>
                </a:solidFill>
                <a:latin typeface="Roboto Mono"/>
                <a:ea typeface="Roboto Mono"/>
                <a:cs typeface="Roboto Mono"/>
                <a:sym typeface="Roboto Mono"/>
              </a:rPr>
              <a:t> </a:t>
            </a:r>
            <a:r>
              <a:rPr b="0" i="0" lang="id" sz="900" u="none" cap="none" strike="noStrike">
                <a:solidFill>
                  <a:srgbClr val="37474F"/>
                </a:solidFill>
                <a:latin typeface="Roboto Mono"/>
                <a:ea typeface="Roboto Mono"/>
                <a:cs typeface="Roboto Mono"/>
                <a:sym typeface="Roboto Mono"/>
              </a:rPr>
              <a:t>(</a:t>
            </a:r>
            <a:endParaRPr b="0" i="0" sz="900" u="none" cap="none" strike="noStrike">
              <a:solidFill>
                <a:srgbClr val="3A474E"/>
              </a:solidFill>
              <a:latin typeface="Roboto Mono"/>
              <a:ea typeface="Roboto Mono"/>
              <a:cs typeface="Roboto Mono"/>
              <a:sym typeface="Roboto Mono"/>
            </a:endParaRPr>
          </a:p>
          <a:p>
            <a:pPr indent="0" lvl="0" marL="0" marR="0" rtl="0" algn="l">
              <a:lnSpc>
                <a:spcPct val="100000"/>
              </a:lnSpc>
              <a:spcBef>
                <a:spcPts val="0"/>
              </a:spcBef>
              <a:spcAft>
                <a:spcPts val="0"/>
              </a:spcAft>
              <a:buNone/>
            </a:pPr>
            <a:r>
              <a:rPr b="0" i="0" lang="id" sz="900" u="none" cap="none" strike="noStrike">
                <a:solidFill>
                  <a:srgbClr val="3A474E"/>
                </a:solidFill>
                <a:latin typeface="Roboto Mono"/>
                <a:ea typeface="Roboto Mono"/>
                <a:cs typeface="Roboto Mono"/>
                <a:sym typeface="Roboto Mono"/>
              </a:rPr>
              <a:t>  </a:t>
            </a:r>
            <a:r>
              <a:rPr b="0" i="0" lang="id" sz="900" u="none" cap="none" strike="noStrike">
                <a:solidFill>
                  <a:srgbClr val="3367D6"/>
                </a:solidFill>
                <a:latin typeface="Roboto Mono"/>
                <a:ea typeface="Roboto Mono"/>
                <a:cs typeface="Roboto Mono"/>
                <a:sym typeface="Roboto Mono"/>
              </a:rPr>
              <a:t>select</a:t>
            </a:r>
            <a:endParaRPr b="0" i="0" sz="900" u="none" cap="none" strike="noStrike">
              <a:solidFill>
                <a:srgbClr val="3A474E"/>
              </a:solidFill>
              <a:latin typeface="Roboto Mono"/>
              <a:ea typeface="Roboto Mono"/>
              <a:cs typeface="Roboto Mono"/>
              <a:sym typeface="Roboto Mono"/>
            </a:endParaRPr>
          </a:p>
          <a:p>
            <a:pPr indent="0" lvl="0" marL="0" marR="0" rtl="0" algn="l">
              <a:lnSpc>
                <a:spcPct val="100000"/>
              </a:lnSpc>
              <a:spcBef>
                <a:spcPts val="0"/>
              </a:spcBef>
              <a:spcAft>
                <a:spcPts val="0"/>
              </a:spcAft>
              <a:buNone/>
            </a:pPr>
            <a:r>
              <a:rPr b="0" i="0" lang="id" sz="900" u="none" cap="none" strike="noStrike">
                <a:solidFill>
                  <a:srgbClr val="3A474E"/>
                </a:solidFill>
                <a:latin typeface="Roboto Mono"/>
                <a:ea typeface="Roboto Mono"/>
                <a:cs typeface="Roboto Mono"/>
                <a:sym typeface="Roboto Mono"/>
              </a:rPr>
              <a:t>    </a:t>
            </a:r>
            <a:r>
              <a:rPr b="0" i="0" lang="id" sz="900" u="none" cap="none" strike="noStrike">
                <a:solidFill>
                  <a:srgbClr val="000000"/>
                </a:solidFill>
                <a:latin typeface="Roboto Mono"/>
                <a:ea typeface="Roboto Mono"/>
                <a:cs typeface="Roboto Mono"/>
                <a:sym typeface="Roboto Mono"/>
              </a:rPr>
              <a:t>customer_name</a:t>
            </a:r>
            <a:r>
              <a:rPr b="0" i="0" lang="id" sz="900" u="none" cap="none" strike="noStrike">
                <a:solidFill>
                  <a:srgbClr val="3A474E"/>
                </a:solidFill>
                <a:latin typeface="Roboto Mono"/>
                <a:ea typeface="Roboto Mono"/>
                <a:cs typeface="Roboto Mono"/>
                <a:sym typeface="Roboto Mono"/>
              </a:rPr>
              <a:t>,</a:t>
            </a:r>
            <a:endParaRPr/>
          </a:p>
          <a:p>
            <a:pPr indent="0" lvl="0" marL="0" marR="0" rtl="0" algn="l">
              <a:lnSpc>
                <a:spcPct val="100000"/>
              </a:lnSpc>
              <a:spcBef>
                <a:spcPts val="0"/>
              </a:spcBef>
              <a:spcAft>
                <a:spcPts val="0"/>
              </a:spcAft>
              <a:buNone/>
            </a:pPr>
            <a:r>
              <a:rPr b="0" i="0" lang="id" sz="900" u="none" cap="none" strike="noStrike">
                <a:solidFill>
                  <a:srgbClr val="3A474E"/>
                </a:solidFill>
                <a:latin typeface="Roboto Mono"/>
                <a:ea typeface="Roboto Mono"/>
                <a:cs typeface="Roboto Mono"/>
                <a:sym typeface="Roboto Mono"/>
              </a:rPr>
              <a:t>    </a:t>
            </a:r>
            <a:r>
              <a:rPr b="0" i="0" lang="id" sz="900" u="none" cap="none" strike="noStrike">
                <a:solidFill>
                  <a:srgbClr val="3367D6"/>
                </a:solidFill>
                <a:latin typeface="Roboto Mono"/>
                <a:ea typeface="Roboto Mono"/>
                <a:cs typeface="Roboto Mono"/>
                <a:sym typeface="Roboto Mono"/>
              </a:rPr>
              <a:t>sum</a:t>
            </a:r>
            <a:r>
              <a:rPr b="0" i="0" lang="id" sz="900" u="none" cap="none" strike="noStrike">
                <a:solidFill>
                  <a:srgbClr val="37474F"/>
                </a:solidFill>
                <a:latin typeface="Roboto Mono"/>
                <a:ea typeface="Roboto Mono"/>
                <a:cs typeface="Roboto Mono"/>
                <a:sym typeface="Roboto Mono"/>
              </a:rPr>
              <a:t>(</a:t>
            </a:r>
            <a:r>
              <a:rPr b="0" i="0" lang="id" sz="900" u="none" cap="none" strike="noStrike">
                <a:solidFill>
                  <a:srgbClr val="000000"/>
                </a:solidFill>
                <a:latin typeface="Roboto Mono"/>
                <a:ea typeface="Roboto Mono"/>
                <a:cs typeface="Roboto Mono"/>
                <a:sym typeface="Roboto Mono"/>
              </a:rPr>
              <a:t>sales</a:t>
            </a:r>
            <a:r>
              <a:rPr b="0" i="0" lang="id" sz="900" u="none" cap="none" strike="noStrike">
                <a:solidFill>
                  <a:srgbClr val="37474F"/>
                </a:solidFill>
                <a:latin typeface="Roboto Mono"/>
                <a:ea typeface="Roboto Mono"/>
                <a:cs typeface="Roboto Mono"/>
                <a:sym typeface="Roboto Mono"/>
              </a:rPr>
              <a:t>)</a:t>
            </a:r>
            <a:r>
              <a:rPr b="0" i="0" lang="id" sz="900" u="none" cap="none" strike="noStrike">
                <a:solidFill>
                  <a:srgbClr val="3A474E"/>
                </a:solidFill>
                <a:latin typeface="Roboto Mono"/>
                <a:ea typeface="Roboto Mono"/>
                <a:cs typeface="Roboto Mono"/>
                <a:sym typeface="Roboto Mono"/>
              </a:rPr>
              <a:t> </a:t>
            </a:r>
            <a:r>
              <a:rPr b="0" i="0" lang="id" sz="900" u="none" cap="none" strike="noStrike">
                <a:solidFill>
                  <a:srgbClr val="3367D6"/>
                </a:solidFill>
                <a:latin typeface="Roboto Mono"/>
                <a:ea typeface="Roboto Mono"/>
                <a:cs typeface="Roboto Mono"/>
                <a:sym typeface="Roboto Mono"/>
              </a:rPr>
              <a:t>as</a:t>
            </a:r>
            <a:r>
              <a:rPr b="0" i="0" lang="id" sz="900" u="none" cap="none" strike="noStrike">
                <a:solidFill>
                  <a:srgbClr val="3A474E"/>
                </a:solidFill>
                <a:latin typeface="Roboto Mono"/>
                <a:ea typeface="Roboto Mono"/>
                <a:cs typeface="Roboto Mono"/>
                <a:sym typeface="Roboto Mono"/>
              </a:rPr>
              <a:t> </a:t>
            </a:r>
            <a:r>
              <a:rPr b="0" i="0" lang="id" sz="900" u="none" cap="none" strike="noStrike">
                <a:solidFill>
                  <a:srgbClr val="000000"/>
                </a:solidFill>
                <a:latin typeface="Roboto Mono"/>
                <a:ea typeface="Roboto Mono"/>
                <a:cs typeface="Roboto Mono"/>
                <a:sym typeface="Roboto Mono"/>
              </a:rPr>
              <a:t>total_belanja</a:t>
            </a:r>
            <a:endParaRPr b="0" i="0" sz="900" u="none" cap="none" strike="noStrike">
              <a:solidFill>
                <a:srgbClr val="3A474E"/>
              </a:solidFill>
              <a:latin typeface="Roboto Mono"/>
              <a:ea typeface="Roboto Mono"/>
              <a:cs typeface="Roboto Mono"/>
              <a:sym typeface="Roboto Mono"/>
            </a:endParaRPr>
          </a:p>
          <a:p>
            <a:pPr indent="0" lvl="0" marL="0" marR="0" rtl="0" algn="l">
              <a:lnSpc>
                <a:spcPct val="100000"/>
              </a:lnSpc>
              <a:spcBef>
                <a:spcPts val="0"/>
              </a:spcBef>
              <a:spcAft>
                <a:spcPts val="0"/>
              </a:spcAft>
              <a:buNone/>
            </a:pPr>
            <a:r>
              <a:rPr b="0" i="0" lang="id" sz="900" u="none" cap="none" strike="noStrike">
                <a:solidFill>
                  <a:srgbClr val="3A474E"/>
                </a:solidFill>
                <a:latin typeface="Roboto Mono"/>
                <a:ea typeface="Roboto Mono"/>
                <a:cs typeface="Roboto Mono"/>
                <a:sym typeface="Roboto Mono"/>
              </a:rPr>
              <a:t>  </a:t>
            </a:r>
            <a:r>
              <a:rPr b="0" i="0" lang="id" sz="900" u="none" cap="none" strike="noStrike">
                <a:solidFill>
                  <a:srgbClr val="3367D6"/>
                </a:solidFill>
                <a:latin typeface="Roboto Mono"/>
                <a:ea typeface="Roboto Mono"/>
                <a:cs typeface="Roboto Mono"/>
                <a:sym typeface="Roboto Mono"/>
              </a:rPr>
              <a:t>from</a:t>
            </a:r>
            <a:endParaRPr b="0" i="0" sz="900" u="none" cap="none" strike="noStrike">
              <a:solidFill>
                <a:srgbClr val="3A474E"/>
              </a:solidFill>
              <a:latin typeface="Roboto Mono"/>
              <a:ea typeface="Roboto Mono"/>
              <a:cs typeface="Roboto Mono"/>
              <a:sym typeface="Roboto Mono"/>
            </a:endParaRPr>
          </a:p>
          <a:p>
            <a:pPr indent="0" lvl="0" marL="0" marR="0" rtl="0" algn="l">
              <a:lnSpc>
                <a:spcPct val="100000"/>
              </a:lnSpc>
              <a:spcBef>
                <a:spcPts val="0"/>
              </a:spcBef>
              <a:spcAft>
                <a:spcPts val="0"/>
              </a:spcAft>
              <a:buNone/>
            </a:pPr>
            <a:r>
              <a:rPr b="0" i="0" lang="id" sz="900" u="none" cap="none" strike="noStrike">
                <a:solidFill>
                  <a:srgbClr val="3A474E"/>
                </a:solidFill>
                <a:latin typeface="Roboto Mono"/>
                <a:ea typeface="Roboto Mono"/>
                <a:cs typeface="Roboto Mono"/>
                <a:sym typeface="Roboto Mono"/>
              </a:rPr>
              <a:t>    </a:t>
            </a:r>
            <a:r>
              <a:rPr b="0" i="0" lang="id" sz="900" u="none" cap="none" strike="noStrike">
                <a:solidFill>
                  <a:srgbClr val="0D904F"/>
                </a:solidFill>
                <a:latin typeface="Roboto Mono"/>
                <a:ea typeface="Roboto Mono"/>
                <a:cs typeface="Roboto Mono"/>
                <a:sym typeface="Roboto Mono"/>
              </a:rPr>
              <a:t>`myskill-project-394402.tokopaedi.orders`</a:t>
            </a:r>
            <a:endParaRPr b="0" i="0" sz="900" u="none" cap="none" strike="noStrike">
              <a:solidFill>
                <a:srgbClr val="3A474E"/>
              </a:solidFill>
              <a:latin typeface="Roboto Mono"/>
              <a:ea typeface="Roboto Mono"/>
              <a:cs typeface="Roboto Mono"/>
              <a:sym typeface="Roboto Mono"/>
            </a:endParaRPr>
          </a:p>
          <a:p>
            <a:pPr indent="0" lvl="0" marL="0" marR="0" rtl="0" algn="l">
              <a:lnSpc>
                <a:spcPct val="100000"/>
              </a:lnSpc>
              <a:spcBef>
                <a:spcPts val="0"/>
              </a:spcBef>
              <a:spcAft>
                <a:spcPts val="0"/>
              </a:spcAft>
              <a:buNone/>
            </a:pPr>
            <a:r>
              <a:rPr b="0" i="0" lang="id" sz="900" u="none" cap="none" strike="noStrike">
                <a:solidFill>
                  <a:srgbClr val="3A474E"/>
                </a:solidFill>
                <a:latin typeface="Roboto Mono"/>
                <a:ea typeface="Roboto Mono"/>
                <a:cs typeface="Roboto Mono"/>
                <a:sym typeface="Roboto Mono"/>
              </a:rPr>
              <a:t>  </a:t>
            </a:r>
            <a:r>
              <a:rPr b="0" i="0" lang="id" sz="900" u="none" cap="none" strike="noStrike">
                <a:solidFill>
                  <a:srgbClr val="3367D6"/>
                </a:solidFill>
                <a:latin typeface="Roboto Mono"/>
                <a:ea typeface="Roboto Mono"/>
                <a:cs typeface="Roboto Mono"/>
                <a:sym typeface="Roboto Mono"/>
              </a:rPr>
              <a:t>group</a:t>
            </a:r>
            <a:r>
              <a:rPr b="0" i="0" lang="id" sz="900" u="none" cap="none" strike="noStrike">
                <a:solidFill>
                  <a:srgbClr val="3A474E"/>
                </a:solidFill>
                <a:latin typeface="Roboto Mono"/>
                <a:ea typeface="Roboto Mono"/>
                <a:cs typeface="Roboto Mono"/>
                <a:sym typeface="Roboto Mono"/>
              </a:rPr>
              <a:t> </a:t>
            </a:r>
            <a:r>
              <a:rPr b="0" i="0" lang="id" sz="900" u="none" cap="none" strike="noStrike">
                <a:solidFill>
                  <a:srgbClr val="3367D6"/>
                </a:solidFill>
                <a:latin typeface="Roboto Mono"/>
                <a:ea typeface="Roboto Mono"/>
                <a:cs typeface="Roboto Mono"/>
                <a:sym typeface="Roboto Mono"/>
              </a:rPr>
              <a:t>by</a:t>
            </a:r>
            <a:r>
              <a:rPr b="0" i="0" lang="id" sz="900" u="none" cap="none" strike="noStrike">
                <a:solidFill>
                  <a:srgbClr val="3A474E"/>
                </a:solidFill>
                <a:latin typeface="Roboto Mono"/>
                <a:ea typeface="Roboto Mono"/>
                <a:cs typeface="Roboto Mono"/>
                <a:sym typeface="Roboto Mono"/>
              </a:rPr>
              <a:t> </a:t>
            </a:r>
            <a:r>
              <a:rPr b="0" i="0" lang="id" sz="900" u="none" cap="none" strike="noStrike">
                <a:solidFill>
                  <a:srgbClr val="F4511E"/>
                </a:solidFill>
                <a:latin typeface="Roboto Mono"/>
                <a:ea typeface="Roboto Mono"/>
                <a:cs typeface="Roboto Mono"/>
                <a:sym typeface="Roboto Mono"/>
              </a:rPr>
              <a:t>1</a:t>
            </a:r>
            <a:endParaRPr b="0" i="0" sz="900" u="none" cap="none" strike="noStrike">
              <a:solidFill>
                <a:srgbClr val="3A474E"/>
              </a:solidFill>
              <a:latin typeface="Roboto Mono"/>
              <a:ea typeface="Roboto Mono"/>
              <a:cs typeface="Roboto Mono"/>
              <a:sym typeface="Roboto Mono"/>
            </a:endParaRPr>
          </a:p>
          <a:p>
            <a:pPr indent="0" lvl="0" marL="0" marR="0" rtl="0" algn="l">
              <a:lnSpc>
                <a:spcPct val="100000"/>
              </a:lnSpc>
              <a:spcBef>
                <a:spcPts val="0"/>
              </a:spcBef>
              <a:spcAft>
                <a:spcPts val="0"/>
              </a:spcAft>
              <a:buNone/>
            </a:pPr>
            <a:r>
              <a:rPr b="0" i="0" lang="id" sz="900" u="none" cap="none" strike="noStrike">
                <a:solidFill>
                  <a:srgbClr val="3A474E"/>
                </a:solidFill>
                <a:latin typeface="Roboto Mono"/>
                <a:ea typeface="Roboto Mono"/>
                <a:cs typeface="Roboto Mono"/>
                <a:sym typeface="Roboto Mono"/>
              </a:rPr>
              <a:t>  </a:t>
            </a:r>
            <a:r>
              <a:rPr b="0" i="0" lang="id" sz="900" u="none" cap="none" strike="noStrike">
                <a:solidFill>
                  <a:srgbClr val="3367D6"/>
                </a:solidFill>
                <a:latin typeface="Roboto Mono"/>
                <a:ea typeface="Roboto Mono"/>
                <a:cs typeface="Roboto Mono"/>
                <a:sym typeface="Roboto Mono"/>
              </a:rPr>
              <a:t>having</a:t>
            </a:r>
            <a:endParaRPr b="0" i="0" sz="900" u="none" cap="none" strike="noStrike">
              <a:solidFill>
                <a:srgbClr val="3A474E"/>
              </a:solidFill>
              <a:latin typeface="Roboto Mono"/>
              <a:ea typeface="Roboto Mono"/>
              <a:cs typeface="Roboto Mono"/>
              <a:sym typeface="Roboto Mono"/>
            </a:endParaRPr>
          </a:p>
          <a:p>
            <a:pPr indent="0" lvl="0" marL="0" marR="0" rtl="0" algn="l">
              <a:lnSpc>
                <a:spcPct val="100000"/>
              </a:lnSpc>
              <a:spcBef>
                <a:spcPts val="0"/>
              </a:spcBef>
              <a:spcAft>
                <a:spcPts val="0"/>
              </a:spcAft>
              <a:buNone/>
            </a:pPr>
            <a:r>
              <a:rPr b="0" i="0" lang="id" sz="900" u="none" cap="none" strike="noStrike">
                <a:solidFill>
                  <a:srgbClr val="3A474E"/>
                </a:solidFill>
                <a:latin typeface="Roboto Mono"/>
                <a:ea typeface="Roboto Mono"/>
                <a:cs typeface="Roboto Mono"/>
                <a:sym typeface="Roboto Mono"/>
              </a:rPr>
              <a:t>    </a:t>
            </a:r>
            <a:r>
              <a:rPr b="0" i="0" lang="id" sz="900" u="none" cap="none" strike="noStrike">
                <a:solidFill>
                  <a:srgbClr val="000000"/>
                </a:solidFill>
                <a:latin typeface="Roboto Mono"/>
                <a:ea typeface="Roboto Mono"/>
                <a:cs typeface="Roboto Mono"/>
                <a:sym typeface="Roboto Mono"/>
              </a:rPr>
              <a:t>total_belanja</a:t>
            </a:r>
            <a:r>
              <a:rPr b="0" i="0" lang="id" sz="900" u="none" cap="none" strike="noStrike">
                <a:solidFill>
                  <a:srgbClr val="3A474E"/>
                </a:solidFill>
                <a:latin typeface="Roboto Mono"/>
                <a:ea typeface="Roboto Mono"/>
                <a:cs typeface="Roboto Mono"/>
                <a:sym typeface="Roboto Mono"/>
              </a:rPr>
              <a:t> </a:t>
            </a:r>
            <a:r>
              <a:rPr b="0" i="0" lang="id" sz="900" u="none" cap="none" strike="noStrike">
                <a:solidFill>
                  <a:srgbClr val="37474F"/>
                </a:solidFill>
                <a:latin typeface="Roboto Mono"/>
                <a:ea typeface="Roboto Mono"/>
                <a:cs typeface="Roboto Mono"/>
                <a:sym typeface="Roboto Mono"/>
              </a:rPr>
              <a:t>&gt;</a:t>
            </a:r>
            <a:r>
              <a:rPr b="0" i="0" lang="id" sz="900" u="none" cap="none" strike="noStrike">
                <a:solidFill>
                  <a:srgbClr val="3A474E"/>
                </a:solidFill>
                <a:latin typeface="Roboto Mono"/>
                <a:ea typeface="Roboto Mono"/>
                <a:cs typeface="Roboto Mono"/>
                <a:sym typeface="Roboto Mono"/>
              </a:rPr>
              <a:t> </a:t>
            </a:r>
            <a:r>
              <a:rPr b="0" i="0" lang="id" sz="900" u="none" cap="none" strike="noStrike">
                <a:solidFill>
                  <a:srgbClr val="F4511E"/>
                </a:solidFill>
                <a:latin typeface="Roboto Mono"/>
                <a:ea typeface="Roboto Mono"/>
                <a:cs typeface="Roboto Mono"/>
                <a:sym typeface="Roboto Mono"/>
              </a:rPr>
              <a:t>10000</a:t>
            </a:r>
            <a:endParaRPr b="0" i="0" sz="900" u="none" cap="none" strike="noStrike">
              <a:solidFill>
                <a:srgbClr val="3A474E"/>
              </a:solidFill>
              <a:latin typeface="Roboto Mono"/>
              <a:ea typeface="Roboto Mono"/>
              <a:cs typeface="Roboto Mono"/>
              <a:sym typeface="Roboto Mono"/>
            </a:endParaRPr>
          </a:p>
          <a:p>
            <a:pPr indent="0" lvl="0" marL="0" marR="0" rtl="0" algn="l">
              <a:lnSpc>
                <a:spcPct val="100000"/>
              </a:lnSpc>
              <a:spcBef>
                <a:spcPts val="0"/>
              </a:spcBef>
              <a:spcAft>
                <a:spcPts val="0"/>
              </a:spcAft>
              <a:buNone/>
            </a:pPr>
            <a:r>
              <a:rPr b="0" i="0" lang="id" sz="900" u="none" cap="none" strike="noStrike">
                <a:solidFill>
                  <a:srgbClr val="3A474E"/>
                </a:solidFill>
                <a:latin typeface="Roboto Mono"/>
                <a:ea typeface="Roboto Mono"/>
                <a:cs typeface="Roboto Mono"/>
                <a:sym typeface="Roboto Mono"/>
              </a:rPr>
              <a:t>  </a:t>
            </a:r>
            <a:r>
              <a:rPr b="0" i="0" lang="id" sz="900" u="none" cap="none" strike="noStrike">
                <a:solidFill>
                  <a:srgbClr val="37474F"/>
                </a:solidFill>
                <a:latin typeface="Roboto Mono"/>
                <a:ea typeface="Roboto Mono"/>
                <a:cs typeface="Roboto Mono"/>
                <a:sym typeface="Roboto Mono"/>
              </a:rPr>
              <a:t>)</a:t>
            </a:r>
            <a:r>
              <a:rPr b="0" i="0" lang="id" sz="900" u="none" cap="none" strike="noStrike">
                <a:solidFill>
                  <a:srgbClr val="3A474E"/>
                </a:solidFill>
                <a:latin typeface="Roboto Mono"/>
                <a:ea typeface="Roboto Mono"/>
                <a:cs typeface="Roboto Mono"/>
                <a:sym typeface="Roboto Mono"/>
              </a:rPr>
              <a:t>,</a:t>
            </a:r>
            <a:endParaRPr/>
          </a:p>
          <a:p>
            <a:pPr indent="0" lvl="0" marL="0" marR="0" rtl="0" algn="l">
              <a:lnSpc>
                <a:spcPct val="100000"/>
              </a:lnSpc>
              <a:spcBef>
                <a:spcPts val="0"/>
              </a:spcBef>
              <a:spcAft>
                <a:spcPts val="0"/>
              </a:spcAft>
              <a:buNone/>
            </a:pPr>
            <a:r>
              <a:rPr b="0" i="0" lang="id" sz="900" u="none" cap="none" strike="noStrike">
                <a:solidFill>
                  <a:srgbClr val="000000"/>
                </a:solidFill>
                <a:latin typeface="Roboto Mono"/>
                <a:ea typeface="Roboto Mono"/>
                <a:cs typeface="Roboto Mono"/>
                <a:sym typeface="Roboto Mono"/>
              </a:rPr>
              <a:t>rata_rata_belanja_orang_tajir</a:t>
            </a:r>
            <a:r>
              <a:rPr b="0" i="0" lang="id" sz="900" u="none" cap="none" strike="noStrike">
                <a:solidFill>
                  <a:srgbClr val="3A474E"/>
                </a:solidFill>
                <a:latin typeface="Roboto Mono"/>
                <a:ea typeface="Roboto Mono"/>
                <a:cs typeface="Roboto Mono"/>
                <a:sym typeface="Roboto Mono"/>
              </a:rPr>
              <a:t> </a:t>
            </a:r>
            <a:r>
              <a:rPr b="0" i="0" lang="id" sz="900" u="none" cap="none" strike="noStrike">
                <a:solidFill>
                  <a:srgbClr val="3367D6"/>
                </a:solidFill>
                <a:latin typeface="Roboto Mono"/>
                <a:ea typeface="Roboto Mono"/>
                <a:cs typeface="Roboto Mono"/>
                <a:sym typeface="Roboto Mono"/>
              </a:rPr>
              <a:t>as</a:t>
            </a:r>
            <a:r>
              <a:rPr b="0" i="0" lang="id" sz="900" u="none" cap="none" strike="noStrike">
                <a:solidFill>
                  <a:srgbClr val="3A474E"/>
                </a:solidFill>
                <a:latin typeface="Roboto Mono"/>
                <a:ea typeface="Roboto Mono"/>
                <a:cs typeface="Roboto Mono"/>
                <a:sym typeface="Roboto Mono"/>
              </a:rPr>
              <a:t> </a:t>
            </a:r>
            <a:r>
              <a:rPr b="0" i="0" lang="id" sz="900" u="none" cap="none" strike="noStrike">
                <a:solidFill>
                  <a:srgbClr val="37474F"/>
                </a:solidFill>
                <a:latin typeface="Roboto Mono"/>
                <a:ea typeface="Roboto Mono"/>
                <a:cs typeface="Roboto Mono"/>
                <a:sym typeface="Roboto Mono"/>
              </a:rPr>
              <a:t>(</a:t>
            </a:r>
            <a:endParaRPr b="0" i="0" sz="900" u="none" cap="none" strike="noStrike">
              <a:solidFill>
                <a:srgbClr val="3A474E"/>
              </a:solidFill>
              <a:latin typeface="Roboto Mono"/>
              <a:ea typeface="Roboto Mono"/>
              <a:cs typeface="Roboto Mono"/>
              <a:sym typeface="Roboto Mono"/>
            </a:endParaRPr>
          </a:p>
          <a:p>
            <a:pPr indent="0" lvl="0" marL="0" marR="0" rtl="0" algn="l">
              <a:lnSpc>
                <a:spcPct val="100000"/>
              </a:lnSpc>
              <a:spcBef>
                <a:spcPts val="0"/>
              </a:spcBef>
              <a:spcAft>
                <a:spcPts val="0"/>
              </a:spcAft>
              <a:buNone/>
            </a:pPr>
            <a:r>
              <a:rPr b="0" i="0" lang="id" sz="900" u="none" cap="none" strike="noStrike">
                <a:solidFill>
                  <a:srgbClr val="3A474E"/>
                </a:solidFill>
                <a:latin typeface="Roboto Mono"/>
                <a:ea typeface="Roboto Mono"/>
                <a:cs typeface="Roboto Mono"/>
                <a:sym typeface="Roboto Mono"/>
              </a:rPr>
              <a:t>  </a:t>
            </a:r>
            <a:r>
              <a:rPr b="0" i="0" lang="id" sz="900" u="none" cap="none" strike="noStrike">
                <a:solidFill>
                  <a:srgbClr val="3367D6"/>
                </a:solidFill>
                <a:latin typeface="Roboto Mono"/>
                <a:ea typeface="Roboto Mono"/>
                <a:cs typeface="Roboto Mono"/>
                <a:sym typeface="Roboto Mono"/>
              </a:rPr>
              <a:t>select</a:t>
            </a:r>
            <a:endParaRPr b="0" i="0" sz="900" u="none" cap="none" strike="noStrike">
              <a:solidFill>
                <a:srgbClr val="3A474E"/>
              </a:solidFill>
              <a:latin typeface="Roboto Mono"/>
              <a:ea typeface="Roboto Mono"/>
              <a:cs typeface="Roboto Mono"/>
              <a:sym typeface="Roboto Mono"/>
            </a:endParaRPr>
          </a:p>
          <a:p>
            <a:pPr indent="0" lvl="0" marL="0" marR="0" rtl="0" algn="l">
              <a:lnSpc>
                <a:spcPct val="100000"/>
              </a:lnSpc>
              <a:spcBef>
                <a:spcPts val="0"/>
              </a:spcBef>
              <a:spcAft>
                <a:spcPts val="0"/>
              </a:spcAft>
              <a:buNone/>
            </a:pPr>
            <a:r>
              <a:rPr b="0" i="0" lang="id" sz="900" u="none" cap="none" strike="noStrike">
                <a:solidFill>
                  <a:srgbClr val="3A474E"/>
                </a:solidFill>
                <a:latin typeface="Roboto Mono"/>
                <a:ea typeface="Roboto Mono"/>
                <a:cs typeface="Roboto Mono"/>
                <a:sym typeface="Roboto Mono"/>
              </a:rPr>
              <a:t>    </a:t>
            </a:r>
            <a:r>
              <a:rPr b="0" i="0" lang="id" sz="900" u="none" cap="none" strike="noStrike">
                <a:solidFill>
                  <a:srgbClr val="3367D6"/>
                </a:solidFill>
                <a:latin typeface="Roboto Mono"/>
                <a:ea typeface="Roboto Mono"/>
                <a:cs typeface="Roboto Mono"/>
                <a:sym typeface="Roboto Mono"/>
              </a:rPr>
              <a:t>avg</a:t>
            </a:r>
            <a:r>
              <a:rPr b="0" i="0" lang="id" sz="900" u="none" cap="none" strike="noStrike">
                <a:solidFill>
                  <a:srgbClr val="37474F"/>
                </a:solidFill>
                <a:latin typeface="Roboto Mono"/>
                <a:ea typeface="Roboto Mono"/>
                <a:cs typeface="Roboto Mono"/>
                <a:sym typeface="Roboto Mono"/>
              </a:rPr>
              <a:t>(</a:t>
            </a:r>
            <a:r>
              <a:rPr b="0" i="0" lang="id" sz="900" u="none" cap="none" strike="noStrike">
                <a:solidFill>
                  <a:srgbClr val="000000"/>
                </a:solidFill>
                <a:latin typeface="Roboto Mono"/>
                <a:ea typeface="Roboto Mono"/>
                <a:cs typeface="Roboto Mono"/>
                <a:sym typeface="Roboto Mono"/>
              </a:rPr>
              <a:t>total_belanja</a:t>
            </a:r>
            <a:r>
              <a:rPr b="0" i="0" lang="id" sz="900" u="none" cap="none" strike="noStrike">
                <a:solidFill>
                  <a:srgbClr val="37474F"/>
                </a:solidFill>
                <a:latin typeface="Roboto Mono"/>
                <a:ea typeface="Roboto Mono"/>
                <a:cs typeface="Roboto Mono"/>
                <a:sym typeface="Roboto Mono"/>
              </a:rPr>
              <a:t>)</a:t>
            </a:r>
            <a:r>
              <a:rPr b="0" i="0" lang="id" sz="900" u="none" cap="none" strike="noStrike">
                <a:solidFill>
                  <a:srgbClr val="3A474E"/>
                </a:solidFill>
                <a:latin typeface="Roboto Mono"/>
                <a:ea typeface="Roboto Mono"/>
                <a:cs typeface="Roboto Mono"/>
                <a:sym typeface="Roboto Mono"/>
              </a:rPr>
              <a:t> </a:t>
            </a:r>
            <a:r>
              <a:rPr b="0" i="0" lang="id" sz="900" u="none" cap="none" strike="noStrike">
                <a:solidFill>
                  <a:srgbClr val="3367D6"/>
                </a:solidFill>
                <a:latin typeface="Roboto Mono"/>
                <a:ea typeface="Roboto Mono"/>
                <a:cs typeface="Roboto Mono"/>
                <a:sym typeface="Roboto Mono"/>
              </a:rPr>
              <a:t>as</a:t>
            </a:r>
            <a:r>
              <a:rPr b="0" i="0" lang="id" sz="900" u="none" cap="none" strike="noStrike">
                <a:solidFill>
                  <a:srgbClr val="3A474E"/>
                </a:solidFill>
                <a:latin typeface="Roboto Mono"/>
                <a:ea typeface="Roboto Mono"/>
                <a:cs typeface="Roboto Mono"/>
                <a:sym typeface="Roboto Mono"/>
              </a:rPr>
              <a:t> </a:t>
            </a:r>
            <a:r>
              <a:rPr b="0" i="0" lang="id" sz="900" u="none" cap="none" strike="noStrike">
                <a:solidFill>
                  <a:srgbClr val="000000"/>
                </a:solidFill>
                <a:latin typeface="Roboto Mono"/>
                <a:ea typeface="Roboto Mono"/>
                <a:cs typeface="Roboto Mono"/>
                <a:sym typeface="Roboto Mono"/>
              </a:rPr>
              <a:t>rata_rata_belanja</a:t>
            </a:r>
            <a:endParaRPr b="0" i="0" sz="900" u="none" cap="none" strike="noStrike">
              <a:solidFill>
                <a:srgbClr val="3A474E"/>
              </a:solidFill>
              <a:latin typeface="Roboto Mono"/>
              <a:ea typeface="Roboto Mono"/>
              <a:cs typeface="Roboto Mono"/>
              <a:sym typeface="Roboto Mono"/>
            </a:endParaRPr>
          </a:p>
          <a:p>
            <a:pPr indent="0" lvl="0" marL="0" marR="0" rtl="0" algn="l">
              <a:lnSpc>
                <a:spcPct val="100000"/>
              </a:lnSpc>
              <a:spcBef>
                <a:spcPts val="0"/>
              </a:spcBef>
              <a:spcAft>
                <a:spcPts val="0"/>
              </a:spcAft>
              <a:buNone/>
            </a:pPr>
            <a:r>
              <a:rPr b="0" i="0" lang="id" sz="900" u="none" cap="none" strike="noStrike">
                <a:solidFill>
                  <a:srgbClr val="3A474E"/>
                </a:solidFill>
                <a:latin typeface="Roboto Mono"/>
                <a:ea typeface="Roboto Mono"/>
                <a:cs typeface="Roboto Mono"/>
                <a:sym typeface="Roboto Mono"/>
              </a:rPr>
              <a:t>  </a:t>
            </a:r>
            <a:r>
              <a:rPr b="0" i="0" lang="id" sz="900" u="none" cap="none" strike="noStrike">
                <a:solidFill>
                  <a:srgbClr val="3367D6"/>
                </a:solidFill>
                <a:latin typeface="Roboto Mono"/>
                <a:ea typeface="Roboto Mono"/>
                <a:cs typeface="Roboto Mono"/>
                <a:sym typeface="Roboto Mono"/>
              </a:rPr>
              <a:t>from</a:t>
            </a:r>
            <a:endParaRPr b="0" i="0" sz="900" u="none" cap="none" strike="noStrike">
              <a:solidFill>
                <a:srgbClr val="3A474E"/>
              </a:solidFill>
              <a:latin typeface="Roboto Mono"/>
              <a:ea typeface="Roboto Mono"/>
              <a:cs typeface="Roboto Mono"/>
              <a:sym typeface="Roboto Mono"/>
            </a:endParaRPr>
          </a:p>
          <a:p>
            <a:pPr indent="0" lvl="0" marL="0" marR="0" rtl="0" algn="l">
              <a:lnSpc>
                <a:spcPct val="100000"/>
              </a:lnSpc>
              <a:spcBef>
                <a:spcPts val="0"/>
              </a:spcBef>
              <a:spcAft>
                <a:spcPts val="0"/>
              </a:spcAft>
              <a:buNone/>
            </a:pPr>
            <a:r>
              <a:rPr b="0" i="0" lang="id" sz="900" u="none" cap="none" strike="noStrike">
                <a:solidFill>
                  <a:srgbClr val="3A474E"/>
                </a:solidFill>
                <a:latin typeface="Roboto Mono"/>
                <a:ea typeface="Roboto Mono"/>
                <a:cs typeface="Roboto Mono"/>
                <a:sym typeface="Roboto Mono"/>
              </a:rPr>
              <a:t>    </a:t>
            </a:r>
            <a:r>
              <a:rPr b="0" i="0" lang="id" sz="900" u="none" cap="none" strike="noStrike">
                <a:solidFill>
                  <a:srgbClr val="000000"/>
                </a:solidFill>
                <a:latin typeface="Roboto Mono"/>
                <a:ea typeface="Roboto Mono"/>
                <a:cs typeface="Roboto Mono"/>
                <a:sym typeface="Roboto Mono"/>
              </a:rPr>
              <a:t>list_orang_tajir</a:t>
            </a:r>
            <a:endParaRPr b="0" i="0" sz="900" u="none" cap="none" strike="noStrike">
              <a:solidFill>
                <a:srgbClr val="3A474E"/>
              </a:solidFill>
              <a:latin typeface="Roboto Mono"/>
              <a:ea typeface="Roboto Mono"/>
              <a:cs typeface="Roboto Mono"/>
              <a:sym typeface="Roboto Mono"/>
            </a:endParaRPr>
          </a:p>
          <a:p>
            <a:pPr indent="0" lvl="0" marL="0" marR="0" rtl="0" algn="l">
              <a:lnSpc>
                <a:spcPct val="100000"/>
              </a:lnSpc>
              <a:spcBef>
                <a:spcPts val="0"/>
              </a:spcBef>
              <a:spcAft>
                <a:spcPts val="0"/>
              </a:spcAft>
              <a:buNone/>
            </a:pPr>
            <a:r>
              <a:rPr b="0" i="0" lang="id" sz="900" u="none" cap="none" strike="noStrike">
                <a:solidFill>
                  <a:srgbClr val="3A474E"/>
                </a:solidFill>
                <a:latin typeface="Roboto Mono"/>
                <a:ea typeface="Roboto Mono"/>
                <a:cs typeface="Roboto Mono"/>
                <a:sym typeface="Roboto Mono"/>
              </a:rPr>
              <a:t>  </a:t>
            </a:r>
            <a:r>
              <a:rPr b="0" i="0" lang="id" sz="900" u="none" cap="none" strike="noStrike">
                <a:solidFill>
                  <a:srgbClr val="37474F"/>
                </a:solidFill>
                <a:latin typeface="Roboto Mono"/>
                <a:ea typeface="Roboto Mono"/>
                <a:cs typeface="Roboto Mono"/>
                <a:sym typeface="Roboto Mono"/>
              </a:rPr>
              <a:t>)</a:t>
            </a:r>
            <a:br>
              <a:rPr b="0" i="0" lang="id" sz="900" u="none" cap="none" strike="noStrike">
                <a:solidFill>
                  <a:srgbClr val="3A474E"/>
                </a:solidFill>
                <a:latin typeface="Roboto Mono"/>
                <a:ea typeface="Roboto Mono"/>
                <a:cs typeface="Roboto Mono"/>
                <a:sym typeface="Roboto Mono"/>
              </a:rPr>
            </a:br>
            <a:r>
              <a:rPr b="0" i="0" lang="id" sz="900" u="none" cap="none" strike="noStrike">
                <a:solidFill>
                  <a:srgbClr val="3367D6"/>
                </a:solidFill>
                <a:latin typeface="Roboto Mono"/>
                <a:ea typeface="Roboto Mono"/>
                <a:cs typeface="Roboto Mono"/>
                <a:sym typeface="Roboto Mono"/>
              </a:rPr>
              <a:t>select</a:t>
            </a:r>
            <a:endParaRPr b="0" i="0" sz="900" u="none" cap="none" strike="noStrike">
              <a:solidFill>
                <a:srgbClr val="3A474E"/>
              </a:solidFill>
              <a:latin typeface="Roboto Mono"/>
              <a:ea typeface="Roboto Mono"/>
              <a:cs typeface="Roboto Mono"/>
              <a:sym typeface="Roboto Mono"/>
            </a:endParaRPr>
          </a:p>
          <a:p>
            <a:pPr indent="0" lvl="0" marL="0" marR="0" rtl="0" algn="l">
              <a:lnSpc>
                <a:spcPct val="100000"/>
              </a:lnSpc>
              <a:spcBef>
                <a:spcPts val="0"/>
              </a:spcBef>
              <a:spcAft>
                <a:spcPts val="0"/>
              </a:spcAft>
              <a:buNone/>
            </a:pPr>
            <a:r>
              <a:rPr b="0" i="0" lang="id" sz="900" u="none" cap="none" strike="noStrike">
                <a:solidFill>
                  <a:srgbClr val="3A474E"/>
                </a:solidFill>
                <a:latin typeface="Roboto Mono"/>
                <a:ea typeface="Roboto Mono"/>
                <a:cs typeface="Roboto Mono"/>
                <a:sym typeface="Roboto Mono"/>
              </a:rPr>
              <a:t>  </a:t>
            </a:r>
            <a:r>
              <a:rPr b="0" i="0" lang="id" sz="900" u="none" cap="none" strike="noStrike">
                <a:solidFill>
                  <a:srgbClr val="000000"/>
                </a:solidFill>
                <a:latin typeface="Roboto Mono"/>
                <a:ea typeface="Roboto Mono"/>
                <a:cs typeface="Roboto Mono"/>
                <a:sym typeface="Roboto Mono"/>
              </a:rPr>
              <a:t>customer_name</a:t>
            </a:r>
            <a:r>
              <a:rPr b="0" i="0" lang="id" sz="900" u="none" cap="none" strike="noStrike">
                <a:solidFill>
                  <a:srgbClr val="3A474E"/>
                </a:solidFill>
                <a:latin typeface="Roboto Mono"/>
                <a:ea typeface="Roboto Mono"/>
                <a:cs typeface="Roboto Mono"/>
                <a:sym typeface="Roboto Mono"/>
              </a:rPr>
              <a:t>,</a:t>
            </a:r>
            <a:endParaRPr/>
          </a:p>
          <a:p>
            <a:pPr indent="0" lvl="0" marL="0" marR="0" rtl="0" algn="l">
              <a:lnSpc>
                <a:spcPct val="100000"/>
              </a:lnSpc>
              <a:spcBef>
                <a:spcPts val="0"/>
              </a:spcBef>
              <a:spcAft>
                <a:spcPts val="0"/>
              </a:spcAft>
              <a:buNone/>
            </a:pPr>
            <a:r>
              <a:rPr b="0" i="0" lang="id" sz="900" u="none" cap="none" strike="noStrike">
                <a:solidFill>
                  <a:srgbClr val="3A474E"/>
                </a:solidFill>
                <a:latin typeface="Roboto Mono"/>
                <a:ea typeface="Roboto Mono"/>
                <a:cs typeface="Roboto Mono"/>
                <a:sym typeface="Roboto Mono"/>
              </a:rPr>
              <a:t>  </a:t>
            </a:r>
            <a:r>
              <a:rPr b="0" i="0" lang="id" sz="900" u="none" cap="none" strike="noStrike">
                <a:solidFill>
                  <a:srgbClr val="000000"/>
                </a:solidFill>
                <a:latin typeface="Roboto Mono"/>
                <a:ea typeface="Roboto Mono"/>
                <a:cs typeface="Roboto Mono"/>
                <a:sym typeface="Roboto Mono"/>
              </a:rPr>
              <a:t>total_belanja</a:t>
            </a:r>
            <a:endParaRPr b="0" i="0" sz="900" u="none" cap="none" strike="noStrike">
              <a:solidFill>
                <a:srgbClr val="3A474E"/>
              </a:solidFill>
              <a:latin typeface="Roboto Mono"/>
              <a:ea typeface="Roboto Mono"/>
              <a:cs typeface="Roboto Mono"/>
              <a:sym typeface="Roboto Mono"/>
            </a:endParaRPr>
          </a:p>
          <a:p>
            <a:pPr indent="0" lvl="0" marL="0" marR="0" rtl="0" algn="l">
              <a:lnSpc>
                <a:spcPct val="100000"/>
              </a:lnSpc>
              <a:spcBef>
                <a:spcPts val="0"/>
              </a:spcBef>
              <a:spcAft>
                <a:spcPts val="0"/>
              </a:spcAft>
              <a:buNone/>
            </a:pPr>
            <a:r>
              <a:rPr b="0" i="0" lang="id" sz="900" u="none" cap="none" strike="noStrike">
                <a:solidFill>
                  <a:srgbClr val="3367D6"/>
                </a:solidFill>
                <a:latin typeface="Roboto Mono"/>
                <a:ea typeface="Roboto Mono"/>
                <a:cs typeface="Roboto Mono"/>
                <a:sym typeface="Roboto Mono"/>
              </a:rPr>
              <a:t>from</a:t>
            </a:r>
            <a:endParaRPr b="0" i="0" sz="900" u="none" cap="none" strike="noStrike">
              <a:solidFill>
                <a:srgbClr val="3A474E"/>
              </a:solidFill>
              <a:latin typeface="Roboto Mono"/>
              <a:ea typeface="Roboto Mono"/>
              <a:cs typeface="Roboto Mono"/>
              <a:sym typeface="Roboto Mono"/>
            </a:endParaRPr>
          </a:p>
          <a:p>
            <a:pPr indent="0" lvl="0" marL="0" marR="0" rtl="0" algn="l">
              <a:lnSpc>
                <a:spcPct val="100000"/>
              </a:lnSpc>
              <a:spcBef>
                <a:spcPts val="0"/>
              </a:spcBef>
              <a:spcAft>
                <a:spcPts val="0"/>
              </a:spcAft>
              <a:buNone/>
            </a:pPr>
            <a:r>
              <a:rPr b="0" i="0" lang="id" sz="900" u="none" cap="none" strike="noStrike">
                <a:solidFill>
                  <a:srgbClr val="3A474E"/>
                </a:solidFill>
                <a:latin typeface="Roboto Mono"/>
                <a:ea typeface="Roboto Mono"/>
                <a:cs typeface="Roboto Mono"/>
                <a:sym typeface="Roboto Mono"/>
              </a:rPr>
              <a:t>  </a:t>
            </a:r>
            <a:r>
              <a:rPr b="0" i="0" lang="id" sz="900" u="none" cap="none" strike="noStrike">
                <a:solidFill>
                  <a:srgbClr val="000000"/>
                </a:solidFill>
                <a:latin typeface="Roboto Mono"/>
                <a:ea typeface="Roboto Mono"/>
                <a:cs typeface="Roboto Mono"/>
                <a:sym typeface="Roboto Mono"/>
              </a:rPr>
              <a:t>list_orang_tajir</a:t>
            </a:r>
            <a:endParaRPr b="0" i="0" sz="900" u="none" cap="none" strike="noStrike">
              <a:solidFill>
                <a:srgbClr val="3A474E"/>
              </a:solidFill>
              <a:latin typeface="Roboto Mono"/>
              <a:ea typeface="Roboto Mono"/>
              <a:cs typeface="Roboto Mono"/>
              <a:sym typeface="Roboto Mono"/>
            </a:endParaRPr>
          </a:p>
          <a:p>
            <a:pPr indent="0" lvl="0" marL="0" marR="0" rtl="0" algn="l">
              <a:lnSpc>
                <a:spcPct val="100000"/>
              </a:lnSpc>
              <a:spcBef>
                <a:spcPts val="0"/>
              </a:spcBef>
              <a:spcAft>
                <a:spcPts val="0"/>
              </a:spcAft>
              <a:buNone/>
            </a:pPr>
            <a:r>
              <a:rPr b="0" i="0" lang="id" sz="900" u="none" cap="none" strike="noStrike">
                <a:solidFill>
                  <a:srgbClr val="3367D6"/>
                </a:solidFill>
                <a:latin typeface="Roboto Mono"/>
                <a:ea typeface="Roboto Mono"/>
                <a:cs typeface="Roboto Mono"/>
                <a:sym typeface="Roboto Mono"/>
              </a:rPr>
              <a:t>where</a:t>
            </a:r>
            <a:endParaRPr b="0" i="0" sz="900" u="none" cap="none" strike="noStrike">
              <a:solidFill>
                <a:srgbClr val="3A474E"/>
              </a:solidFill>
              <a:latin typeface="Roboto Mono"/>
              <a:ea typeface="Roboto Mono"/>
              <a:cs typeface="Roboto Mono"/>
              <a:sym typeface="Roboto Mono"/>
            </a:endParaRPr>
          </a:p>
          <a:p>
            <a:pPr indent="0" lvl="0" marL="0" marR="0" rtl="0" algn="l">
              <a:lnSpc>
                <a:spcPct val="100000"/>
              </a:lnSpc>
              <a:spcBef>
                <a:spcPts val="0"/>
              </a:spcBef>
              <a:spcAft>
                <a:spcPts val="0"/>
              </a:spcAft>
              <a:buNone/>
            </a:pPr>
            <a:r>
              <a:rPr b="0" i="0" lang="id" sz="900" u="none" cap="none" strike="noStrike">
                <a:solidFill>
                  <a:srgbClr val="3A474E"/>
                </a:solidFill>
                <a:latin typeface="Roboto Mono"/>
                <a:ea typeface="Roboto Mono"/>
                <a:cs typeface="Roboto Mono"/>
                <a:sym typeface="Roboto Mono"/>
              </a:rPr>
              <a:t>  </a:t>
            </a:r>
            <a:r>
              <a:rPr b="0" i="0" lang="id" sz="900" u="none" cap="none" strike="noStrike">
                <a:solidFill>
                  <a:srgbClr val="000000"/>
                </a:solidFill>
                <a:latin typeface="Roboto Mono"/>
                <a:ea typeface="Roboto Mono"/>
                <a:cs typeface="Roboto Mono"/>
                <a:sym typeface="Roboto Mono"/>
              </a:rPr>
              <a:t>total_belanja</a:t>
            </a:r>
            <a:r>
              <a:rPr b="0" i="0" lang="id" sz="900" u="none" cap="none" strike="noStrike">
                <a:solidFill>
                  <a:srgbClr val="3A474E"/>
                </a:solidFill>
                <a:latin typeface="Roboto Mono"/>
                <a:ea typeface="Roboto Mono"/>
                <a:cs typeface="Roboto Mono"/>
                <a:sym typeface="Roboto Mono"/>
              </a:rPr>
              <a:t> </a:t>
            </a:r>
            <a:r>
              <a:rPr b="0" i="0" lang="id" sz="900" u="none" cap="none" strike="noStrike">
                <a:solidFill>
                  <a:srgbClr val="37474F"/>
                </a:solidFill>
                <a:latin typeface="Roboto Mono"/>
                <a:ea typeface="Roboto Mono"/>
                <a:cs typeface="Roboto Mono"/>
                <a:sym typeface="Roboto Mono"/>
              </a:rPr>
              <a:t>&gt;</a:t>
            </a:r>
            <a:r>
              <a:rPr b="0" i="0" lang="id" sz="900" u="none" cap="none" strike="noStrike">
                <a:solidFill>
                  <a:srgbClr val="3A474E"/>
                </a:solidFill>
                <a:latin typeface="Roboto Mono"/>
                <a:ea typeface="Roboto Mono"/>
                <a:cs typeface="Roboto Mono"/>
                <a:sym typeface="Roboto Mono"/>
              </a:rPr>
              <a:t> </a:t>
            </a:r>
            <a:r>
              <a:rPr b="0" i="0" lang="id" sz="900" u="none" cap="none" strike="noStrike">
                <a:solidFill>
                  <a:srgbClr val="37474F"/>
                </a:solidFill>
                <a:latin typeface="Roboto Mono"/>
                <a:ea typeface="Roboto Mono"/>
                <a:cs typeface="Roboto Mono"/>
                <a:sym typeface="Roboto Mono"/>
              </a:rPr>
              <a:t>(</a:t>
            </a:r>
            <a:r>
              <a:rPr b="0" i="0" lang="id" sz="900" u="none" cap="none" strike="noStrike">
                <a:solidFill>
                  <a:srgbClr val="3367D6"/>
                </a:solidFill>
                <a:latin typeface="Roboto Mono"/>
                <a:ea typeface="Roboto Mono"/>
                <a:cs typeface="Roboto Mono"/>
                <a:sym typeface="Roboto Mono"/>
              </a:rPr>
              <a:t>select</a:t>
            </a:r>
            <a:r>
              <a:rPr b="0" i="0" lang="id" sz="900" u="none" cap="none" strike="noStrike">
                <a:solidFill>
                  <a:srgbClr val="3A474E"/>
                </a:solidFill>
                <a:latin typeface="Roboto Mono"/>
                <a:ea typeface="Roboto Mono"/>
                <a:cs typeface="Roboto Mono"/>
                <a:sym typeface="Roboto Mono"/>
              </a:rPr>
              <a:t> </a:t>
            </a:r>
            <a:r>
              <a:rPr b="0" i="0" lang="id" sz="900" u="none" cap="none" strike="noStrike">
                <a:solidFill>
                  <a:srgbClr val="000000"/>
                </a:solidFill>
                <a:latin typeface="Roboto Mono"/>
                <a:ea typeface="Roboto Mono"/>
                <a:cs typeface="Roboto Mono"/>
                <a:sym typeface="Roboto Mono"/>
              </a:rPr>
              <a:t>rata_rata_belanja</a:t>
            </a:r>
            <a:r>
              <a:rPr b="0" i="0" lang="id" sz="900" u="none" cap="none" strike="noStrike">
                <a:solidFill>
                  <a:srgbClr val="3A474E"/>
                </a:solidFill>
                <a:latin typeface="Roboto Mono"/>
                <a:ea typeface="Roboto Mono"/>
                <a:cs typeface="Roboto Mono"/>
                <a:sym typeface="Roboto Mono"/>
              </a:rPr>
              <a:t> </a:t>
            </a:r>
            <a:r>
              <a:rPr b="0" i="0" lang="id" sz="900" u="none" cap="none" strike="noStrike">
                <a:solidFill>
                  <a:srgbClr val="3367D6"/>
                </a:solidFill>
                <a:latin typeface="Roboto Mono"/>
                <a:ea typeface="Roboto Mono"/>
                <a:cs typeface="Roboto Mono"/>
                <a:sym typeface="Roboto Mono"/>
              </a:rPr>
              <a:t>from</a:t>
            </a:r>
            <a:r>
              <a:rPr b="0" i="0" lang="id" sz="900" u="none" cap="none" strike="noStrike">
                <a:solidFill>
                  <a:srgbClr val="3A474E"/>
                </a:solidFill>
                <a:latin typeface="Roboto Mono"/>
                <a:ea typeface="Roboto Mono"/>
                <a:cs typeface="Roboto Mono"/>
                <a:sym typeface="Roboto Mono"/>
              </a:rPr>
              <a:t> </a:t>
            </a:r>
            <a:r>
              <a:rPr b="0" i="0" lang="id" sz="900" u="none" cap="none" strike="noStrike">
                <a:solidFill>
                  <a:srgbClr val="000000"/>
                </a:solidFill>
                <a:latin typeface="Roboto Mono"/>
                <a:ea typeface="Roboto Mono"/>
                <a:cs typeface="Roboto Mono"/>
                <a:sym typeface="Roboto Mono"/>
              </a:rPr>
              <a:t>rata_rata_belanja_orang_tajir</a:t>
            </a:r>
            <a:r>
              <a:rPr b="0" i="0" lang="id" sz="900" u="none" cap="none" strike="noStrike">
                <a:solidFill>
                  <a:srgbClr val="37474F"/>
                </a:solidFill>
                <a:latin typeface="Roboto Mono"/>
                <a:ea typeface="Roboto Mono"/>
                <a:cs typeface="Roboto Mono"/>
                <a:sym typeface="Roboto Mono"/>
              </a:rPr>
              <a:t>)</a:t>
            </a:r>
            <a:endParaRPr b="0" i="0" sz="900" u="none" cap="none" strike="noStrike">
              <a:solidFill>
                <a:srgbClr val="3A474E"/>
              </a:solidFill>
              <a:latin typeface="Roboto Mono"/>
              <a:ea typeface="Roboto Mono"/>
              <a:cs typeface="Roboto Mono"/>
              <a:sym typeface="Roboto Mono"/>
            </a:endParaRPr>
          </a:p>
          <a:p>
            <a:pPr indent="0" lvl="0" marL="0" marR="0" rtl="0" algn="l">
              <a:lnSpc>
                <a:spcPct val="100000"/>
              </a:lnSpc>
              <a:spcBef>
                <a:spcPts val="0"/>
              </a:spcBef>
              <a:spcAft>
                <a:spcPts val="0"/>
              </a:spcAft>
              <a:buNone/>
            </a:pPr>
            <a:r>
              <a:rPr b="0" i="0" lang="id" sz="900" u="none" cap="none" strike="noStrike">
                <a:solidFill>
                  <a:srgbClr val="3367D6"/>
                </a:solidFill>
                <a:latin typeface="Roboto Mono"/>
                <a:ea typeface="Roboto Mono"/>
                <a:cs typeface="Roboto Mono"/>
                <a:sym typeface="Roboto Mono"/>
              </a:rPr>
              <a:t>order</a:t>
            </a:r>
            <a:r>
              <a:rPr b="0" i="0" lang="id" sz="900" u="none" cap="none" strike="noStrike">
                <a:solidFill>
                  <a:srgbClr val="3A474E"/>
                </a:solidFill>
                <a:latin typeface="Roboto Mono"/>
                <a:ea typeface="Roboto Mono"/>
                <a:cs typeface="Roboto Mono"/>
                <a:sym typeface="Roboto Mono"/>
              </a:rPr>
              <a:t> </a:t>
            </a:r>
            <a:r>
              <a:rPr b="0" i="0" lang="id" sz="900" u="none" cap="none" strike="noStrike">
                <a:solidFill>
                  <a:srgbClr val="3367D6"/>
                </a:solidFill>
                <a:latin typeface="Roboto Mono"/>
                <a:ea typeface="Roboto Mono"/>
                <a:cs typeface="Roboto Mono"/>
                <a:sym typeface="Roboto Mono"/>
              </a:rPr>
              <a:t>by</a:t>
            </a:r>
            <a:endParaRPr b="0" i="0" sz="900" u="none" cap="none" strike="noStrike">
              <a:solidFill>
                <a:srgbClr val="3A474E"/>
              </a:solidFill>
              <a:latin typeface="Roboto Mono"/>
              <a:ea typeface="Roboto Mono"/>
              <a:cs typeface="Roboto Mono"/>
              <a:sym typeface="Roboto Mono"/>
            </a:endParaRPr>
          </a:p>
          <a:p>
            <a:pPr indent="0" lvl="0" marL="0" marR="0" rtl="0" algn="l">
              <a:lnSpc>
                <a:spcPct val="100000"/>
              </a:lnSpc>
              <a:spcBef>
                <a:spcPts val="0"/>
              </a:spcBef>
              <a:spcAft>
                <a:spcPts val="0"/>
              </a:spcAft>
              <a:buNone/>
            </a:pPr>
            <a:r>
              <a:rPr b="0" i="0" lang="id" sz="900" u="none" cap="none" strike="noStrike">
                <a:solidFill>
                  <a:srgbClr val="3A474E"/>
                </a:solidFill>
                <a:latin typeface="Roboto Mono"/>
                <a:ea typeface="Roboto Mono"/>
                <a:cs typeface="Roboto Mono"/>
                <a:sym typeface="Roboto Mono"/>
              </a:rPr>
              <a:t>  </a:t>
            </a:r>
            <a:r>
              <a:rPr b="0" i="0" lang="id" sz="900" u="none" cap="none" strike="noStrike">
                <a:solidFill>
                  <a:srgbClr val="000000"/>
                </a:solidFill>
                <a:latin typeface="Roboto Mono"/>
                <a:ea typeface="Roboto Mono"/>
                <a:cs typeface="Roboto Mono"/>
                <a:sym typeface="Roboto Mono"/>
              </a:rPr>
              <a:t>total_belanja</a:t>
            </a:r>
            <a:r>
              <a:rPr b="0" i="0" lang="id" sz="900" u="none" cap="none" strike="noStrike">
                <a:solidFill>
                  <a:srgbClr val="3A474E"/>
                </a:solidFill>
                <a:latin typeface="Roboto Mono"/>
                <a:ea typeface="Roboto Mono"/>
                <a:cs typeface="Roboto Mono"/>
                <a:sym typeface="Roboto Mono"/>
              </a:rPr>
              <a:t> </a:t>
            </a:r>
            <a:r>
              <a:rPr b="0" i="0" lang="id" sz="900" u="none" cap="none" strike="noStrike">
                <a:solidFill>
                  <a:srgbClr val="3367D6"/>
                </a:solidFill>
                <a:latin typeface="Roboto Mono"/>
                <a:ea typeface="Roboto Mono"/>
                <a:cs typeface="Roboto Mono"/>
                <a:sym typeface="Roboto Mono"/>
              </a:rPr>
              <a:t>desc</a:t>
            </a:r>
            <a:endParaRPr b="0" i="0" sz="900" u="none" cap="none" strike="noStrike">
              <a:solidFill>
                <a:srgbClr val="3A474E"/>
              </a:solidFill>
              <a:latin typeface="Roboto Mono"/>
              <a:ea typeface="Roboto Mono"/>
              <a:cs typeface="Roboto Mono"/>
              <a:sym typeface="Roboto Mono"/>
            </a:endParaRPr>
          </a:p>
          <a:p>
            <a:pPr indent="0" lvl="0" marL="0" marR="0" rtl="0" algn="l">
              <a:lnSpc>
                <a:spcPct val="100000"/>
              </a:lnSpc>
              <a:spcBef>
                <a:spcPts val="0"/>
              </a:spcBef>
              <a:spcAft>
                <a:spcPts val="0"/>
              </a:spcAft>
              <a:buNone/>
            </a:pPr>
            <a:br>
              <a:rPr b="0" i="0" lang="id" sz="900" u="none" cap="none" strike="noStrike">
                <a:solidFill>
                  <a:srgbClr val="3A474E"/>
                </a:solidFill>
                <a:latin typeface="Roboto Mono"/>
                <a:ea typeface="Roboto Mono"/>
                <a:cs typeface="Roboto Mono"/>
                <a:sym typeface="Roboto Mono"/>
              </a:rPr>
            </a:br>
            <a:endParaRPr b="0" i="0" sz="900" u="none" cap="none" strike="noStrike">
              <a:solidFill>
                <a:srgbClr val="3A474E"/>
              </a:solidFill>
              <a:latin typeface="Roboto Mono"/>
              <a:ea typeface="Roboto Mono"/>
              <a:cs typeface="Roboto Mono"/>
              <a:sym typeface="Roboto Mono"/>
            </a:endParaRPr>
          </a:p>
          <a:p>
            <a:pPr indent="0" lvl="0" marL="0" marR="0" rtl="0" algn="l">
              <a:lnSpc>
                <a:spcPct val="115000"/>
              </a:lnSpc>
              <a:spcBef>
                <a:spcPts val="0"/>
              </a:spcBef>
              <a:spcAft>
                <a:spcPts val="0"/>
              </a:spcAft>
              <a:buNone/>
            </a:pPr>
            <a:r>
              <a:t/>
            </a:r>
            <a:endParaRPr b="0" i="0" sz="700" u="none" cap="none" strike="noStrike">
              <a:solidFill>
                <a:schemeClr val="dk1"/>
              </a:solidFill>
              <a:highlight>
                <a:srgbClr val="FFFFFF"/>
              </a:highlight>
              <a:latin typeface="Roboto"/>
              <a:ea typeface="Roboto"/>
              <a:cs typeface="Roboto"/>
              <a:sym typeface="Roboto"/>
            </a:endParaRPr>
          </a:p>
        </p:txBody>
      </p:sp>
      <p:grpSp>
        <p:nvGrpSpPr>
          <p:cNvPr id="898" name="Google Shape;898;p51"/>
          <p:cNvGrpSpPr/>
          <p:nvPr/>
        </p:nvGrpSpPr>
        <p:grpSpPr>
          <a:xfrm>
            <a:off x="8325085" y="65157"/>
            <a:ext cx="763768" cy="752531"/>
            <a:chOff x="695950" y="3458000"/>
            <a:chExt cx="966550" cy="952450"/>
          </a:xfrm>
        </p:grpSpPr>
        <p:sp>
          <p:nvSpPr>
            <p:cNvPr id="899" name="Google Shape;899;p51"/>
            <p:cNvSpPr/>
            <p:nvPr/>
          </p:nvSpPr>
          <p:spPr>
            <a:xfrm>
              <a:off x="695950" y="3458000"/>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0" name="Google Shape;900;p51"/>
            <p:cNvSpPr/>
            <p:nvPr/>
          </p:nvSpPr>
          <p:spPr>
            <a:xfrm>
              <a:off x="1065675" y="3458000"/>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1" name="Google Shape;901;p51"/>
            <p:cNvSpPr/>
            <p:nvPr/>
          </p:nvSpPr>
          <p:spPr>
            <a:xfrm>
              <a:off x="1435400" y="3458000"/>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2" name="Google Shape;902;p51"/>
            <p:cNvSpPr/>
            <p:nvPr/>
          </p:nvSpPr>
          <p:spPr>
            <a:xfrm>
              <a:off x="695950" y="3820675"/>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3" name="Google Shape;903;p51"/>
            <p:cNvSpPr/>
            <p:nvPr/>
          </p:nvSpPr>
          <p:spPr>
            <a:xfrm>
              <a:off x="1065675" y="3820675"/>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4" name="Google Shape;904;p51"/>
            <p:cNvSpPr/>
            <p:nvPr/>
          </p:nvSpPr>
          <p:spPr>
            <a:xfrm>
              <a:off x="1435400" y="3820675"/>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5" name="Google Shape;905;p51"/>
            <p:cNvSpPr/>
            <p:nvPr/>
          </p:nvSpPr>
          <p:spPr>
            <a:xfrm>
              <a:off x="695950" y="4183350"/>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6" name="Google Shape;906;p51"/>
            <p:cNvSpPr/>
            <p:nvPr/>
          </p:nvSpPr>
          <p:spPr>
            <a:xfrm>
              <a:off x="1065675" y="4183350"/>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7" name="Google Shape;907;p51"/>
            <p:cNvSpPr/>
            <p:nvPr/>
          </p:nvSpPr>
          <p:spPr>
            <a:xfrm>
              <a:off x="1435400" y="4183350"/>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08" name="Google Shape;908;p51"/>
          <p:cNvSpPr txBox="1"/>
          <p:nvPr/>
        </p:nvSpPr>
        <p:spPr>
          <a:xfrm>
            <a:off x="212775" y="4649600"/>
            <a:ext cx="14349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1" i="0" lang="id" sz="1100" u="none" cap="none" strike="noStrike">
                <a:solidFill>
                  <a:srgbClr val="18919B"/>
                </a:solidFill>
                <a:latin typeface="Caveat"/>
                <a:ea typeface="Caveat"/>
                <a:cs typeface="Caveat"/>
                <a:sym typeface="Caveat"/>
              </a:rPr>
              <a:t>#RintisKarirImpian</a:t>
            </a:r>
            <a:endParaRPr b="1" i="0" sz="1100" u="none" cap="none" strike="noStrike">
              <a:solidFill>
                <a:srgbClr val="18919B"/>
              </a:solidFill>
              <a:latin typeface="Caveat"/>
              <a:ea typeface="Caveat"/>
              <a:cs typeface="Caveat"/>
              <a:sym typeface="Caveat"/>
            </a:endParaRPr>
          </a:p>
        </p:txBody>
      </p:sp>
      <p:pic>
        <p:nvPicPr>
          <p:cNvPr id="909" name="Google Shape;909;p51"/>
          <p:cNvPicPr preferRelativeResize="0"/>
          <p:nvPr/>
        </p:nvPicPr>
        <p:blipFill rotWithShape="1">
          <a:blip r:embed="rId3">
            <a:alphaModFix/>
          </a:blip>
          <a:srcRect b="0" l="0" r="0" t="0"/>
          <a:stretch/>
        </p:blipFill>
        <p:spPr>
          <a:xfrm>
            <a:off x="8410175" y="4803796"/>
            <a:ext cx="558450" cy="262804"/>
          </a:xfrm>
          <a:prstGeom prst="rect">
            <a:avLst/>
          </a:prstGeom>
          <a:noFill/>
          <a:ln>
            <a:noFill/>
          </a:ln>
        </p:spPr>
      </p:pic>
      <p:sp>
        <p:nvSpPr>
          <p:cNvPr id="910" name="Google Shape;910;p51"/>
          <p:cNvSpPr txBox="1"/>
          <p:nvPr/>
        </p:nvSpPr>
        <p:spPr>
          <a:xfrm>
            <a:off x="359325" y="164275"/>
            <a:ext cx="7884600" cy="553968"/>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600"/>
              <a:buFont typeface="Arial"/>
              <a:buNone/>
            </a:pPr>
            <a:r>
              <a:rPr b="1" i="0" lang="id" sz="2400" u="none" cap="none" strike="noStrike">
                <a:solidFill>
                  <a:srgbClr val="18919B"/>
                </a:solidFill>
                <a:latin typeface="Roboto"/>
                <a:ea typeface="Roboto"/>
                <a:cs typeface="Roboto"/>
                <a:sym typeface="Roboto"/>
              </a:rPr>
              <a:t>Jawaban (Query dan Penjelasan)</a:t>
            </a:r>
            <a:endParaRPr b="1" i="0" sz="2400" u="none" cap="none" strike="noStrike">
              <a:solidFill>
                <a:srgbClr val="18919B"/>
              </a:solidFill>
              <a:latin typeface="Roboto"/>
              <a:ea typeface="Roboto"/>
              <a:cs typeface="Roboto"/>
              <a:sym typeface="Roboto"/>
            </a:endParaRPr>
          </a:p>
        </p:txBody>
      </p:sp>
      <p:sp>
        <p:nvSpPr>
          <p:cNvPr id="911" name="Google Shape;911;p51"/>
          <p:cNvSpPr txBox="1"/>
          <p:nvPr/>
        </p:nvSpPr>
        <p:spPr>
          <a:xfrm>
            <a:off x="4132801" y="1370046"/>
            <a:ext cx="4360074" cy="2255202"/>
          </a:xfrm>
          <a:prstGeom prst="rect">
            <a:avLst/>
          </a:prstGeom>
          <a:noFill/>
          <a:ln cap="flat" cmpd="sng" w="9525">
            <a:solidFill>
              <a:schemeClr val="dk1"/>
            </a:solidFill>
            <a:prstDash val="dash"/>
            <a:round/>
            <a:headEnd len="sm" w="sm" type="none"/>
            <a:tailEnd len="sm" w="sm" type="none"/>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None/>
            </a:pPr>
            <a:r>
              <a:rPr b="0" i="0" lang="id" sz="1300" u="none" cap="none" strike="noStrike">
                <a:solidFill>
                  <a:schemeClr val="dk1"/>
                </a:solidFill>
                <a:highlight>
                  <a:srgbClr val="FFFFFF"/>
                </a:highlight>
                <a:latin typeface="Roboto"/>
                <a:ea typeface="Roboto"/>
                <a:cs typeface="Roboto"/>
                <a:sym typeface="Roboto"/>
              </a:rPr>
              <a:t>Pada query di samping terdapat</a:t>
            </a:r>
            <a:br>
              <a:rPr b="0" i="0" lang="id" sz="1300" u="none" cap="none" strike="noStrike">
                <a:solidFill>
                  <a:schemeClr val="dk1"/>
                </a:solidFill>
                <a:highlight>
                  <a:srgbClr val="FFFFFF"/>
                </a:highlight>
                <a:latin typeface="Roboto"/>
                <a:ea typeface="Roboto"/>
                <a:cs typeface="Roboto"/>
                <a:sym typeface="Roboto"/>
              </a:rPr>
            </a:br>
            <a:r>
              <a:rPr b="0" i="0" lang="id" sz="1300" u="none" cap="none" strike="noStrike">
                <a:solidFill>
                  <a:schemeClr val="dk1"/>
                </a:solidFill>
                <a:highlight>
                  <a:srgbClr val="FFFFFF"/>
                </a:highlight>
                <a:latin typeface="Roboto"/>
                <a:ea typeface="Roboto"/>
                <a:cs typeface="Roboto"/>
                <a:sym typeface="Roboto"/>
              </a:rPr>
              <a:t>Virtual Table 1 : “</a:t>
            </a:r>
            <a:r>
              <a:rPr b="1" i="0" lang="id" sz="1300" u="none" cap="none" strike="noStrike">
                <a:solidFill>
                  <a:schemeClr val="dk1"/>
                </a:solidFill>
                <a:highlight>
                  <a:srgbClr val="FFFFFF"/>
                </a:highlight>
                <a:latin typeface="Roboto"/>
                <a:ea typeface="Roboto"/>
                <a:cs typeface="Roboto"/>
                <a:sym typeface="Roboto"/>
              </a:rPr>
              <a:t>list_orang_tajir</a:t>
            </a:r>
            <a:r>
              <a:rPr b="0" i="0" lang="id" sz="1300" u="none" cap="none" strike="noStrike">
                <a:solidFill>
                  <a:schemeClr val="dk1"/>
                </a:solidFill>
                <a:highlight>
                  <a:srgbClr val="FFFFFF"/>
                </a:highlight>
                <a:latin typeface="Roboto"/>
                <a:ea typeface="Roboto"/>
                <a:cs typeface="Roboto"/>
                <a:sym typeface="Roboto"/>
              </a:rPr>
              <a:t>”</a:t>
            </a:r>
            <a:endParaRPr/>
          </a:p>
          <a:p>
            <a:pPr indent="0" lvl="0" marL="0" marR="0" rtl="0" algn="l">
              <a:lnSpc>
                <a:spcPct val="115000"/>
              </a:lnSpc>
              <a:spcBef>
                <a:spcPts val="0"/>
              </a:spcBef>
              <a:spcAft>
                <a:spcPts val="0"/>
              </a:spcAft>
              <a:buNone/>
            </a:pPr>
            <a:r>
              <a:rPr b="0" i="0" lang="id" sz="1300" u="none" cap="none" strike="noStrike">
                <a:solidFill>
                  <a:schemeClr val="dk1"/>
                </a:solidFill>
                <a:highlight>
                  <a:srgbClr val="FFFFFF"/>
                </a:highlight>
                <a:latin typeface="Roboto"/>
                <a:ea typeface="Roboto"/>
                <a:cs typeface="Roboto"/>
                <a:sym typeface="Roboto"/>
              </a:rPr>
              <a:t>Virtual Table 2 : “</a:t>
            </a:r>
            <a:r>
              <a:rPr b="1" i="0" lang="id" sz="1300" u="none" cap="none" strike="noStrike">
                <a:solidFill>
                  <a:schemeClr val="dk1"/>
                </a:solidFill>
                <a:highlight>
                  <a:srgbClr val="FFFFFF"/>
                </a:highlight>
                <a:latin typeface="Roboto"/>
                <a:ea typeface="Roboto"/>
                <a:cs typeface="Roboto"/>
                <a:sym typeface="Roboto"/>
              </a:rPr>
              <a:t>rata_rata_belanja_orang_tajir</a:t>
            </a:r>
            <a:r>
              <a:rPr b="0" i="0" lang="id" sz="1300" u="none" cap="none" strike="noStrike">
                <a:solidFill>
                  <a:schemeClr val="dk1"/>
                </a:solidFill>
                <a:highlight>
                  <a:srgbClr val="FFFFFF"/>
                </a:highlight>
                <a:latin typeface="Roboto"/>
                <a:ea typeface="Roboto"/>
                <a:cs typeface="Roboto"/>
                <a:sym typeface="Roboto"/>
              </a:rPr>
              <a:t>”</a:t>
            </a:r>
            <a:endParaRPr/>
          </a:p>
          <a:p>
            <a:pPr indent="0" lvl="0" marL="0" marR="0" rtl="0" algn="l">
              <a:lnSpc>
                <a:spcPct val="115000"/>
              </a:lnSpc>
              <a:spcBef>
                <a:spcPts val="0"/>
              </a:spcBef>
              <a:spcAft>
                <a:spcPts val="0"/>
              </a:spcAft>
              <a:buNone/>
            </a:pPr>
            <a:r>
              <a:t/>
            </a:r>
            <a:endParaRPr b="0" i="0" sz="1300" u="none" cap="none" strike="noStrike">
              <a:solidFill>
                <a:schemeClr val="dk1"/>
              </a:solidFill>
              <a:highlight>
                <a:srgbClr val="FFFFFF"/>
              </a:highlight>
              <a:latin typeface="Roboto"/>
              <a:ea typeface="Roboto"/>
              <a:cs typeface="Roboto"/>
              <a:sym typeface="Roboto"/>
            </a:endParaRPr>
          </a:p>
          <a:p>
            <a:pPr indent="0" lvl="0" marL="0" marR="0" rtl="0" algn="l">
              <a:lnSpc>
                <a:spcPct val="115000"/>
              </a:lnSpc>
              <a:spcBef>
                <a:spcPts val="0"/>
              </a:spcBef>
              <a:spcAft>
                <a:spcPts val="0"/>
              </a:spcAft>
              <a:buNone/>
            </a:pPr>
            <a:r>
              <a:rPr b="0" i="0" lang="id" sz="1300" u="none" cap="none" strike="noStrike">
                <a:solidFill>
                  <a:schemeClr val="dk1"/>
                </a:solidFill>
                <a:highlight>
                  <a:srgbClr val="FFFFFF"/>
                </a:highlight>
                <a:latin typeface="Roboto"/>
                <a:ea typeface="Roboto"/>
                <a:cs typeface="Roboto"/>
                <a:sym typeface="Roboto"/>
              </a:rPr>
              <a:t>Query ini akan menghasilkan kolom </a:t>
            </a:r>
            <a:r>
              <a:rPr b="1" i="0" lang="id" sz="1300" u="none" cap="none" strike="noStrike">
                <a:solidFill>
                  <a:schemeClr val="dk1"/>
                </a:solidFill>
                <a:highlight>
                  <a:srgbClr val="FFFFFF"/>
                </a:highlight>
                <a:latin typeface="Roboto"/>
                <a:ea typeface="Roboto"/>
                <a:cs typeface="Roboto"/>
                <a:sym typeface="Roboto"/>
              </a:rPr>
              <a:t>customer_name </a:t>
            </a:r>
            <a:r>
              <a:rPr b="0" i="0" lang="id" sz="1300" u="none" cap="none" strike="noStrike">
                <a:solidFill>
                  <a:schemeClr val="dk1"/>
                </a:solidFill>
                <a:highlight>
                  <a:srgbClr val="FFFFFF"/>
                </a:highlight>
                <a:latin typeface="Roboto"/>
                <a:ea typeface="Roboto"/>
                <a:cs typeface="Roboto"/>
                <a:sym typeface="Roboto"/>
              </a:rPr>
              <a:t>dan kolom </a:t>
            </a:r>
            <a:r>
              <a:rPr b="1" i="0" lang="id" sz="1300" u="none" cap="none" strike="noStrike">
                <a:solidFill>
                  <a:schemeClr val="dk1"/>
                </a:solidFill>
                <a:highlight>
                  <a:srgbClr val="FFFFFF"/>
                </a:highlight>
                <a:latin typeface="Roboto"/>
                <a:ea typeface="Roboto"/>
                <a:cs typeface="Roboto"/>
                <a:sym typeface="Roboto"/>
              </a:rPr>
              <a:t>total_belanja </a:t>
            </a:r>
            <a:r>
              <a:rPr b="0" i="0" lang="id" sz="1300" u="none" cap="none" strike="noStrike">
                <a:solidFill>
                  <a:schemeClr val="dk1"/>
                </a:solidFill>
                <a:highlight>
                  <a:srgbClr val="FFFFFF"/>
                </a:highlight>
                <a:latin typeface="Roboto"/>
                <a:ea typeface="Roboto"/>
                <a:cs typeface="Roboto"/>
                <a:sym typeface="Roboto"/>
              </a:rPr>
              <a:t>dari tabel “</a:t>
            </a:r>
            <a:r>
              <a:rPr b="1" i="0" lang="id" sz="1300" u="none" cap="none" strike="noStrike">
                <a:solidFill>
                  <a:schemeClr val="dk1"/>
                </a:solidFill>
                <a:highlight>
                  <a:srgbClr val="FFFFFF"/>
                </a:highlight>
                <a:latin typeface="Roboto"/>
                <a:ea typeface="Roboto"/>
                <a:cs typeface="Roboto"/>
                <a:sym typeface="Roboto"/>
              </a:rPr>
              <a:t>list_orang_tajir</a:t>
            </a:r>
            <a:r>
              <a:rPr b="0" i="0" lang="id" sz="1300" u="none" cap="none" strike="noStrike">
                <a:solidFill>
                  <a:schemeClr val="dk1"/>
                </a:solidFill>
                <a:highlight>
                  <a:srgbClr val="FFFFFF"/>
                </a:highlight>
                <a:latin typeface="Roboto"/>
                <a:ea typeface="Roboto"/>
                <a:cs typeface="Roboto"/>
                <a:sym typeface="Roboto"/>
              </a:rPr>
              <a:t>” dimana </a:t>
            </a:r>
            <a:r>
              <a:rPr b="1" i="0" lang="id" sz="1300" u="none" cap="none" strike="noStrike">
                <a:solidFill>
                  <a:schemeClr val="dk1"/>
                </a:solidFill>
                <a:highlight>
                  <a:srgbClr val="FFFFFF"/>
                </a:highlight>
                <a:latin typeface="Roboto"/>
                <a:ea typeface="Roboto"/>
                <a:cs typeface="Roboto"/>
                <a:sym typeface="Roboto"/>
              </a:rPr>
              <a:t>total_belanja </a:t>
            </a:r>
            <a:r>
              <a:rPr b="0" i="0" lang="id" sz="1300" u="none" cap="none" strike="noStrike">
                <a:solidFill>
                  <a:schemeClr val="dk1"/>
                </a:solidFill>
                <a:highlight>
                  <a:srgbClr val="FFFFFF"/>
                </a:highlight>
                <a:latin typeface="Roboto"/>
                <a:ea typeface="Roboto"/>
                <a:cs typeface="Roboto"/>
                <a:sym typeface="Roboto"/>
              </a:rPr>
              <a:t>lebih dari </a:t>
            </a:r>
            <a:r>
              <a:rPr b="1" i="0" lang="id" sz="1300" u="none" cap="none" strike="noStrike">
                <a:solidFill>
                  <a:schemeClr val="dk1"/>
                </a:solidFill>
                <a:highlight>
                  <a:srgbClr val="FFFFFF"/>
                </a:highlight>
                <a:latin typeface="Roboto"/>
                <a:ea typeface="Roboto"/>
                <a:cs typeface="Roboto"/>
                <a:sym typeface="Roboto"/>
              </a:rPr>
              <a:t>rata_rata_belanja</a:t>
            </a:r>
            <a:r>
              <a:rPr b="0" i="0" lang="id" sz="1300" u="none" cap="none" strike="noStrike">
                <a:solidFill>
                  <a:schemeClr val="dk1"/>
                </a:solidFill>
                <a:highlight>
                  <a:srgbClr val="FFFFFF"/>
                </a:highlight>
                <a:latin typeface="Roboto"/>
                <a:ea typeface="Roboto"/>
                <a:cs typeface="Roboto"/>
                <a:sym typeface="Roboto"/>
              </a:rPr>
              <a:t> dari tabel “</a:t>
            </a:r>
            <a:r>
              <a:rPr b="1" i="0" lang="id" sz="1300" u="none" cap="none" strike="noStrike">
                <a:solidFill>
                  <a:schemeClr val="dk1"/>
                </a:solidFill>
                <a:highlight>
                  <a:srgbClr val="FFFFFF"/>
                </a:highlight>
                <a:latin typeface="Roboto"/>
                <a:ea typeface="Roboto"/>
                <a:cs typeface="Roboto"/>
                <a:sym typeface="Roboto"/>
              </a:rPr>
              <a:t>rata_rata_belanja_orang_tajir</a:t>
            </a:r>
            <a:r>
              <a:rPr b="0" i="0" lang="id" sz="1300" u="none" cap="none" strike="noStrike">
                <a:solidFill>
                  <a:schemeClr val="dk1"/>
                </a:solidFill>
                <a:highlight>
                  <a:srgbClr val="FFFFFF"/>
                </a:highlight>
                <a:latin typeface="Roboto"/>
                <a:ea typeface="Roboto"/>
                <a:cs typeface="Roboto"/>
                <a:sym typeface="Roboto"/>
              </a:rPr>
              <a:t>” diurutkan berdasarkan kolom </a:t>
            </a:r>
            <a:r>
              <a:rPr b="1" i="0" lang="id" sz="1300" u="none" cap="none" strike="noStrike">
                <a:solidFill>
                  <a:schemeClr val="dk1"/>
                </a:solidFill>
                <a:highlight>
                  <a:srgbClr val="FFFFFF"/>
                </a:highlight>
                <a:latin typeface="Roboto"/>
                <a:ea typeface="Roboto"/>
                <a:cs typeface="Roboto"/>
                <a:sym typeface="Roboto"/>
              </a:rPr>
              <a:t>total_belanja </a:t>
            </a:r>
            <a:r>
              <a:rPr b="0" i="0" lang="id" sz="1300" u="none" cap="none" strike="noStrike">
                <a:solidFill>
                  <a:schemeClr val="dk1"/>
                </a:solidFill>
                <a:highlight>
                  <a:srgbClr val="FFFFFF"/>
                </a:highlight>
                <a:latin typeface="Roboto"/>
                <a:ea typeface="Roboto"/>
                <a:cs typeface="Roboto"/>
                <a:sym typeface="Roboto"/>
              </a:rPr>
              <a:t>dari yang terbesar (descending).</a:t>
            </a:r>
            <a:endParaRPr/>
          </a:p>
        </p:txBody>
      </p:sp>
      <p:sp>
        <p:nvSpPr>
          <p:cNvPr id="912" name="Google Shape;912;p51"/>
          <p:cNvSpPr/>
          <p:nvPr/>
        </p:nvSpPr>
        <p:spPr>
          <a:xfrm>
            <a:off x="3016595" y="4689175"/>
            <a:ext cx="3110810" cy="276999"/>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id" sz="1200" u="none" cap="none" strike="noStrike">
                <a:solidFill>
                  <a:srgbClr val="17919B"/>
                </a:solidFill>
                <a:latin typeface="Arial"/>
                <a:ea typeface="Arial"/>
                <a:cs typeface="Arial"/>
                <a:sym typeface="Arial"/>
              </a:rPr>
              <a:t>SQL 5 (3/4)</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pic>
        <p:nvPicPr>
          <p:cNvPr id="118" name="Google Shape;118;p5"/>
          <p:cNvPicPr preferRelativeResize="0"/>
          <p:nvPr/>
        </p:nvPicPr>
        <p:blipFill rotWithShape="1">
          <a:blip r:embed="rId3">
            <a:alphaModFix/>
          </a:blip>
          <a:srcRect b="0" l="0" r="0" t="0"/>
          <a:stretch/>
        </p:blipFill>
        <p:spPr>
          <a:xfrm>
            <a:off x="358183" y="1376995"/>
            <a:ext cx="4290606" cy="1794610"/>
          </a:xfrm>
          <a:prstGeom prst="rect">
            <a:avLst/>
          </a:prstGeom>
          <a:noFill/>
          <a:ln cap="flat" cmpd="sng" w="9525">
            <a:solidFill>
              <a:schemeClr val="dk1"/>
            </a:solidFill>
            <a:prstDash val="solid"/>
            <a:round/>
            <a:headEnd len="sm" w="sm" type="none"/>
            <a:tailEnd len="sm" w="sm" type="none"/>
          </a:ln>
        </p:spPr>
      </p:pic>
      <p:grpSp>
        <p:nvGrpSpPr>
          <p:cNvPr id="119" name="Google Shape;119;p5"/>
          <p:cNvGrpSpPr/>
          <p:nvPr/>
        </p:nvGrpSpPr>
        <p:grpSpPr>
          <a:xfrm>
            <a:off x="8325085" y="65157"/>
            <a:ext cx="763768" cy="752531"/>
            <a:chOff x="695950" y="3458000"/>
            <a:chExt cx="966550" cy="952450"/>
          </a:xfrm>
        </p:grpSpPr>
        <p:sp>
          <p:nvSpPr>
            <p:cNvPr id="120" name="Google Shape;120;p5"/>
            <p:cNvSpPr/>
            <p:nvPr/>
          </p:nvSpPr>
          <p:spPr>
            <a:xfrm>
              <a:off x="695950" y="3458000"/>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 name="Google Shape;121;p5"/>
            <p:cNvSpPr/>
            <p:nvPr/>
          </p:nvSpPr>
          <p:spPr>
            <a:xfrm>
              <a:off x="1065675" y="3458000"/>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 name="Google Shape;122;p5"/>
            <p:cNvSpPr/>
            <p:nvPr/>
          </p:nvSpPr>
          <p:spPr>
            <a:xfrm>
              <a:off x="1435400" y="3458000"/>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 name="Google Shape;123;p5"/>
            <p:cNvSpPr/>
            <p:nvPr/>
          </p:nvSpPr>
          <p:spPr>
            <a:xfrm>
              <a:off x="695950" y="3820675"/>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 name="Google Shape;124;p5"/>
            <p:cNvSpPr/>
            <p:nvPr/>
          </p:nvSpPr>
          <p:spPr>
            <a:xfrm>
              <a:off x="1065675" y="3820675"/>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 name="Google Shape;125;p5"/>
            <p:cNvSpPr/>
            <p:nvPr/>
          </p:nvSpPr>
          <p:spPr>
            <a:xfrm>
              <a:off x="1435400" y="3820675"/>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 name="Google Shape;126;p5"/>
            <p:cNvSpPr/>
            <p:nvPr/>
          </p:nvSpPr>
          <p:spPr>
            <a:xfrm>
              <a:off x="695950" y="4183350"/>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 name="Google Shape;127;p5"/>
            <p:cNvSpPr/>
            <p:nvPr/>
          </p:nvSpPr>
          <p:spPr>
            <a:xfrm>
              <a:off x="1065675" y="4183350"/>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 name="Google Shape;128;p5"/>
            <p:cNvSpPr/>
            <p:nvPr/>
          </p:nvSpPr>
          <p:spPr>
            <a:xfrm>
              <a:off x="1435400" y="4183350"/>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29" name="Google Shape;129;p5"/>
          <p:cNvSpPr/>
          <p:nvPr/>
        </p:nvSpPr>
        <p:spPr>
          <a:xfrm rot="10800000">
            <a:off x="-381375" y="2274300"/>
            <a:ext cx="740700" cy="692700"/>
          </a:xfrm>
          <a:prstGeom prst="pie">
            <a:avLst>
              <a:gd fmla="val 5441529" name="adj1"/>
              <a:gd fmla="val 16200000" name="adj2"/>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 name="Google Shape;130;p5"/>
          <p:cNvSpPr txBox="1"/>
          <p:nvPr/>
        </p:nvSpPr>
        <p:spPr>
          <a:xfrm>
            <a:off x="212775" y="4649600"/>
            <a:ext cx="14349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1" i="0" lang="id" sz="1100" u="none" cap="none" strike="noStrike">
                <a:solidFill>
                  <a:srgbClr val="18919B"/>
                </a:solidFill>
                <a:latin typeface="Caveat"/>
                <a:ea typeface="Caveat"/>
                <a:cs typeface="Caveat"/>
                <a:sym typeface="Caveat"/>
              </a:rPr>
              <a:t>#RintisKarirImpian</a:t>
            </a:r>
            <a:endParaRPr b="1" i="0" sz="1100" u="none" cap="none" strike="noStrike">
              <a:solidFill>
                <a:srgbClr val="18919B"/>
              </a:solidFill>
              <a:latin typeface="Caveat"/>
              <a:ea typeface="Caveat"/>
              <a:cs typeface="Caveat"/>
              <a:sym typeface="Caveat"/>
            </a:endParaRPr>
          </a:p>
        </p:txBody>
      </p:sp>
      <p:pic>
        <p:nvPicPr>
          <p:cNvPr id="131" name="Google Shape;131;p5"/>
          <p:cNvPicPr preferRelativeResize="0"/>
          <p:nvPr/>
        </p:nvPicPr>
        <p:blipFill rotWithShape="1">
          <a:blip r:embed="rId4">
            <a:alphaModFix/>
          </a:blip>
          <a:srcRect b="0" l="0" r="0" t="0"/>
          <a:stretch/>
        </p:blipFill>
        <p:spPr>
          <a:xfrm>
            <a:off x="8410175" y="4803796"/>
            <a:ext cx="558450" cy="262804"/>
          </a:xfrm>
          <a:prstGeom prst="rect">
            <a:avLst/>
          </a:prstGeom>
          <a:noFill/>
          <a:ln>
            <a:noFill/>
          </a:ln>
        </p:spPr>
      </p:pic>
      <p:sp>
        <p:nvSpPr>
          <p:cNvPr id="132" name="Google Shape;132;p5"/>
          <p:cNvSpPr txBox="1"/>
          <p:nvPr>
            <p:ph type="ctrTitle"/>
          </p:nvPr>
        </p:nvSpPr>
        <p:spPr>
          <a:xfrm>
            <a:off x="311700" y="445025"/>
            <a:ext cx="8520600" cy="572700"/>
          </a:xfrm>
          <a:prstGeom prst="rect">
            <a:avLst/>
          </a:prstGeom>
          <a:noFill/>
          <a:ln>
            <a:noFill/>
          </a:ln>
        </p:spPr>
        <p:txBody>
          <a:bodyPr anchorCtr="0" anchor="ctr" bIns="0" lIns="0" spcFirstLastPara="1" rIns="0" wrap="square" tIns="0">
            <a:normAutofit/>
          </a:bodyPr>
          <a:lstStyle/>
          <a:p>
            <a:pPr indent="0" lvl="0" marL="0" rtl="0" algn="l">
              <a:lnSpc>
                <a:spcPct val="100000"/>
              </a:lnSpc>
              <a:spcBef>
                <a:spcPts val="0"/>
              </a:spcBef>
              <a:spcAft>
                <a:spcPts val="0"/>
              </a:spcAft>
              <a:buSzPts val="990"/>
              <a:buNone/>
            </a:pPr>
            <a:r>
              <a:rPr b="1" lang="id" sz="1820">
                <a:solidFill>
                  <a:srgbClr val="18919B"/>
                </a:solidFill>
                <a:latin typeface="Roboto"/>
                <a:ea typeface="Roboto"/>
                <a:cs typeface="Roboto"/>
                <a:sym typeface="Roboto"/>
              </a:rPr>
              <a:t>2. Ubah Data Format Kolom “Discount” ke Percentage</a:t>
            </a:r>
            <a:endParaRPr b="1" sz="1820">
              <a:solidFill>
                <a:srgbClr val="18919B"/>
              </a:solidFill>
              <a:latin typeface="Roboto"/>
              <a:ea typeface="Roboto"/>
              <a:cs typeface="Roboto"/>
              <a:sym typeface="Roboto"/>
            </a:endParaRPr>
          </a:p>
        </p:txBody>
      </p:sp>
      <p:sp>
        <p:nvSpPr>
          <p:cNvPr id="133" name="Google Shape;133;p5"/>
          <p:cNvSpPr/>
          <p:nvPr/>
        </p:nvSpPr>
        <p:spPr>
          <a:xfrm>
            <a:off x="3235035" y="1919489"/>
            <a:ext cx="519547" cy="1252116"/>
          </a:xfrm>
          <a:prstGeom prst="rect">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34" name="Google Shape;134;p5"/>
          <p:cNvSpPr/>
          <p:nvPr/>
        </p:nvSpPr>
        <p:spPr>
          <a:xfrm>
            <a:off x="1366988" y="1655983"/>
            <a:ext cx="704267" cy="358885"/>
          </a:xfrm>
          <a:prstGeom prst="rect">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35" name="Google Shape;135;p5"/>
          <p:cNvSpPr txBox="1"/>
          <p:nvPr/>
        </p:nvSpPr>
        <p:spPr>
          <a:xfrm>
            <a:off x="311699" y="3976137"/>
            <a:ext cx="8192839" cy="414699"/>
          </a:xfrm>
          <a:prstGeom prst="rect">
            <a:avLst/>
          </a:prstGeom>
          <a:noFill/>
          <a:ln>
            <a:noFill/>
          </a:ln>
        </p:spPr>
        <p:txBody>
          <a:bodyPr anchorCtr="0" anchor="t" bIns="91425" lIns="91425" spcFirstLastPara="1" rIns="91425" wrap="square" tIns="91425">
            <a:spAutoFit/>
          </a:bodyPr>
          <a:lstStyle/>
          <a:p>
            <a:pPr indent="0" lvl="0" marL="146050" marR="0" rtl="0" algn="l">
              <a:lnSpc>
                <a:spcPct val="115000"/>
              </a:lnSpc>
              <a:spcBef>
                <a:spcPts val="0"/>
              </a:spcBef>
              <a:spcAft>
                <a:spcPts val="0"/>
              </a:spcAft>
              <a:buNone/>
            </a:pPr>
            <a:r>
              <a:rPr b="0" i="0" lang="id" sz="1300" u="none" cap="none" strike="noStrike">
                <a:solidFill>
                  <a:schemeClr val="dk1"/>
                </a:solidFill>
                <a:highlight>
                  <a:srgbClr val="FFFFFF"/>
                </a:highlight>
                <a:latin typeface="Roboto"/>
                <a:ea typeface="Roboto"/>
                <a:cs typeface="Roboto"/>
                <a:sym typeface="Roboto"/>
              </a:rPr>
              <a:t>Blok seluruh kolom “</a:t>
            </a:r>
            <a:r>
              <a:rPr b="1" i="0" lang="id" sz="1300" u="none" cap="none" strike="noStrike">
                <a:solidFill>
                  <a:schemeClr val="dk1"/>
                </a:solidFill>
                <a:highlight>
                  <a:srgbClr val="FFFFFF"/>
                </a:highlight>
                <a:latin typeface="Roboto"/>
                <a:ea typeface="Roboto"/>
                <a:cs typeface="Roboto"/>
                <a:sym typeface="Roboto"/>
              </a:rPr>
              <a:t>Discount</a:t>
            </a:r>
            <a:r>
              <a:rPr b="0" i="0" lang="id" sz="1300" u="none" cap="none" strike="noStrike">
                <a:solidFill>
                  <a:schemeClr val="dk1"/>
                </a:solidFill>
                <a:highlight>
                  <a:srgbClr val="FFFFFF"/>
                </a:highlight>
                <a:latin typeface="Roboto"/>
                <a:ea typeface="Roboto"/>
                <a:cs typeface="Roboto"/>
                <a:sym typeface="Roboto"/>
              </a:rPr>
              <a:t>” lalu klik menu “</a:t>
            </a:r>
            <a:r>
              <a:rPr b="1" i="0" lang="id" sz="1300" u="none" cap="none" strike="noStrike">
                <a:solidFill>
                  <a:schemeClr val="dk1"/>
                </a:solidFill>
                <a:highlight>
                  <a:srgbClr val="FFFFFF"/>
                </a:highlight>
                <a:latin typeface="Roboto"/>
                <a:ea typeface="Roboto"/>
                <a:cs typeface="Roboto"/>
                <a:sym typeface="Roboto"/>
              </a:rPr>
              <a:t>Format as percent</a:t>
            </a:r>
            <a:r>
              <a:rPr b="0" i="0" lang="id" sz="1300" u="none" cap="none" strike="noStrike">
                <a:solidFill>
                  <a:schemeClr val="dk1"/>
                </a:solidFill>
                <a:highlight>
                  <a:srgbClr val="FFFFFF"/>
                </a:highlight>
                <a:latin typeface="Roboto"/>
                <a:ea typeface="Roboto"/>
                <a:cs typeface="Roboto"/>
                <a:sym typeface="Roboto"/>
              </a:rPr>
              <a:t>”</a:t>
            </a:r>
            <a:endParaRPr b="0" i="0" sz="1300" u="none" cap="none" strike="noStrike">
              <a:solidFill>
                <a:schemeClr val="dk1"/>
              </a:solidFill>
              <a:highlight>
                <a:srgbClr val="FFFFFF"/>
              </a:highlight>
              <a:latin typeface="Roboto"/>
              <a:ea typeface="Roboto"/>
              <a:cs typeface="Roboto"/>
              <a:sym typeface="Roboto"/>
            </a:endParaRPr>
          </a:p>
        </p:txBody>
      </p:sp>
      <p:pic>
        <p:nvPicPr>
          <p:cNvPr id="136" name="Google Shape;136;p5"/>
          <p:cNvPicPr preferRelativeResize="0"/>
          <p:nvPr/>
        </p:nvPicPr>
        <p:blipFill rotWithShape="1">
          <a:blip r:embed="rId5">
            <a:alphaModFix/>
          </a:blip>
          <a:srcRect b="0" l="0" r="0" t="0"/>
          <a:stretch/>
        </p:blipFill>
        <p:spPr>
          <a:xfrm>
            <a:off x="4408118" y="1700812"/>
            <a:ext cx="3606557" cy="1873059"/>
          </a:xfrm>
          <a:prstGeom prst="rect">
            <a:avLst/>
          </a:prstGeom>
          <a:noFill/>
          <a:ln cap="flat" cmpd="sng" w="9525">
            <a:solidFill>
              <a:schemeClr val="dk1"/>
            </a:solidFill>
            <a:prstDash val="solid"/>
            <a:round/>
            <a:headEnd len="sm" w="sm" type="none"/>
            <a:tailEnd len="sm" w="sm" type="none"/>
          </a:ln>
        </p:spPr>
      </p:pic>
      <p:sp>
        <p:nvSpPr>
          <p:cNvPr id="137" name="Google Shape;137;p5"/>
          <p:cNvSpPr/>
          <p:nvPr/>
        </p:nvSpPr>
        <p:spPr>
          <a:xfrm>
            <a:off x="7114308" y="2321755"/>
            <a:ext cx="519547" cy="1252116"/>
          </a:xfrm>
          <a:prstGeom prst="rect">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38" name="Google Shape;138;p5"/>
          <p:cNvSpPr/>
          <p:nvPr/>
        </p:nvSpPr>
        <p:spPr>
          <a:xfrm>
            <a:off x="358183" y="3203461"/>
            <a:ext cx="1107089" cy="338554"/>
          </a:xfrm>
          <a:prstGeom prst="rect">
            <a:avLst/>
          </a:prstGeom>
          <a:solidFill>
            <a:schemeClr val="accent5"/>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id" sz="1600" u="none" cap="none" strike="noStrike">
                <a:solidFill>
                  <a:schemeClr val="dk1"/>
                </a:solidFill>
                <a:latin typeface="Arial"/>
                <a:ea typeface="Arial"/>
                <a:cs typeface="Arial"/>
                <a:sym typeface="Arial"/>
              </a:rPr>
              <a:t>BEFORE</a:t>
            </a:r>
            <a:endParaRPr/>
          </a:p>
        </p:txBody>
      </p:sp>
      <p:sp>
        <p:nvSpPr>
          <p:cNvPr id="139" name="Google Shape;139;p5"/>
          <p:cNvSpPr/>
          <p:nvPr/>
        </p:nvSpPr>
        <p:spPr>
          <a:xfrm>
            <a:off x="7303086" y="1609814"/>
            <a:ext cx="1107089" cy="338554"/>
          </a:xfrm>
          <a:prstGeom prst="rect">
            <a:avLst/>
          </a:prstGeom>
          <a:solidFill>
            <a:srgbClr val="EF8600"/>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id" sz="1600" u="none" cap="none" strike="noStrike">
                <a:solidFill>
                  <a:schemeClr val="dk1"/>
                </a:solidFill>
                <a:latin typeface="Arial"/>
                <a:ea typeface="Arial"/>
                <a:cs typeface="Arial"/>
                <a:sym typeface="Arial"/>
              </a:rPr>
              <a:t>AFTER</a:t>
            </a:r>
            <a:endParaRPr/>
          </a:p>
        </p:txBody>
      </p:sp>
      <p:sp>
        <p:nvSpPr>
          <p:cNvPr id="140" name="Google Shape;140;p5"/>
          <p:cNvSpPr/>
          <p:nvPr/>
        </p:nvSpPr>
        <p:spPr>
          <a:xfrm>
            <a:off x="3016595" y="4689175"/>
            <a:ext cx="3110810" cy="276999"/>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id" sz="1200" u="none" cap="none" strike="noStrike">
                <a:solidFill>
                  <a:srgbClr val="17919B"/>
                </a:solidFill>
                <a:latin typeface="Arial"/>
                <a:ea typeface="Arial"/>
                <a:cs typeface="Arial"/>
                <a:sym typeface="Arial"/>
              </a:rPr>
              <a:t>Data Formatting &amp; Cleansing (3/14)</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6" name="Shape 916"/>
        <p:cNvGrpSpPr/>
        <p:nvPr/>
      </p:nvGrpSpPr>
      <p:grpSpPr>
        <a:xfrm>
          <a:off x="0" y="0"/>
          <a:ext cx="0" cy="0"/>
          <a:chOff x="0" y="0"/>
          <a:chExt cx="0" cy="0"/>
        </a:xfrm>
      </p:grpSpPr>
      <p:grpSp>
        <p:nvGrpSpPr>
          <p:cNvPr id="917" name="Google Shape;917;p52"/>
          <p:cNvGrpSpPr/>
          <p:nvPr/>
        </p:nvGrpSpPr>
        <p:grpSpPr>
          <a:xfrm>
            <a:off x="8325085" y="65157"/>
            <a:ext cx="763768" cy="752531"/>
            <a:chOff x="695950" y="3458000"/>
            <a:chExt cx="966550" cy="952450"/>
          </a:xfrm>
        </p:grpSpPr>
        <p:sp>
          <p:nvSpPr>
            <p:cNvPr id="918" name="Google Shape;918;p52"/>
            <p:cNvSpPr/>
            <p:nvPr/>
          </p:nvSpPr>
          <p:spPr>
            <a:xfrm>
              <a:off x="695950" y="3458000"/>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9" name="Google Shape;919;p52"/>
            <p:cNvSpPr/>
            <p:nvPr/>
          </p:nvSpPr>
          <p:spPr>
            <a:xfrm>
              <a:off x="1065675" y="3458000"/>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0" name="Google Shape;920;p52"/>
            <p:cNvSpPr/>
            <p:nvPr/>
          </p:nvSpPr>
          <p:spPr>
            <a:xfrm>
              <a:off x="1435400" y="3458000"/>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1" name="Google Shape;921;p52"/>
            <p:cNvSpPr/>
            <p:nvPr/>
          </p:nvSpPr>
          <p:spPr>
            <a:xfrm>
              <a:off x="695950" y="3820675"/>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2" name="Google Shape;922;p52"/>
            <p:cNvSpPr/>
            <p:nvPr/>
          </p:nvSpPr>
          <p:spPr>
            <a:xfrm>
              <a:off x="1065675" y="3820675"/>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3" name="Google Shape;923;p52"/>
            <p:cNvSpPr/>
            <p:nvPr/>
          </p:nvSpPr>
          <p:spPr>
            <a:xfrm>
              <a:off x="1435400" y="3820675"/>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4" name="Google Shape;924;p52"/>
            <p:cNvSpPr/>
            <p:nvPr/>
          </p:nvSpPr>
          <p:spPr>
            <a:xfrm>
              <a:off x="695950" y="4183350"/>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5" name="Google Shape;925;p52"/>
            <p:cNvSpPr/>
            <p:nvPr/>
          </p:nvSpPr>
          <p:spPr>
            <a:xfrm>
              <a:off x="1065675" y="4183350"/>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6" name="Google Shape;926;p52"/>
            <p:cNvSpPr/>
            <p:nvPr/>
          </p:nvSpPr>
          <p:spPr>
            <a:xfrm>
              <a:off x="1435400" y="4183350"/>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27" name="Google Shape;927;p52"/>
          <p:cNvSpPr txBox="1"/>
          <p:nvPr/>
        </p:nvSpPr>
        <p:spPr>
          <a:xfrm>
            <a:off x="212775" y="4649600"/>
            <a:ext cx="14349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1" i="0" lang="id" sz="1100" u="none" cap="none" strike="noStrike">
                <a:solidFill>
                  <a:srgbClr val="18919B"/>
                </a:solidFill>
                <a:latin typeface="Caveat"/>
                <a:ea typeface="Caveat"/>
                <a:cs typeface="Caveat"/>
                <a:sym typeface="Caveat"/>
              </a:rPr>
              <a:t>#RintisKarirImpian</a:t>
            </a:r>
            <a:endParaRPr b="1" i="0" sz="1100" u="none" cap="none" strike="noStrike">
              <a:solidFill>
                <a:srgbClr val="18919B"/>
              </a:solidFill>
              <a:latin typeface="Caveat"/>
              <a:ea typeface="Caveat"/>
              <a:cs typeface="Caveat"/>
              <a:sym typeface="Caveat"/>
            </a:endParaRPr>
          </a:p>
        </p:txBody>
      </p:sp>
      <p:pic>
        <p:nvPicPr>
          <p:cNvPr id="928" name="Google Shape;928;p52"/>
          <p:cNvPicPr preferRelativeResize="0"/>
          <p:nvPr/>
        </p:nvPicPr>
        <p:blipFill rotWithShape="1">
          <a:blip r:embed="rId3">
            <a:alphaModFix/>
          </a:blip>
          <a:srcRect b="0" l="0" r="0" t="0"/>
          <a:stretch/>
        </p:blipFill>
        <p:spPr>
          <a:xfrm>
            <a:off x="8410175" y="4803796"/>
            <a:ext cx="558450" cy="262804"/>
          </a:xfrm>
          <a:prstGeom prst="rect">
            <a:avLst/>
          </a:prstGeom>
          <a:noFill/>
          <a:ln>
            <a:noFill/>
          </a:ln>
        </p:spPr>
      </p:pic>
      <p:sp>
        <p:nvSpPr>
          <p:cNvPr id="929" name="Google Shape;929;p52"/>
          <p:cNvSpPr txBox="1"/>
          <p:nvPr/>
        </p:nvSpPr>
        <p:spPr>
          <a:xfrm>
            <a:off x="359325" y="164275"/>
            <a:ext cx="7884600" cy="553968"/>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600"/>
              <a:buFont typeface="Arial"/>
              <a:buNone/>
            </a:pPr>
            <a:r>
              <a:rPr b="1" i="0" lang="id" sz="2400" u="none" cap="none" strike="noStrike">
                <a:solidFill>
                  <a:srgbClr val="18919B"/>
                </a:solidFill>
                <a:latin typeface="Roboto"/>
                <a:ea typeface="Roboto"/>
                <a:cs typeface="Roboto"/>
                <a:sym typeface="Roboto"/>
              </a:rPr>
              <a:t>Jawaban (Query dan Hasilnya)</a:t>
            </a:r>
            <a:endParaRPr b="1" i="0" sz="2400" u="none" cap="none" strike="noStrike">
              <a:solidFill>
                <a:srgbClr val="18919B"/>
              </a:solidFill>
              <a:latin typeface="Roboto"/>
              <a:ea typeface="Roboto"/>
              <a:cs typeface="Roboto"/>
              <a:sym typeface="Roboto"/>
            </a:endParaRPr>
          </a:p>
        </p:txBody>
      </p:sp>
      <p:pic>
        <p:nvPicPr>
          <p:cNvPr id="930" name="Google Shape;930;p52"/>
          <p:cNvPicPr preferRelativeResize="0"/>
          <p:nvPr/>
        </p:nvPicPr>
        <p:blipFill rotWithShape="1">
          <a:blip r:embed="rId4">
            <a:alphaModFix/>
          </a:blip>
          <a:srcRect b="0" l="0" r="0" t="0"/>
          <a:stretch/>
        </p:blipFill>
        <p:spPr>
          <a:xfrm>
            <a:off x="375254" y="908850"/>
            <a:ext cx="4108123" cy="3296641"/>
          </a:xfrm>
          <a:prstGeom prst="rect">
            <a:avLst/>
          </a:prstGeom>
          <a:noFill/>
          <a:ln cap="flat" cmpd="sng" w="9525">
            <a:solidFill>
              <a:schemeClr val="dk1"/>
            </a:solidFill>
            <a:prstDash val="solid"/>
            <a:round/>
            <a:headEnd len="sm" w="sm" type="none"/>
            <a:tailEnd len="sm" w="sm" type="none"/>
          </a:ln>
        </p:spPr>
      </p:pic>
      <p:pic>
        <p:nvPicPr>
          <p:cNvPr id="931" name="Google Shape;931;p52"/>
          <p:cNvPicPr preferRelativeResize="0"/>
          <p:nvPr/>
        </p:nvPicPr>
        <p:blipFill rotWithShape="1">
          <a:blip r:embed="rId5">
            <a:alphaModFix/>
          </a:blip>
          <a:srcRect b="0" l="0" r="0" t="0"/>
          <a:stretch/>
        </p:blipFill>
        <p:spPr>
          <a:xfrm>
            <a:off x="4572000" y="1419285"/>
            <a:ext cx="4045242" cy="2413196"/>
          </a:xfrm>
          <a:prstGeom prst="rect">
            <a:avLst/>
          </a:prstGeom>
          <a:noFill/>
          <a:ln cap="flat" cmpd="sng" w="9525">
            <a:solidFill>
              <a:schemeClr val="dk1"/>
            </a:solidFill>
            <a:prstDash val="solid"/>
            <a:round/>
            <a:headEnd len="sm" w="sm" type="none"/>
            <a:tailEnd len="sm" w="sm" type="none"/>
          </a:ln>
        </p:spPr>
      </p:pic>
      <p:sp>
        <p:nvSpPr>
          <p:cNvPr id="932" name="Google Shape;932;p52"/>
          <p:cNvSpPr/>
          <p:nvPr/>
        </p:nvSpPr>
        <p:spPr>
          <a:xfrm>
            <a:off x="3016595" y="4689175"/>
            <a:ext cx="3110810" cy="276999"/>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id" sz="1200" u="none" cap="none" strike="noStrike">
                <a:solidFill>
                  <a:srgbClr val="17919B"/>
                </a:solidFill>
                <a:latin typeface="Arial"/>
                <a:ea typeface="Arial"/>
                <a:cs typeface="Arial"/>
                <a:sym typeface="Arial"/>
              </a:rPr>
              <a:t>SQL 5 (4/4)</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6" name="Shape 936"/>
        <p:cNvGrpSpPr/>
        <p:nvPr/>
      </p:nvGrpSpPr>
      <p:grpSpPr>
        <a:xfrm>
          <a:off x="0" y="0"/>
          <a:ext cx="0" cy="0"/>
          <a:chOff x="0" y="0"/>
          <a:chExt cx="0" cy="0"/>
        </a:xfrm>
      </p:grpSpPr>
      <p:grpSp>
        <p:nvGrpSpPr>
          <p:cNvPr id="937" name="Google Shape;937;p53"/>
          <p:cNvGrpSpPr/>
          <p:nvPr/>
        </p:nvGrpSpPr>
        <p:grpSpPr>
          <a:xfrm>
            <a:off x="8325085" y="65155"/>
            <a:ext cx="763768" cy="752531"/>
            <a:chOff x="695950" y="3458000"/>
            <a:chExt cx="966550" cy="952450"/>
          </a:xfrm>
        </p:grpSpPr>
        <p:sp>
          <p:nvSpPr>
            <p:cNvPr id="938" name="Google Shape;938;p53"/>
            <p:cNvSpPr/>
            <p:nvPr/>
          </p:nvSpPr>
          <p:spPr>
            <a:xfrm>
              <a:off x="695950" y="3458000"/>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9" name="Google Shape;939;p53"/>
            <p:cNvSpPr/>
            <p:nvPr/>
          </p:nvSpPr>
          <p:spPr>
            <a:xfrm>
              <a:off x="1065675" y="3458000"/>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0" name="Google Shape;940;p53"/>
            <p:cNvSpPr/>
            <p:nvPr/>
          </p:nvSpPr>
          <p:spPr>
            <a:xfrm>
              <a:off x="1435400" y="3458000"/>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1" name="Google Shape;941;p53"/>
            <p:cNvSpPr/>
            <p:nvPr/>
          </p:nvSpPr>
          <p:spPr>
            <a:xfrm>
              <a:off x="695950" y="3820675"/>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2" name="Google Shape;942;p53"/>
            <p:cNvSpPr/>
            <p:nvPr/>
          </p:nvSpPr>
          <p:spPr>
            <a:xfrm>
              <a:off x="1065675" y="3820675"/>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3" name="Google Shape;943;p53"/>
            <p:cNvSpPr/>
            <p:nvPr/>
          </p:nvSpPr>
          <p:spPr>
            <a:xfrm>
              <a:off x="1435400" y="3820675"/>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4" name="Google Shape;944;p53"/>
            <p:cNvSpPr/>
            <p:nvPr/>
          </p:nvSpPr>
          <p:spPr>
            <a:xfrm>
              <a:off x="695950" y="4183350"/>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5" name="Google Shape;945;p53"/>
            <p:cNvSpPr/>
            <p:nvPr/>
          </p:nvSpPr>
          <p:spPr>
            <a:xfrm>
              <a:off x="1065675" y="4183350"/>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6" name="Google Shape;946;p53"/>
            <p:cNvSpPr/>
            <p:nvPr/>
          </p:nvSpPr>
          <p:spPr>
            <a:xfrm>
              <a:off x="1435400" y="4183350"/>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47" name="Google Shape;947;p53"/>
          <p:cNvSpPr txBox="1"/>
          <p:nvPr/>
        </p:nvSpPr>
        <p:spPr>
          <a:xfrm>
            <a:off x="212775" y="4649600"/>
            <a:ext cx="14349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1" i="0" lang="id" sz="1100" u="none" cap="none" strike="noStrike">
                <a:solidFill>
                  <a:srgbClr val="18919B"/>
                </a:solidFill>
                <a:latin typeface="Caveat"/>
                <a:ea typeface="Caveat"/>
                <a:cs typeface="Caveat"/>
                <a:sym typeface="Caveat"/>
              </a:rPr>
              <a:t>#RintisKarirImpian</a:t>
            </a:r>
            <a:endParaRPr b="1" i="0" sz="1100" u="none" cap="none" strike="noStrike">
              <a:solidFill>
                <a:srgbClr val="18919B"/>
              </a:solidFill>
              <a:latin typeface="Caveat"/>
              <a:ea typeface="Caveat"/>
              <a:cs typeface="Caveat"/>
              <a:sym typeface="Caveat"/>
            </a:endParaRPr>
          </a:p>
        </p:txBody>
      </p:sp>
      <p:pic>
        <p:nvPicPr>
          <p:cNvPr id="948" name="Google Shape;948;p53"/>
          <p:cNvPicPr preferRelativeResize="0"/>
          <p:nvPr/>
        </p:nvPicPr>
        <p:blipFill rotWithShape="1">
          <a:blip r:embed="rId3">
            <a:alphaModFix/>
          </a:blip>
          <a:srcRect b="0" l="0" r="0" t="0"/>
          <a:stretch/>
        </p:blipFill>
        <p:spPr>
          <a:xfrm>
            <a:off x="8410175" y="4803796"/>
            <a:ext cx="558450" cy="262804"/>
          </a:xfrm>
          <a:prstGeom prst="rect">
            <a:avLst/>
          </a:prstGeom>
          <a:noFill/>
          <a:ln>
            <a:noFill/>
          </a:ln>
        </p:spPr>
      </p:pic>
      <p:sp>
        <p:nvSpPr>
          <p:cNvPr id="949" name="Google Shape;949;p53"/>
          <p:cNvSpPr txBox="1"/>
          <p:nvPr/>
        </p:nvSpPr>
        <p:spPr>
          <a:xfrm>
            <a:off x="198875" y="1021325"/>
            <a:ext cx="8232300" cy="389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rPr b="0" i="0" lang="id" sz="1500" u="none" cap="none" strike="noStrike">
                <a:solidFill>
                  <a:srgbClr val="434343"/>
                </a:solidFill>
                <a:latin typeface="Arial"/>
                <a:ea typeface="Arial"/>
                <a:cs typeface="Arial"/>
                <a:sym typeface="Arial"/>
              </a:rPr>
              <a:t>Task:</a:t>
            </a:r>
            <a:endParaRPr b="0" i="0" sz="1500" u="none" cap="none" strike="noStrike">
              <a:solidFill>
                <a:srgbClr val="434343"/>
              </a:solidFill>
              <a:latin typeface="Arial"/>
              <a:ea typeface="Arial"/>
              <a:cs typeface="Arial"/>
              <a:sym typeface="Arial"/>
            </a:endParaRPr>
          </a:p>
        </p:txBody>
      </p:sp>
      <p:sp>
        <p:nvSpPr>
          <p:cNvPr id="950" name="Google Shape;950;p53"/>
          <p:cNvSpPr txBox="1"/>
          <p:nvPr/>
        </p:nvSpPr>
        <p:spPr>
          <a:xfrm>
            <a:off x="414649" y="1879430"/>
            <a:ext cx="8382047" cy="644762"/>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None/>
            </a:pPr>
            <a:r>
              <a:rPr b="0" i="0" lang="id" sz="1300" u="none" cap="none" strike="noStrike">
                <a:solidFill>
                  <a:srgbClr val="000000"/>
                </a:solidFill>
                <a:latin typeface="Roboto"/>
                <a:ea typeface="Roboto"/>
                <a:cs typeface="Roboto"/>
                <a:sym typeface="Roboto"/>
              </a:rPr>
              <a:t>Buatlah biodata diri selengkap mungkin dengan menggunakan Dictionary. Kemudian coba dengan menggunakan key, tampilkan nama panggilan anda.</a:t>
            </a:r>
            <a:endParaRPr/>
          </a:p>
        </p:txBody>
      </p:sp>
      <p:sp>
        <p:nvSpPr>
          <p:cNvPr id="951" name="Google Shape;951;p53"/>
          <p:cNvSpPr/>
          <p:nvPr/>
        </p:nvSpPr>
        <p:spPr>
          <a:xfrm>
            <a:off x="3016595" y="4689175"/>
            <a:ext cx="3110810" cy="276999"/>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id" sz="1200" u="none" cap="none" strike="noStrike">
                <a:solidFill>
                  <a:srgbClr val="17919B"/>
                </a:solidFill>
                <a:latin typeface="Arial"/>
                <a:ea typeface="Arial"/>
                <a:cs typeface="Arial"/>
                <a:sym typeface="Arial"/>
              </a:rPr>
              <a:t>PYTHON 1 (1/2)</a:t>
            </a:r>
            <a:endParaRPr/>
          </a:p>
        </p:txBody>
      </p:sp>
      <p:sp>
        <p:nvSpPr>
          <p:cNvPr id="952" name="Google Shape;952;p53"/>
          <p:cNvSpPr txBox="1"/>
          <p:nvPr>
            <p:ph type="title"/>
          </p:nvPr>
        </p:nvSpPr>
        <p:spPr>
          <a:xfrm>
            <a:off x="311700" y="324421"/>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id" sz="3600">
                <a:solidFill>
                  <a:srgbClr val="17919B"/>
                </a:solidFill>
                <a:latin typeface="Roboto"/>
                <a:ea typeface="Roboto"/>
                <a:cs typeface="Roboto"/>
                <a:sym typeface="Roboto"/>
              </a:rPr>
              <a:t>PYTHON 1 (Intoduction to Python)</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6" name="Shape 956"/>
        <p:cNvGrpSpPr/>
        <p:nvPr/>
      </p:nvGrpSpPr>
      <p:grpSpPr>
        <a:xfrm>
          <a:off x="0" y="0"/>
          <a:ext cx="0" cy="0"/>
          <a:chOff x="0" y="0"/>
          <a:chExt cx="0" cy="0"/>
        </a:xfrm>
      </p:grpSpPr>
      <p:grpSp>
        <p:nvGrpSpPr>
          <p:cNvPr id="957" name="Google Shape;957;p54"/>
          <p:cNvGrpSpPr/>
          <p:nvPr/>
        </p:nvGrpSpPr>
        <p:grpSpPr>
          <a:xfrm>
            <a:off x="8325085" y="65157"/>
            <a:ext cx="763768" cy="752531"/>
            <a:chOff x="695950" y="3458000"/>
            <a:chExt cx="966550" cy="952450"/>
          </a:xfrm>
        </p:grpSpPr>
        <p:sp>
          <p:nvSpPr>
            <p:cNvPr id="958" name="Google Shape;958;p54"/>
            <p:cNvSpPr/>
            <p:nvPr/>
          </p:nvSpPr>
          <p:spPr>
            <a:xfrm>
              <a:off x="695950" y="3458000"/>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9" name="Google Shape;959;p54"/>
            <p:cNvSpPr/>
            <p:nvPr/>
          </p:nvSpPr>
          <p:spPr>
            <a:xfrm>
              <a:off x="1065675" y="3458000"/>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0" name="Google Shape;960;p54"/>
            <p:cNvSpPr/>
            <p:nvPr/>
          </p:nvSpPr>
          <p:spPr>
            <a:xfrm>
              <a:off x="1435400" y="3458000"/>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1" name="Google Shape;961;p54"/>
            <p:cNvSpPr/>
            <p:nvPr/>
          </p:nvSpPr>
          <p:spPr>
            <a:xfrm>
              <a:off x="695950" y="3820675"/>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2" name="Google Shape;962;p54"/>
            <p:cNvSpPr/>
            <p:nvPr/>
          </p:nvSpPr>
          <p:spPr>
            <a:xfrm>
              <a:off x="1065675" y="3820675"/>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3" name="Google Shape;963;p54"/>
            <p:cNvSpPr/>
            <p:nvPr/>
          </p:nvSpPr>
          <p:spPr>
            <a:xfrm>
              <a:off x="1435400" y="3820675"/>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4" name="Google Shape;964;p54"/>
            <p:cNvSpPr/>
            <p:nvPr/>
          </p:nvSpPr>
          <p:spPr>
            <a:xfrm>
              <a:off x="695950" y="4183350"/>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5" name="Google Shape;965;p54"/>
            <p:cNvSpPr/>
            <p:nvPr/>
          </p:nvSpPr>
          <p:spPr>
            <a:xfrm>
              <a:off x="1065675" y="4183350"/>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6" name="Google Shape;966;p54"/>
            <p:cNvSpPr/>
            <p:nvPr/>
          </p:nvSpPr>
          <p:spPr>
            <a:xfrm>
              <a:off x="1435400" y="4183350"/>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67" name="Google Shape;967;p54"/>
          <p:cNvSpPr txBox="1"/>
          <p:nvPr/>
        </p:nvSpPr>
        <p:spPr>
          <a:xfrm>
            <a:off x="212775" y="4649600"/>
            <a:ext cx="14349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1" i="0" lang="id" sz="1100" u="none" cap="none" strike="noStrike">
                <a:solidFill>
                  <a:srgbClr val="18919B"/>
                </a:solidFill>
                <a:latin typeface="Caveat"/>
                <a:ea typeface="Caveat"/>
                <a:cs typeface="Caveat"/>
                <a:sym typeface="Caveat"/>
              </a:rPr>
              <a:t>#RintisKarirImpian</a:t>
            </a:r>
            <a:endParaRPr b="1" i="0" sz="1100" u="none" cap="none" strike="noStrike">
              <a:solidFill>
                <a:srgbClr val="18919B"/>
              </a:solidFill>
              <a:latin typeface="Caveat"/>
              <a:ea typeface="Caveat"/>
              <a:cs typeface="Caveat"/>
              <a:sym typeface="Caveat"/>
            </a:endParaRPr>
          </a:p>
        </p:txBody>
      </p:sp>
      <p:pic>
        <p:nvPicPr>
          <p:cNvPr id="968" name="Google Shape;968;p54"/>
          <p:cNvPicPr preferRelativeResize="0"/>
          <p:nvPr/>
        </p:nvPicPr>
        <p:blipFill rotWithShape="1">
          <a:blip r:embed="rId3">
            <a:alphaModFix/>
          </a:blip>
          <a:srcRect b="0" l="0" r="0" t="0"/>
          <a:stretch/>
        </p:blipFill>
        <p:spPr>
          <a:xfrm>
            <a:off x="8410175" y="4803796"/>
            <a:ext cx="558450" cy="262804"/>
          </a:xfrm>
          <a:prstGeom prst="rect">
            <a:avLst/>
          </a:prstGeom>
          <a:noFill/>
          <a:ln>
            <a:noFill/>
          </a:ln>
        </p:spPr>
      </p:pic>
      <p:sp>
        <p:nvSpPr>
          <p:cNvPr id="969" name="Google Shape;969;p54"/>
          <p:cNvSpPr txBox="1"/>
          <p:nvPr/>
        </p:nvSpPr>
        <p:spPr>
          <a:xfrm>
            <a:off x="359325" y="164275"/>
            <a:ext cx="7884600" cy="553968"/>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600"/>
              <a:buFont typeface="Arial"/>
              <a:buNone/>
            </a:pPr>
            <a:r>
              <a:rPr b="1" i="0" lang="id" sz="2400" u="none" cap="none" strike="noStrike">
                <a:solidFill>
                  <a:srgbClr val="18919B"/>
                </a:solidFill>
                <a:latin typeface="Roboto"/>
                <a:ea typeface="Roboto"/>
                <a:cs typeface="Roboto"/>
                <a:sym typeface="Roboto"/>
              </a:rPr>
              <a:t>Jawaban</a:t>
            </a:r>
            <a:endParaRPr b="1" i="0" sz="2400" u="none" cap="none" strike="noStrike">
              <a:solidFill>
                <a:srgbClr val="18919B"/>
              </a:solidFill>
              <a:latin typeface="Roboto"/>
              <a:ea typeface="Roboto"/>
              <a:cs typeface="Roboto"/>
              <a:sym typeface="Roboto"/>
            </a:endParaRPr>
          </a:p>
        </p:txBody>
      </p:sp>
      <p:pic>
        <p:nvPicPr>
          <p:cNvPr id="970" name="Google Shape;970;p54"/>
          <p:cNvPicPr preferRelativeResize="0"/>
          <p:nvPr/>
        </p:nvPicPr>
        <p:blipFill rotWithShape="1">
          <a:blip r:embed="rId4">
            <a:alphaModFix/>
          </a:blip>
          <a:srcRect b="0" l="0" r="0" t="0"/>
          <a:stretch/>
        </p:blipFill>
        <p:spPr>
          <a:xfrm>
            <a:off x="425298" y="817688"/>
            <a:ext cx="6380018" cy="1944152"/>
          </a:xfrm>
          <a:prstGeom prst="rect">
            <a:avLst/>
          </a:prstGeom>
          <a:noFill/>
          <a:ln>
            <a:noFill/>
          </a:ln>
        </p:spPr>
      </p:pic>
      <p:sp>
        <p:nvSpPr>
          <p:cNvPr id="971" name="Google Shape;971;p54"/>
          <p:cNvSpPr txBox="1"/>
          <p:nvPr/>
        </p:nvSpPr>
        <p:spPr>
          <a:xfrm>
            <a:off x="359325" y="2782085"/>
            <a:ext cx="8382047" cy="1795077"/>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None/>
            </a:pPr>
            <a:r>
              <a:rPr b="0" i="0" lang="id" sz="1300" u="none" cap="none" strike="noStrike">
                <a:solidFill>
                  <a:srgbClr val="000000"/>
                </a:solidFill>
                <a:latin typeface="Roboto"/>
                <a:ea typeface="Roboto"/>
                <a:cs typeface="Roboto"/>
                <a:sym typeface="Roboto"/>
              </a:rPr>
              <a:t>Tools yang digunakan adalah </a:t>
            </a:r>
            <a:r>
              <a:rPr b="1" i="0" lang="id" sz="1300" u="none" cap="none" strike="noStrike">
                <a:solidFill>
                  <a:srgbClr val="000000"/>
                </a:solidFill>
                <a:latin typeface="Roboto"/>
                <a:ea typeface="Roboto"/>
                <a:cs typeface="Roboto"/>
                <a:sym typeface="Roboto"/>
              </a:rPr>
              <a:t>Google Colab</a:t>
            </a:r>
            <a:r>
              <a:rPr b="0" i="0" lang="id" sz="1300" u="none" cap="none" strike="noStrike">
                <a:solidFill>
                  <a:srgbClr val="000000"/>
                </a:solidFill>
                <a:latin typeface="Roboto"/>
                <a:ea typeface="Roboto"/>
                <a:cs typeface="Roboto"/>
                <a:sym typeface="Roboto"/>
              </a:rPr>
              <a:t>.</a:t>
            </a:r>
            <a:endParaRPr/>
          </a:p>
          <a:p>
            <a:pPr indent="0" lvl="0" marL="0" marR="0" rtl="0" algn="l">
              <a:lnSpc>
                <a:spcPct val="115000"/>
              </a:lnSpc>
              <a:spcBef>
                <a:spcPts val="0"/>
              </a:spcBef>
              <a:spcAft>
                <a:spcPts val="0"/>
              </a:spcAft>
              <a:buNone/>
            </a:pPr>
            <a:r>
              <a:rPr b="0" i="0" lang="id" sz="1300" u="none" cap="none" strike="noStrike">
                <a:solidFill>
                  <a:srgbClr val="000000"/>
                </a:solidFill>
                <a:latin typeface="Roboto"/>
                <a:ea typeface="Roboto"/>
                <a:cs typeface="Roboto"/>
                <a:sym typeface="Roboto"/>
              </a:rPr>
              <a:t>Pada kode di atas, variable </a:t>
            </a:r>
            <a:r>
              <a:rPr b="1" i="0" lang="id" sz="1300" u="none" cap="none" strike="noStrike">
                <a:solidFill>
                  <a:srgbClr val="000000"/>
                </a:solidFill>
                <a:latin typeface="Roboto"/>
                <a:ea typeface="Roboto"/>
                <a:cs typeface="Roboto"/>
                <a:sym typeface="Roboto"/>
              </a:rPr>
              <a:t>biodata</a:t>
            </a:r>
            <a:r>
              <a:rPr b="0" i="0" lang="id" sz="1300" u="none" cap="none" strike="noStrike">
                <a:solidFill>
                  <a:srgbClr val="000000"/>
                </a:solidFill>
                <a:latin typeface="Roboto"/>
                <a:ea typeface="Roboto"/>
                <a:cs typeface="Roboto"/>
                <a:sym typeface="Roboto"/>
              </a:rPr>
              <a:t> dengan tipe </a:t>
            </a:r>
            <a:r>
              <a:rPr b="1" i="0" lang="id" sz="1300" u="none" cap="none" strike="noStrike">
                <a:solidFill>
                  <a:srgbClr val="000000"/>
                </a:solidFill>
                <a:latin typeface="Roboto"/>
                <a:ea typeface="Roboto"/>
                <a:cs typeface="Roboto"/>
                <a:sym typeface="Roboto"/>
              </a:rPr>
              <a:t>dictionary</a:t>
            </a:r>
            <a:r>
              <a:rPr b="0" i="0" lang="id" sz="1300" u="none" cap="none" strike="noStrike">
                <a:solidFill>
                  <a:srgbClr val="000000"/>
                </a:solidFill>
                <a:latin typeface="Roboto"/>
                <a:ea typeface="Roboto"/>
                <a:cs typeface="Roboto"/>
                <a:sym typeface="Roboto"/>
              </a:rPr>
              <a:t> dibuat yang di dalamnya ada beberapa key seperti </a:t>
            </a:r>
            <a:r>
              <a:rPr b="1" i="0" lang="id" sz="1300" u="none" cap="none" strike="noStrike">
                <a:solidFill>
                  <a:srgbClr val="000000"/>
                </a:solidFill>
                <a:latin typeface="Roboto"/>
                <a:ea typeface="Roboto"/>
                <a:cs typeface="Roboto"/>
                <a:sym typeface="Roboto"/>
              </a:rPr>
              <a:t>Nama Lengkap</a:t>
            </a:r>
            <a:r>
              <a:rPr b="0" i="0" lang="id" sz="1300" u="none" cap="none" strike="noStrike">
                <a:solidFill>
                  <a:srgbClr val="000000"/>
                </a:solidFill>
                <a:latin typeface="Roboto"/>
                <a:ea typeface="Roboto"/>
                <a:cs typeface="Roboto"/>
                <a:sym typeface="Roboto"/>
              </a:rPr>
              <a:t>, </a:t>
            </a:r>
            <a:r>
              <a:rPr b="1" i="0" lang="id" sz="1300" u="none" cap="none" strike="noStrike">
                <a:solidFill>
                  <a:srgbClr val="000000"/>
                </a:solidFill>
                <a:latin typeface="Roboto"/>
                <a:ea typeface="Roboto"/>
                <a:cs typeface="Roboto"/>
                <a:sym typeface="Roboto"/>
              </a:rPr>
              <a:t>Nama Panggilan 1</a:t>
            </a:r>
            <a:r>
              <a:rPr b="0" i="0" lang="id" sz="1300" u="none" cap="none" strike="noStrike">
                <a:solidFill>
                  <a:srgbClr val="000000"/>
                </a:solidFill>
                <a:latin typeface="Roboto"/>
                <a:ea typeface="Roboto"/>
                <a:cs typeface="Roboto"/>
                <a:sym typeface="Roboto"/>
              </a:rPr>
              <a:t>, </a:t>
            </a:r>
            <a:r>
              <a:rPr b="1" i="0" lang="id" sz="1300" u="none" cap="none" strike="noStrike">
                <a:solidFill>
                  <a:srgbClr val="000000"/>
                </a:solidFill>
                <a:latin typeface="Roboto"/>
                <a:ea typeface="Roboto"/>
                <a:cs typeface="Roboto"/>
                <a:sym typeface="Roboto"/>
              </a:rPr>
              <a:t>Nama Panggilan 2</a:t>
            </a:r>
            <a:r>
              <a:rPr b="0" i="0" lang="id" sz="1300" u="none" cap="none" strike="noStrike">
                <a:solidFill>
                  <a:srgbClr val="000000"/>
                </a:solidFill>
                <a:latin typeface="Roboto"/>
                <a:ea typeface="Roboto"/>
                <a:cs typeface="Roboto"/>
                <a:sym typeface="Roboto"/>
              </a:rPr>
              <a:t>, </a:t>
            </a:r>
            <a:r>
              <a:rPr b="1" i="0" lang="id" sz="1300" u="none" cap="none" strike="noStrike">
                <a:solidFill>
                  <a:srgbClr val="000000"/>
                </a:solidFill>
                <a:latin typeface="Roboto"/>
                <a:ea typeface="Roboto"/>
                <a:cs typeface="Roboto"/>
                <a:sym typeface="Roboto"/>
              </a:rPr>
              <a:t>Pekerjaan</a:t>
            </a:r>
            <a:r>
              <a:rPr b="0" i="0" lang="id" sz="1300" u="none" cap="none" strike="noStrike">
                <a:solidFill>
                  <a:srgbClr val="000000"/>
                </a:solidFill>
                <a:latin typeface="Roboto"/>
                <a:ea typeface="Roboto"/>
                <a:cs typeface="Roboto"/>
                <a:sym typeface="Roboto"/>
              </a:rPr>
              <a:t>, </a:t>
            </a:r>
            <a:r>
              <a:rPr b="1" i="0" lang="id" sz="1300" u="none" cap="none" strike="noStrike">
                <a:solidFill>
                  <a:srgbClr val="000000"/>
                </a:solidFill>
                <a:latin typeface="Roboto"/>
                <a:ea typeface="Roboto"/>
                <a:cs typeface="Roboto"/>
                <a:sym typeface="Roboto"/>
              </a:rPr>
              <a:t>Tertarik pada</a:t>
            </a:r>
            <a:r>
              <a:rPr b="0" i="0" lang="id" sz="1300" u="none" cap="none" strike="noStrike">
                <a:solidFill>
                  <a:srgbClr val="000000"/>
                </a:solidFill>
                <a:latin typeface="Roboto"/>
                <a:ea typeface="Roboto"/>
                <a:cs typeface="Roboto"/>
                <a:sym typeface="Roboto"/>
              </a:rPr>
              <a:t>, </a:t>
            </a:r>
            <a:r>
              <a:rPr b="1" i="0" lang="id" sz="1300" u="none" cap="none" strike="noStrike">
                <a:solidFill>
                  <a:srgbClr val="000000"/>
                </a:solidFill>
                <a:latin typeface="Roboto"/>
                <a:ea typeface="Roboto"/>
                <a:cs typeface="Roboto"/>
                <a:sym typeface="Roboto"/>
              </a:rPr>
              <a:t>Nomor sepatu</a:t>
            </a:r>
            <a:r>
              <a:rPr b="0" i="0" lang="id" sz="1300" u="none" cap="none" strike="noStrike">
                <a:solidFill>
                  <a:srgbClr val="000000"/>
                </a:solidFill>
                <a:latin typeface="Roboto"/>
                <a:ea typeface="Roboto"/>
                <a:cs typeface="Roboto"/>
                <a:sym typeface="Roboto"/>
              </a:rPr>
              <a:t>.</a:t>
            </a:r>
            <a:endParaRPr/>
          </a:p>
          <a:p>
            <a:pPr indent="0" lvl="0" marL="0" marR="0" rtl="0" algn="l">
              <a:lnSpc>
                <a:spcPct val="115000"/>
              </a:lnSpc>
              <a:spcBef>
                <a:spcPts val="0"/>
              </a:spcBef>
              <a:spcAft>
                <a:spcPts val="0"/>
              </a:spcAft>
              <a:buNone/>
            </a:pPr>
            <a:r>
              <a:t/>
            </a:r>
            <a:endParaRPr b="0" i="0" sz="1300" u="none" cap="none" strike="noStrike">
              <a:solidFill>
                <a:srgbClr val="000000"/>
              </a:solidFill>
              <a:latin typeface="Roboto"/>
              <a:ea typeface="Roboto"/>
              <a:cs typeface="Roboto"/>
              <a:sym typeface="Roboto"/>
            </a:endParaRPr>
          </a:p>
          <a:p>
            <a:pPr indent="0" lvl="0" marL="0" marR="0" rtl="0" algn="l">
              <a:lnSpc>
                <a:spcPct val="115000"/>
              </a:lnSpc>
              <a:spcBef>
                <a:spcPts val="0"/>
              </a:spcBef>
              <a:spcAft>
                <a:spcPts val="0"/>
              </a:spcAft>
              <a:buNone/>
            </a:pPr>
            <a:r>
              <a:rPr b="0" i="0" lang="id" sz="1300" u="none" cap="none" strike="noStrike">
                <a:solidFill>
                  <a:srgbClr val="000000"/>
                </a:solidFill>
                <a:latin typeface="Roboto"/>
                <a:ea typeface="Roboto"/>
                <a:cs typeface="Roboto"/>
                <a:sym typeface="Roboto"/>
              </a:rPr>
              <a:t>Kemudian dictionary ini dapat kita print, untuk menampilkan value tertentu, kita dapat melakukannya dengan memanggil key-nya, dan hasilnya ada value dari key tersebut.</a:t>
            </a:r>
            <a:endParaRPr/>
          </a:p>
          <a:p>
            <a:pPr indent="0" lvl="0" marL="0" marR="0" rtl="0" algn="l">
              <a:lnSpc>
                <a:spcPct val="115000"/>
              </a:lnSpc>
              <a:spcBef>
                <a:spcPts val="0"/>
              </a:spcBef>
              <a:spcAft>
                <a:spcPts val="0"/>
              </a:spcAft>
              <a:buNone/>
            </a:pPr>
            <a:r>
              <a:rPr b="1" i="0" lang="id" sz="1300" u="none" cap="none" strike="noStrike">
                <a:solidFill>
                  <a:srgbClr val="000000"/>
                </a:solidFill>
                <a:latin typeface="Roboto"/>
                <a:ea typeface="Roboto"/>
                <a:cs typeface="Roboto"/>
                <a:sym typeface="Roboto"/>
              </a:rPr>
              <a:t>Dictionary[‘key’] </a:t>
            </a:r>
            <a:r>
              <a:rPr b="0" i="0" lang="id" sz="1300" u="none" cap="none" strike="noStrike">
                <a:solidFill>
                  <a:srgbClr val="000000"/>
                </a:solidFill>
                <a:latin typeface="Roboto"/>
                <a:ea typeface="Roboto"/>
                <a:cs typeface="Roboto"/>
                <a:sym typeface="Roboto"/>
              </a:rPr>
              <a:t>hasilnya adalah ‘</a:t>
            </a:r>
            <a:r>
              <a:rPr b="1" i="0" lang="id" sz="1300" u="none" cap="none" strike="noStrike">
                <a:solidFill>
                  <a:srgbClr val="000000"/>
                </a:solidFill>
                <a:latin typeface="Roboto"/>
                <a:ea typeface="Roboto"/>
                <a:cs typeface="Roboto"/>
                <a:sym typeface="Roboto"/>
              </a:rPr>
              <a:t>value key</a:t>
            </a:r>
            <a:r>
              <a:rPr b="0" i="0" lang="id" sz="1300" u="none" cap="none" strike="noStrike">
                <a:solidFill>
                  <a:srgbClr val="000000"/>
                </a:solidFill>
                <a:latin typeface="Roboto"/>
                <a:ea typeface="Roboto"/>
                <a:cs typeface="Roboto"/>
                <a:sym typeface="Roboto"/>
              </a:rPr>
              <a:t>’.</a:t>
            </a:r>
            <a:endParaRPr/>
          </a:p>
        </p:txBody>
      </p:sp>
      <p:sp>
        <p:nvSpPr>
          <p:cNvPr id="972" name="Google Shape;972;p54"/>
          <p:cNvSpPr/>
          <p:nvPr/>
        </p:nvSpPr>
        <p:spPr>
          <a:xfrm>
            <a:off x="3016595" y="4689175"/>
            <a:ext cx="3110810" cy="276999"/>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id" sz="1200" u="none" cap="none" strike="noStrike">
                <a:solidFill>
                  <a:srgbClr val="17919B"/>
                </a:solidFill>
                <a:latin typeface="Arial"/>
                <a:ea typeface="Arial"/>
                <a:cs typeface="Arial"/>
                <a:sym typeface="Arial"/>
              </a:rPr>
              <a:t>PYTHON 1 (2/2)</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6" name="Shape 976"/>
        <p:cNvGrpSpPr/>
        <p:nvPr/>
      </p:nvGrpSpPr>
      <p:grpSpPr>
        <a:xfrm>
          <a:off x="0" y="0"/>
          <a:ext cx="0" cy="0"/>
          <a:chOff x="0" y="0"/>
          <a:chExt cx="0" cy="0"/>
        </a:xfrm>
      </p:grpSpPr>
      <p:grpSp>
        <p:nvGrpSpPr>
          <p:cNvPr id="977" name="Google Shape;977;p55"/>
          <p:cNvGrpSpPr/>
          <p:nvPr/>
        </p:nvGrpSpPr>
        <p:grpSpPr>
          <a:xfrm>
            <a:off x="8325085" y="65155"/>
            <a:ext cx="763768" cy="752531"/>
            <a:chOff x="695950" y="3458000"/>
            <a:chExt cx="966550" cy="952450"/>
          </a:xfrm>
        </p:grpSpPr>
        <p:sp>
          <p:nvSpPr>
            <p:cNvPr id="978" name="Google Shape;978;p55"/>
            <p:cNvSpPr/>
            <p:nvPr/>
          </p:nvSpPr>
          <p:spPr>
            <a:xfrm>
              <a:off x="695950" y="3458000"/>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9" name="Google Shape;979;p55"/>
            <p:cNvSpPr/>
            <p:nvPr/>
          </p:nvSpPr>
          <p:spPr>
            <a:xfrm>
              <a:off x="1065675" y="3458000"/>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0" name="Google Shape;980;p55"/>
            <p:cNvSpPr/>
            <p:nvPr/>
          </p:nvSpPr>
          <p:spPr>
            <a:xfrm>
              <a:off x="1435400" y="3458000"/>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1" name="Google Shape;981;p55"/>
            <p:cNvSpPr/>
            <p:nvPr/>
          </p:nvSpPr>
          <p:spPr>
            <a:xfrm>
              <a:off x="695950" y="3820675"/>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2" name="Google Shape;982;p55"/>
            <p:cNvSpPr/>
            <p:nvPr/>
          </p:nvSpPr>
          <p:spPr>
            <a:xfrm>
              <a:off x="1065675" y="3820675"/>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3" name="Google Shape;983;p55"/>
            <p:cNvSpPr/>
            <p:nvPr/>
          </p:nvSpPr>
          <p:spPr>
            <a:xfrm>
              <a:off x="1435400" y="3820675"/>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4" name="Google Shape;984;p55"/>
            <p:cNvSpPr/>
            <p:nvPr/>
          </p:nvSpPr>
          <p:spPr>
            <a:xfrm>
              <a:off x="695950" y="4183350"/>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5" name="Google Shape;985;p55"/>
            <p:cNvSpPr/>
            <p:nvPr/>
          </p:nvSpPr>
          <p:spPr>
            <a:xfrm>
              <a:off x="1065675" y="4183350"/>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6" name="Google Shape;986;p55"/>
            <p:cNvSpPr/>
            <p:nvPr/>
          </p:nvSpPr>
          <p:spPr>
            <a:xfrm>
              <a:off x="1435400" y="4183350"/>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87" name="Google Shape;987;p55"/>
          <p:cNvSpPr txBox="1"/>
          <p:nvPr/>
        </p:nvSpPr>
        <p:spPr>
          <a:xfrm>
            <a:off x="212775" y="4649600"/>
            <a:ext cx="14349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1" i="0" lang="id" sz="1100" u="none" cap="none" strike="noStrike">
                <a:solidFill>
                  <a:srgbClr val="18919B"/>
                </a:solidFill>
                <a:latin typeface="Caveat"/>
                <a:ea typeface="Caveat"/>
                <a:cs typeface="Caveat"/>
                <a:sym typeface="Caveat"/>
              </a:rPr>
              <a:t>#RintisKarirImpian</a:t>
            </a:r>
            <a:endParaRPr b="1" i="0" sz="1100" u="none" cap="none" strike="noStrike">
              <a:solidFill>
                <a:srgbClr val="18919B"/>
              </a:solidFill>
              <a:latin typeface="Caveat"/>
              <a:ea typeface="Caveat"/>
              <a:cs typeface="Caveat"/>
              <a:sym typeface="Caveat"/>
            </a:endParaRPr>
          </a:p>
        </p:txBody>
      </p:sp>
      <p:pic>
        <p:nvPicPr>
          <p:cNvPr id="988" name="Google Shape;988;p55"/>
          <p:cNvPicPr preferRelativeResize="0"/>
          <p:nvPr/>
        </p:nvPicPr>
        <p:blipFill rotWithShape="1">
          <a:blip r:embed="rId3">
            <a:alphaModFix/>
          </a:blip>
          <a:srcRect b="0" l="0" r="0" t="0"/>
          <a:stretch/>
        </p:blipFill>
        <p:spPr>
          <a:xfrm>
            <a:off x="8410175" y="4803796"/>
            <a:ext cx="558450" cy="262804"/>
          </a:xfrm>
          <a:prstGeom prst="rect">
            <a:avLst/>
          </a:prstGeom>
          <a:noFill/>
          <a:ln>
            <a:noFill/>
          </a:ln>
        </p:spPr>
      </p:pic>
      <p:sp>
        <p:nvSpPr>
          <p:cNvPr id="989" name="Google Shape;989;p55"/>
          <p:cNvSpPr txBox="1"/>
          <p:nvPr/>
        </p:nvSpPr>
        <p:spPr>
          <a:xfrm>
            <a:off x="198875" y="1021325"/>
            <a:ext cx="8232300" cy="389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rPr b="0" i="0" lang="id" sz="1500" u="none" cap="none" strike="noStrike">
                <a:solidFill>
                  <a:srgbClr val="434343"/>
                </a:solidFill>
                <a:latin typeface="Arial"/>
                <a:ea typeface="Arial"/>
                <a:cs typeface="Arial"/>
                <a:sym typeface="Arial"/>
              </a:rPr>
              <a:t>Task:</a:t>
            </a:r>
            <a:endParaRPr b="0" i="0" sz="1500" u="none" cap="none" strike="noStrike">
              <a:solidFill>
                <a:srgbClr val="434343"/>
              </a:solidFill>
              <a:latin typeface="Arial"/>
              <a:ea typeface="Arial"/>
              <a:cs typeface="Arial"/>
              <a:sym typeface="Arial"/>
            </a:endParaRPr>
          </a:p>
        </p:txBody>
      </p:sp>
      <p:sp>
        <p:nvSpPr>
          <p:cNvPr id="990" name="Google Shape;990;p55"/>
          <p:cNvSpPr txBox="1"/>
          <p:nvPr/>
        </p:nvSpPr>
        <p:spPr>
          <a:xfrm>
            <a:off x="414649" y="1879430"/>
            <a:ext cx="8382047" cy="784800"/>
          </a:xfrm>
          <a:prstGeom prst="rect">
            <a:avLst/>
          </a:prstGeom>
          <a:noFill/>
          <a:ln>
            <a:noFill/>
          </a:ln>
        </p:spPr>
        <p:txBody>
          <a:bodyPr anchorCtr="0" anchor="t" bIns="91425" lIns="91425" spcFirstLastPara="1" rIns="91425" wrap="square" tIns="91425">
            <a:spAutoFit/>
          </a:bodyPr>
          <a:lstStyle/>
          <a:p>
            <a:pPr indent="-342900" lvl="0" marL="355600" marR="0" rtl="0" algn="l">
              <a:lnSpc>
                <a:spcPct val="150000"/>
              </a:lnSpc>
              <a:spcBef>
                <a:spcPts val="0"/>
              </a:spcBef>
              <a:spcAft>
                <a:spcPts val="0"/>
              </a:spcAft>
              <a:buClr>
                <a:srgbClr val="000000"/>
              </a:buClr>
              <a:buSzPts val="1300"/>
              <a:buFont typeface="Arial"/>
              <a:buAutoNum type="arabicPeriod"/>
            </a:pPr>
            <a:r>
              <a:rPr b="0" i="0" lang="id" sz="1300" u="none" cap="none" strike="noStrike">
                <a:solidFill>
                  <a:schemeClr val="dk1"/>
                </a:solidFill>
                <a:latin typeface="Roboto"/>
                <a:ea typeface="Roboto"/>
                <a:cs typeface="Roboto"/>
                <a:sym typeface="Roboto"/>
              </a:rPr>
              <a:t>Let's compare the number of immigrants from </a:t>
            </a:r>
            <a:r>
              <a:rPr b="1" i="0" lang="id" sz="1300" u="none" cap="none" strike="noStrike">
                <a:solidFill>
                  <a:schemeClr val="dk1"/>
                </a:solidFill>
                <a:latin typeface="Roboto"/>
                <a:ea typeface="Roboto"/>
                <a:cs typeface="Roboto"/>
                <a:sym typeface="Roboto"/>
              </a:rPr>
              <a:t>India</a:t>
            </a:r>
            <a:r>
              <a:rPr b="0" i="0" lang="id" sz="1300" u="none" cap="none" strike="noStrike">
                <a:solidFill>
                  <a:schemeClr val="dk1"/>
                </a:solidFill>
                <a:latin typeface="Roboto"/>
                <a:ea typeface="Roboto"/>
                <a:cs typeface="Roboto"/>
                <a:sym typeface="Roboto"/>
              </a:rPr>
              <a:t> and </a:t>
            </a:r>
            <a:r>
              <a:rPr b="1" i="0" lang="id" sz="1300" u="none" cap="none" strike="noStrike">
                <a:solidFill>
                  <a:schemeClr val="dk1"/>
                </a:solidFill>
                <a:latin typeface="Roboto"/>
                <a:ea typeface="Roboto"/>
                <a:cs typeface="Roboto"/>
                <a:sym typeface="Roboto"/>
              </a:rPr>
              <a:t>China</a:t>
            </a:r>
            <a:r>
              <a:rPr b="0" i="0" lang="id" sz="1300" u="none" cap="none" strike="noStrike">
                <a:solidFill>
                  <a:schemeClr val="dk1"/>
                </a:solidFill>
                <a:latin typeface="Roboto"/>
                <a:ea typeface="Roboto"/>
                <a:cs typeface="Roboto"/>
                <a:sym typeface="Roboto"/>
              </a:rPr>
              <a:t> from 1980 to 2013.</a:t>
            </a:r>
            <a:endParaRPr/>
          </a:p>
          <a:p>
            <a:pPr indent="-342900" lvl="0" marL="355600" marR="0" rtl="0" algn="l">
              <a:lnSpc>
                <a:spcPct val="150000"/>
              </a:lnSpc>
              <a:spcBef>
                <a:spcPts val="0"/>
              </a:spcBef>
              <a:spcAft>
                <a:spcPts val="0"/>
              </a:spcAft>
              <a:buClr>
                <a:srgbClr val="000000"/>
              </a:buClr>
              <a:buSzPts val="1300"/>
              <a:buFont typeface="Arial"/>
              <a:buAutoNum type="arabicPeriod"/>
            </a:pPr>
            <a:r>
              <a:rPr b="0" i="0" lang="id" sz="1300" u="none" cap="none" strike="noStrike">
                <a:solidFill>
                  <a:schemeClr val="dk1"/>
                </a:solidFill>
                <a:latin typeface="Roboto"/>
                <a:ea typeface="Roboto"/>
                <a:cs typeface="Roboto"/>
                <a:sym typeface="Roboto"/>
              </a:rPr>
              <a:t>Compare the trend of </a:t>
            </a:r>
            <a:r>
              <a:rPr b="1" i="0" lang="id" sz="1300" u="none" cap="none" strike="noStrike">
                <a:solidFill>
                  <a:schemeClr val="dk1"/>
                </a:solidFill>
                <a:latin typeface="Roboto"/>
                <a:ea typeface="Roboto"/>
                <a:cs typeface="Roboto"/>
                <a:sym typeface="Roboto"/>
              </a:rPr>
              <a:t>top 5 countries</a:t>
            </a:r>
            <a:r>
              <a:rPr b="0" i="0" lang="id" sz="1300" u="none" cap="none" strike="noStrike">
                <a:solidFill>
                  <a:schemeClr val="dk1"/>
                </a:solidFill>
                <a:latin typeface="Roboto"/>
                <a:ea typeface="Roboto"/>
                <a:cs typeface="Roboto"/>
                <a:sym typeface="Roboto"/>
              </a:rPr>
              <a:t> that contributed the most to immigration to </a:t>
            </a:r>
            <a:r>
              <a:rPr b="1" i="0" lang="id" sz="1300" u="none" cap="none" strike="noStrike">
                <a:solidFill>
                  <a:schemeClr val="dk1"/>
                </a:solidFill>
                <a:latin typeface="Roboto"/>
                <a:ea typeface="Roboto"/>
                <a:cs typeface="Roboto"/>
                <a:sym typeface="Roboto"/>
              </a:rPr>
              <a:t>Canada</a:t>
            </a:r>
            <a:r>
              <a:rPr b="0" i="0" lang="id" sz="1300" u="none" cap="none" strike="noStrike">
                <a:solidFill>
                  <a:schemeClr val="dk1"/>
                </a:solidFill>
                <a:latin typeface="Roboto"/>
                <a:ea typeface="Roboto"/>
                <a:cs typeface="Roboto"/>
                <a:sym typeface="Roboto"/>
              </a:rPr>
              <a:t>.</a:t>
            </a:r>
            <a:endParaRPr b="1" i="0" sz="1300" u="none" cap="none" strike="noStrike">
              <a:solidFill>
                <a:schemeClr val="dk1"/>
              </a:solidFill>
              <a:latin typeface="Roboto"/>
              <a:ea typeface="Roboto"/>
              <a:cs typeface="Roboto"/>
              <a:sym typeface="Roboto"/>
            </a:endParaRPr>
          </a:p>
        </p:txBody>
      </p:sp>
      <p:sp>
        <p:nvSpPr>
          <p:cNvPr id="991" name="Google Shape;991;p55"/>
          <p:cNvSpPr/>
          <p:nvPr/>
        </p:nvSpPr>
        <p:spPr>
          <a:xfrm>
            <a:off x="3016595" y="4689175"/>
            <a:ext cx="3110810" cy="276999"/>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id" sz="1200" u="none" cap="none" strike="noStrike">
                <a:solidFill>
                  <a:srgbClr val="17919B"/>
                </a:solidFill>
                <a:latin typeface="Arial"/>
                <a:ea typeface="Arial"/>
                <a:cs typeface="Arial"/>
                <a:sym typeface="Arial"/>
              </a:rPr>
              <a:t>PYTHON 2 (1/5)</a:t>
            </a:r>
            <a:endParaRPr/>
          </a:p>
        </p:txBody>
      </p:sp>
      <p:sp>
        <p:nvSpPr>
          <p:cNvPr id="992" name="Google Shape;992;p55"/>
          <p:cNvSpPr txBox="1"/>
          <p:nvPr>
            <p:ph type="title"/>
          </p:nvPr>
        </p:nvSpPr>
        <p:spPr>
          <a:xfrm>
            <a:off x="311700" y="346234"/>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id" sz="3600">
                <a:solidFill>
                  <a:srgbClr val="17919B"/>
                </a:solidFill>
                <a:latin typeface="Roboto"/>
                <a:ea typeface="Roboto"/>
                <a:cs typeface="Roboto"/>
                <a:sym typeface="Roboto"/>
              </a:rPr>
              <a:t>PYTHON 2 (Working with Pandas)</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6" name="Shape 996"/>
        <p:cNvGrpSpPr/>
        <p:nvPr/>
      </p:nvGrpSpPr>
      <p:grpSpPr>
        <a:xfrm>
          <a:off x="0" y="0"/>
          <a:ext cx="0" cy="0"/>
          <a:chOff x="0" y="0"/>
          <a:chExt cx="0" cy="0"/>
        </a:xfrm>
      </p:grpSpPr>
      <p:grpSp>
        <p:nvGrpSpPr>
          <p:cNvPr id="997" name="Google Shape;997;p56"/>
          <p:cNvGrpSpPr/>
          <p:nvPr/>
        </p:nvGrpSpPr>
        <p:grpSpPr>
          <a:xfrm>
            <a:off x="8325085" y="65157"/>
            <a:ext cx="763768" cy="752531"/>
            <a:chOff x="695950" y="3458000"/>
            <a:chExt cx="966550" cy="952450"/>
          </a:xfrm>
        </p:grpSpPr>
        <p:sp>
          <p:nvSpPr>
            <p:cNvPr id="998" name="Google Shape;998;p56"/>
            <p:cNvSpPr/>
            <p:nvPr/>
          </p:nvSpPr>
          <p:spPr>
            <a:xfrm>
              <a:off x="695950" y="3458000"/>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9" name="Google Shape;999;p56"/>
            <p:cNvSpPr/>
            <p:nvPr/>
          </p:nvSpPr>
          <p:spPr>
            <a:xfrm>
              <a:off x="1065675" y="3458000"/>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0" name="Google Shape;1000;p56"/>
            <p:cNvSpPr/>
            <p:nvPr/>
          </p:nvSpPr>
          <p:spPr>
            <a:xfrm>
              <a:off x="1435400" y="3458000"/>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1" name="Google Shape;1001;p56"/>
            <p:cNvSpPr/>
            <p:nvPr/>
          </p:nvSpPr>
          <p:spPr>
            <a:xfrm>
              <a:off x="695950" y="3820675"/>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2" name="Google Shape;1002;p56"/>
            <p:cNvSpPr/>
            <p:nvPr/>
          </p:nvSpPr>
          <p:spPr>
            <a:xfrm>
              <a:off x="1065675" y="3820675"/>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3" name="Google Shape;1003;p56"/>
            <p:cNvSpPr/>
            <p:nvPr/>
          </p:nvSpPr>
          <p:spPr>
            <a:xfrm>
              <a:off x="1435400" y="3820675"/>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4" name="Google Shape;1004;p56"/>
            <p:cNvSpPr/>
            <p:nvPr/>
          </p:nvSpPr>
          <p:spPr>
            <a:xfrm>
              <a:off x="695950" y="4183350"/>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5" name="Google Shape;1005;p56"/>
            <p:cNvSpPr/>
            <p:nvPr/>
          </p:nvSpPr>
          <p:spPr>
            <a:xfrm>
              <a:off x="1065675" y="4183350"/>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6" name="Google Shape;1006;p56"/>
            <p:cNvSpPr/>
            <p:nvPr/>
          </p:nvSpPr>
          <p:spPr>
            <a:xfrm>
              <a:off x="1435400" y="4183350"/>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007" name="Google Shape;1007;p56"/>
          <p:cNvSpPr txBox="1"/>
          <p:nvPr/>
        </p:nvSpPr>
        <p:spPr>
          <a:xfrm>
            <a:off x="212775" y="4649600"/>
            <a:ext cx="14349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1" i="0" lang="id" sz="1100" u="none" cap="none" strike="noStrike">
                <a:solidFill>
                  <a:srgbClr val="18919B"/>
                </a:solidFill>
                <a:latin typeface="Caveat"/>
                <a:ea typeface="Caveat"/>
                <a:cs typeface="Caveat"/>
                <a:sym typeface="Caveat"/>
              </a:rPr>
              <a:t>#RintisKarirImpian</a:t>
            </a:r>
            <a:endParaRPr b="1" i="0" sz="1100" u="none" cap="none" strike="noStrike">
              <a:solidFill>
                <a:srgbClr val="18919B"/>
              </a:solidFill>
              <a:latin typeface="Caveat"/>
              <a:ea typeface="Caveat"/>
              <a:cs typeface="Caveat"/>
              <a:sym typeface="Caveat"/>
            </a:endParaRPr>
          </a:p>
        </p:txBody>
      </p:sp>
      <p:pic>
        <p:nvPicPr>
          <p:cNvPr id="1008" name="Google Shape;1008;p56"/>
          <p:cNvPicPr preferRelativeResize="0"/>
          <p:nvPr/>
        </p:nvPicPr>
        <p:blipFill rotWithShape="1">
          <a:blip r:embed="rId3">
            <a:alphaModFix/>
          </a:blip>
          <a:srcRect b="0" l="0" r="0" t="0"/>
          <a:stretch/>
        </p:blipFill>
        <p:spPr>
          <a:xfrm>
            <a:off x="8410175" y="4803796"/>
            <a:ext cx="558450" cy="262804"/>
          </a:xfrm>
          <a:prstGeom prst="rect">
            <a:avLst/>
          </a:prstGeom>
          <a:noFill/>
          <a:ln>
            <a:noFill/>
          </a:ln>
        </p:spPr>
      </p:pic>
      <p:sp>
        <p:nvSpPr>
          <p:cNvPr id="1009" name="Google Shape;1009;p56"/>
          <p:cNvSpPr txBox="1"/>
          <p:nvPr/>
        </p:nvSpPr>
        <p:spPr>
          <a:xfrm>
            <a:off x="359325" y="164275"/>
            <a:ext cx="7884600" cy="553968"/>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600"/>
              <a:buFont typeface="Arial"/>
              <a:buNone/>
            </a:pPr>
            <a:r>
              <a:rPr b="1" i="0" lang="id" sz="2400" u="none" cap="none" strike="noStrike">
                <a:solidFill>
                  <a:srgbClr val="18919B"/>
                </a:solidFill>
                <a:latin typeface="Roboto"/>
                <a:ea typeface="Roboto"/>
                <a:cs typeface="Roboto"/>
                <a:sym typeface="Roboto"/>
              </a:rPr>
              <a:t>Jawaban 1</a:t>
            </a:r>
            <a:endParaRPr b="1" i="0" sz="2400" u="none" cap="none" strike="noStrike">
              <a:solidFill>
                <a:srgbClr val="18919B"/>
              </a:solidFill>
              <a:latin typeface="Roboto"/>
              <a:ea typeface="Roboto"/>
              <a:cs typeface="Roboto"/>
              <a:sym typeface="Roboto"/>
            </a:endParaRPr>
          </a:p>
        </p:txBody>
      </p:sp>
      <p:pic>
        <p:nvPicPr>
          <p:cNvPr id="1010" name="Google Shape;1010;p56"/>
          <p:cNvPicPr preferRelativeResize="0"/>
          <p:nvPr/>
        </p:nvPicPr>
        <p:blipFill rotWithShape="1">
          <a:blip r:embed="rId4">
            <a:alphaModFix/>
          </a:blip>
          <a:srcRect b="0" l="0" r="0" t="0"/>
          <a:stretch/>
        </p:blipFill>
        <p:spPr>
          <a:xfrm>
            <a:off x="469100" y="1576240"/>
            <a:ext cx="7019282" cy="3014128"/>
          </a:xfrm>
          <a:prstGeom prst="rect">
            <a:avLst/>
          </a:prstGeom>
          <a:noFill/>
          <a:ln>
            <a:noFill/>
          </a:ln>
        </p:spPr>
      </p:pic>
      <p:sp>
        <p:nvSpPr>
          <p:cNvPr id="1011" name="Google Shape;1011;p56"/>
          <p:cNvSpPr txBox="1"/>
          <p:nvPr/>
        </p:nvSpPr>
        <p:spPr>
          <a:xfrm>
            <a:off x="469100" y="896119"/>
            <a:ext cx="8148142" cy="612988"/>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0" i="0" lang="id" sz="1300" u="none" cap="none" strike="noStrike">
                <a:solidFill>
                  <a:schemeClr val="dk1"/>
                </a:solidFill>
                <a:latin typeface="Roboto"/>
                <a:ea typeface="Roboto"/>
                <a:cs typeface="Roboto"/>
                <a:sym typeface="Roboto"/>
              </a:rPr>
              <a:t>Ubah tipe nama kolom menjadi string, yang tadinya integer. Labeli x dan y dengan “</a:t>
            </a:r>
            <a:r>
              <a:rPr b="1" i="0" lang="id" sz="1300" u="none" cap="none" strike="noStrike">
                <a:solidFill>
                  <a:schemeClr val="dk1"/>
                </a:solidFill>
                <a:latin typeface="Roboto"/>
                <a:ea typeface="Roboto"/>
                <a:cs typeface="Roboto"/>
                <a:sym typeface="Roboto"/>
              </a:rPr>
              <a:t>Tahun</a:t>
            </a:r>
            <a:r>
              <a:rPr b="0" i="0" lang="id" sz="1300" u="none" cap="none" strike="noStrike">
                <a:solidFill>
                  <a:schemeClr val="dk1"/>
                </a:solidFill>
                <a:latin typeface="Roboto"/>
                <a:ea typeface="Roboto"/>
                <a:cs typeface="Roboto"/>
                <a:sym typeface="Roboto"/>
              </a:rPr>
              <a:t>” dan “</a:t>
            </a:r>
            <a:r>
              <a:rPr b="1" i="0" lang="id" sz="1300" u="none" cap="none" strike="noStrike">
                <a:solidFill>
                  <a:schemeClr val="dk1"/>
                </a:solidFill>
                <a:latin typeface="Roboto"/>
                <a:ea typeface="Roboto"/>
                <a:cs typeface="Roboto"/>
                <a:sym typeface="Roboto"/>
              </a:rPr>
              <a:t>Jumlah</a:t>
            </a:r>
            <a:r>
              <a:rPr b="0" i="0" lang="id" sz="1300" u="none" cap="none" strike="noStrike">
                <a:solidFill>
                  <a:schemeClr val="dk1"/>
                </a:solidFill>
                <a:latin typeface="Roboto"/>
                <a:ea typeface="Roboto"/>
                <a:cs typeface="Roboto"/>
                <a:sym typeface="Roboto"/>
              </a:rPr>
              <a:t>”. Beri judul “</a:t>
            </a:r>
            <a:r>
              <a:rPr b="1" i="0" lang="id" sz="1300" u="none" cap="none" strike="noStrike">
                <a:solidFill>
                  <a:schemeClr val="dk1"/>
                </a:solidFill>
                <a:latin typeface="Roboto"/>
                <a:ea typeface="Roboto"/>
                <a:cs typeface="Roboto"/>
                <a:sym typeface="Roboto"/>
              </a:rPr>
              <a:t>Grafik Imigran China dan India</a:t>
            </a:r>
            <a:r>
              <a:rPr b="0" i="0" lang="id" sz="1300" u="none" cap="none" strike="noStrike">
                <a:solidFill>
                  <a:schemeClr val="dk1"/>
                </a:solidFill>
                <a:latin typeface="Roboto"/>
                <a:ea typeface="Roboto"/>
                <a:cs typeface="Roboto"/>
                <a:sym typeface="Roboto"/>
              </a:rPr>
              <a:t>” dan plot dengan </a:t>
            </a:r>
            <a:r>
              <a:rPr b="1" i="0" lang="id" sz="1300" u="none" cap="none" strike="noStrike">
                <a:solidFill>
                  <a:schemeClr val="dk1"/>
                </a:solidFill>
                <a:latin typeface="Roboto"/>
                <a:ea typeface="Roboto"/>
                <a:cs typeface="Roboto"/>
                <a:sym typeface="Roboto"/>
              </a:rPr>
              <a:t>line chart</a:t>
            </a:r>
            <a:r>
              <a:rPr b="0" i="0" lang="id" sz="1300" u="none" cap="none" strike="noStrike">
                <a:solidFill>
                  <a:schemeClr val="dk1"/>
                </a:solidFill>
                <a:latin typeface="Roboto"/>
                <a:ea typeface="Roboto"/>
                <a:cs typeface="Roboto"/>
                <a:sym typeface="Roboto"/>
              </a:rPr>
              <a:t>. Penjelasan detail untuk kode, saya masukan dalam gambar dengan font warna hijau diawali tanda pagar.</a:t>
            </a:r>
            <a:endParaRPr b="0" i="0" sz="1300" u="none" cap="none" strike="noStrike">
              <a:solidFill>
                <a:schemeClr val="dk1"/>
              </a:solidFill>
              <a:latin typeface="Roboto"/>
              <a:ea typeface="Roboto"/>
              <a:cs typeface="Roboto"/>
              <a:sym typeface="Roboto"/>
            </a:endParaRPr>
          </a:p>
        </p:txBody>
      </p:sp>
      <p:sp>
        <p:nvSpPr>
          <p:cNvPr id="1012" name="Google Shape;1012;p56"/>
          <p:cNvSpPr/>
          <p:nvPr/>
        </p:nvSpPr>
        <p:spPr>
          <a:xfrm>
            <a:off x="3016595" y="4689175"/>
            <a:ext cx="3110810" cy="276999"/>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id" sz="1200" u="none" cap="none" strike="noStrike">
                <a:solidFill>
                  <a:srgbClr val="17919B"/>
                </a:solidFill>
                <a:latin typeface="Arial"/>
                <a:ea typeface="Arial"/>
                <a:cs typeface="Arial"/>
                <a:sym typeface="Arial"/>
              </a:rPr>
              <a:t>PYTHON 2 (2/5)</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6" name="Shape 1016"/>
        <p:cNvGrpSpPr/>
        <p:nvPr/>
      </p:nvGrpSpPr>
      <p:grpSpPr>
        <a:xfrm>
          <a:off x="0" y="0"/>
          <a:ext cx="0" cy="0"/>
          <a:chOff x="0" y="0"/>
          <a:chExt cx="0" cy="0"/>
        </a:xfrm>
      </p:grpSpPr>
      <p:grpSp>
        <p:nvGrpSpPr>
          <p:cNvPr id="1017" name="Google Shape;1017;p57"/>
          <p:cNvGrpSpPr/>
          <p:nvPr/>
        </p:nvGrpSpPr>
        <p:grpSpPr>
          <a:xfrm>
            <a:off x="8325085" y="65157"/>
            <a:ext cx="763768" cy="752531"/>
            <a:chOff x="695950" y="3458000"/>
            <a:chExt cx="966550" cy="952450"/>
          </a:xfrm>
        </p:grpSpPr>
        <p:sp>
          <p:nvSpPr>
            <p:cNvPr id="1018" name="Google Shape;1018;p57"/>
            <p:cNvSpPr/>
            <p:nvPr/>
          </p:nvSpPr>
          <p:spPr>
            <a:xfrm>
              <a:off x="695950" y="3458000"/>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9" name="Google Shape;1019;p57"/>
            <p:cNvSpPr/>
            <p:nvPr/>
          </p:nvSpPr>
          <p:spPr>
            <a:xfrm>
              <a:off x="1065675" y="3458000"/>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0" name="Google Shape;1020;p57"/>
            <p:cNvSpPr/>
            <p:nvPr/>
          </p:nvSpPr>
          <p:spPr>
            <a:xfrm>
              <a:off x="1435400" y="3458000"/>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1" name="Google Shape;1021;p57"/>
            <p:cNvSpPr/>
            <p:nvPr/>
          </p:nvSpPr>
          <p:spPr>
            <a:xfrm>
              <a:off x="695950" y="3820675"/>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2" name="Google Shape;1022;p57"/>
            <p:cNvSpPr/>
            <p:nvPr/>
          </p:nvSpPr>
          <p:spPr>
            <a:xfrm>
              <a:off x="1065675" y="3820675"/>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3" name="Google Shape;1023;p57"/>
            <p:cNvSpPr/>
            <p:nvPr/>
          </p:nvSpPr>
          <p:spPr>
            <a:xfrm>
              <a:off x="1435400" y="3820675"/>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4" name="Google Shape;1024;p57"/>
            <p:cNvSpPr/>
            <p:nvPr/>
          </p:nvSpPr>
          <p:spPr>
            <a:xfrm>
              <a:off x="695950" y="4183350"/>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5" name="Google Shape;1025;p57"/>
            <p:cNvSpPr/>
            <p:nvPr/>
          </p:nvSpPr>
          <p:spPr>
            <a:xfrm>
              <a:off x="1065675" y="4183350"/>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6" name="Google Shape;1026;p57"/>
            <p:cNvSpPr/>
            <p:nvPr/>
          </p:nvSpPr>
          <p:spPr>
            <a:xfrm>
              <a:off x="1435400" y="4183350"/>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027" name="Google Shape;1027;p57"/>
          <p:cNvSpPr txBox="1"/>
          <p:nvPr/>
        </p:nvSpPr>
        <p:spPr>
          <a:xfrm>
            <a:off x="212775" y="4649600"/>
            <a:ext cx="14349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1" i="0" lang="id" sz="1100" u="none" cap="none" strike="noStrike">
                <a:solidFill>
                  <a:srgbClr val="18919B"/>
                </a:solidFill>
                <a:latin typeface="Caveat"/>
                <a:ea typeface="Caveat"/>
                <a:cs typeface="Caveat"/>
                <a:sym typeface="Caveat"/>
              </a:rPr>
              <a:t>#RintisKarirImpian</a:t>
            </a:r>
            <a:endParaRPr b="1" i="0" sz="1100" u="none" cap="none" strike="noStrike">
              <a:solidFill>
                <a:srgbClr val="18919B"/>
              </a:solidFill>
              <a:latin typeface="Caveat"/>
              <a:ea typeface="Caveat"/>
              <a:cs typeface="Caveat"/>
              <a:sym typeface="Caveat"/>
            </a:endParaRPr>
          </a:p>
        </p:txBody>
      </p:sp>
      <p:pic>
        <p:nvPicPr>
          <p:cNvPr id="1028" name="Google Shape;1028;p57"/>
          <p:cNvPicPr preferRelativeResize="0"/>
          <p:nvPr/>
        </p:nvPicPr>
        <p:blipFill rotWithShape="1">
          <a:blip r:embed="rId3">
            <a:alphaModFix/>
          </a:blip>
          <a:srcRect b="0" l="0" r="0" t="0"/>
          <a:stretch/>
        </p:blipFill>
        <p:spPr>
          <a:xfrm>
            <a:off x="8410175" y="4803796"/>
            <a:ext cx="558450" cy="262804"/>
          </a:xfrm>
          <a:prstGeom prst="rect">
            <a:avLst/>
          </a:prstGeom>
          <a:noFill/>
          <a:ln>
            <a:noFill/>
          </a:ln>
        </p:spPr>
      </p:pic>
      <p:sp>
        <p:nvSpPr>
          <p:cNvPr id="1029" name="Google Shape;1029;p57"/>
          <p:cNvSpPr txBox="1"/>
          <p:nvPr/>
        </p:nvSpPr>
        <p:spPr>
          <a:xfrm>
            <a:off x="359325" y="164275"/>
            <a:ext cx="7884600" cy="553968"/>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600"/>
              <a:buFont typeface="Arial"/>
              <a:buNone/>
            </a:pPr>
            <a:r>
              <a:rPr b="1" i="0" lang="id" sz="2400" u="none" cap="none" strike="noStrike">
                <a:solidFill>
                  <a:srgbClr val="18919B"/>
                </a:solidFill>
                <a:latin typeface="Roboto"/>
                <a:ea typeface="Roboto"/>
                <a:cs typeface="Roboto"/>
                <a:sym typeface="Roboto"/>
              </a:rPr>
              <a:t>Jawaban 1</a:t>
            </a:r>
            <a:endParaRPr b="1" i="0" sz="2400" u="none" cap="none" strike="noStrike">
              <a:solidFill>
                <a:srgbClr val="18919B"/>
              </a:solidFill>
              <a:latin typeface="Roboto"/>
              <a:ea typeface="Roboto"/>
              <a:cs typeface="Roboto"/>
              <a:sym typeface="Roboto"/>
            </a:endParaRPr>
          </a:p>
        </p:txBody>
      </p:sp>
      <p:sp>
        <p:nvSpPr>
          <p:cNvPr id="1030" name="Google Shape;1030;p57"/>
          <p:cNvSpPr txBox="1"/>
          <p:nvPr/>
        </p:nvSpPr>
        <p:spPr>
          <a:xfrm>
            <a:off x="469100" y="837340"/>
            <a:ext cx="8148142" cy="212879"/>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0" i="0" lang="id" sz="1300" u="none" cap="none" strike="noStrike">
                <a:solidFill>
                  <a:schemeClr val="dk1"/>
                </a:solidFill>
                <a:latin typeface="Roboto"/>
                <a:ea typeface="Roboto"/>
                <a:cs typeface="Roboto"/>
                <a:sym typeface="Roboto"/>
              </a:rPr>
              <a:t>Hasil plot.</a:t>
            </a:r>
            <a:endParaRPr/>
          </a:p>
        </p:txBody>
      </p:sp>
      <p:pic>
        <p:nvPicPr>
          <p:cNvPr id="1031" name="Google Shape;1031;p57"/>
          <p:cNvPicPr preferRelativeResize="0"/>
          <p:nvPr/>
        </p:nvPicPr>
        <p:blipFill rotWithShape="1">
          <a:blip r:embed="rId4">
            <a:alphaModFix/>
          </a:blip>
          <a:srcRect b="0" l="0" r="0" t="0"/>
          <a:stretch/>
        </p:blipFill>
        <p:spPr>
          <a:xfrm>
            <a:off x="2492066" y="1331481"/>
            <a:ext cx="4159868" cy="3213480"/>
          </a:xfrm>
          <a:prstGeom prst="rect">
            <a:avLst/>
          </a:prstGeom>
          <a:noFill/>
          <a:ln cap="flat" cmpd="sng" w="9525">
            <a:solidFill>
              <a:schemeClr val="lt1"/>
            </a:solidFill>
            <a:prstDash val="solid"/>
            <a:round/>
            <a:headEnd len="sm" w="sm" type="none"/>
            <a:tailEnd len="sm" w="sm" type="none"/>
          </a:ln>
        </p:spPr>
      </p:pic>
      <p:sp>
        <p:nvSpPr>
          <p:cNvPr id="1032" name="Google Shape;1032;p57"/>
          <p:cNvSpPr/>
          <p:nvPr/>
        </p:nvSpPr>
        <p:spPr>
          <a:xfrm>
            <a:off x="3016595" y="4689175"/>
            <a:ext cx="3110810" cy="276999"/>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id" sz="1200" u="none" cap="none" strike="noStrike">
                <a:solidFill>
                  <a:srgbClr val="17919B"/>
                </a:solidFill>
                <a:latin typeface="Arial"/>
                <a:ea typeface="Arial"/>
                <a:cs typeface="Arial"/>
                <a:sym typeface="Arial"/>
              </a:rPr>
              <a:t>PYTHON 2 (3/5)</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6" name="Shape 1036"/>
        <p:cNvGrpSpPr/>
        <p:nvPr/>
      </p:nvGrpSpPr>
      <p:grpSpPr>
        <a:xfrm>
          <a:off x="0" y="0"/>
          <a:ext cx="0" cy="0"/>
          <a:chOff x="0" y="0"/>
          <a:chExt cx="0" cy="0"/>
        </a:xfrm>
      </p:grpSpPr>
      <p:pic>
        <p:nvPicPr>
          <p:cNvPr id="1037" name="Google Shape;1037;p58"/>
          <p:cNvPicPr preferRelativeResize="0"/>
          <p:nvPr/>
        </p:nvPicPr>
        <p:blipFill rotWithShape="1">
          <a:blip r:embed="rId3">
            <a:alphaModFix/>
          </a:blip>
          <a:srcRect b="0" l="0" r="0" t="0"/>
          <a:stretch/>
        </p:blipFill>
        <p:spPr>
          <a:xfrm>
            <a:off x="469100" y="1465828"/>
            <a:ext cx="6797610" cy="3007791"/>
          </a:xfrm>
          <a:prstGeom prst="rect">
            <a:avLst/>
          </a:prstGeom>
          <a:noFill/>
          <a:ln>
            <a:noFill/>
          </a:ln>
        </p:spPr>
      </p:pic>
      <p:grpSp>
        <p:nvGrpSpPr>
          <p:cNvPr id="1038" name="Google Shape;1038;p58"/>
          <p:cNvGrpSpPr/>
          <p:nvPr/>
        </p:nvGrpSpPr>
        <p:grpSpPr>
          <a:xfrm>
            <a:off x="8325085" y="65157"/>
            <a:ext cx="763768" cy="752531"/>
            <a:chOff x="695950" y="3458000"/>
            <a:chExt cx="966550" cy="952450"/>
          </a:xfrm>
        </p:grpSpPr>
        <p:sp>
          <p:nvSpPr>
            <p:cNvPr id="1039" name="Google Shape;1039;p58"/>
            <p:cNvSpPr/>
            <p:nvPr/>
          </p:nvSpPr>
          <p:spPr>
            <a:xfrm>
              <a:off x="695950" y="3458000"/>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0" name="Google Shape;1040;p58"/>
            <p:cNvSpPr/>
            <p:nvPr/>
          </p:nvSpPr>
          <p:spPr>
            <a:xfrm>
              <a:off x="1065675" y="3458000"/>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1" name="Google Shape;1041;p58"/>
            <p:cNvSpPr/>
            <p:nvPr/>
          </p:nvSpPr>
          <p:spPr>
            <a:xfrm>
              <a:off x="1435400" y="3458000"/>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2" name="Google Shape;1042;p58"/>
            <p:cNvSpPr/>
            <p:nvPr/>
          </p:nvSpPr>
          <p:spPr>
            <a:xfrm>
              <a:off x="695950" y="3820675"/>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3" name="Google Shape;1043;p58"/>
            <p:cNvSpPr/>
            <p:nvPr/>
          </p:nvSpPr>
          <p:spPr>
            <a:xfrm>
              <a:off x="1065675" y="3820675"/>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4" name="Google Shape;1044;p58"/>
            <p:cNvSpPr/>
            <p:nvPr/>
          </p:nvSpPr>
          <p:spPr>
            <a:xfrm>
              <a:off x="1435400" y="3820675"/>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5" name="Google Shape;1045;p58"/>
            <p:cNvSpPr/>
            <p:nvPr/>
          </p:nvSpPr>
          <p:spPr>
            <a:xfrm>
              <a:off x="695950" y="4183350"/>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6" name="Google Shape;1046;p58"/>
            <p:cNvSpPr/>
            <p:nvPr/>
          </p:nvSpPr>
          <p:spPr>
            <a:xfrm>
              <a:off x="1065675" y="4183350"/>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7" name="Google Shape;1047;p58"/>
            <p:cNvSpPr/>
            <p:nvPr/>
          </p:nvSpPr>
          <p:spPr>
            <a:xfrm>
              <a:off x="1435400" y="4183350"/>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048" name="Google Shape;1048;p58"/>
          <p:cNvSpPr txBox="1"/>
          <p:nvPr/>
        </p:nvSpPr>
        <p:spPr>
          <a:xfrm>
            <a:off x="212775" y="4649600"/>
            <a:ext cx="14349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1" i="0" lang="id" sz="1100" u="none" cap="none" strike="noStrike">
                <a:solidFill>
                  <a:srgbClr val="18919B"/>
                </a:solidFill>
                <a:latin typeface="Caveat"/>
                <a:ea typeface="Caveat"/>
                <a:cs typeface="Caveat"/>
                <a:sym typeface="Caveat"/>
              </a:rPr>
              <a:t>#RintisKarirImpian</a:t>
            </a:r>
            <a:endParaRPr b="1" i="0" sz="1100" u="none" cap="none" strike="noStrike">
              <a:solidFill>
                <a:srgbClr val="18919B"/>
              </a:solidFill>
              <a:latin typeface="Caveat"/>
              <a:ea typeface="Caveat"/>
              <a:cs typeface="Caveat"/>
              <a:sym typeface="Caveat"/>
            </a:endParaRPr>
          </a:p>
        </p:txBody>
      </p:sp>
      <p:pic>
        <p:nvPicPr>
          <p:cNvPr id="1049" name="Google Shape;1049;p58"/>
          <p:cNvPicPr preferRelativeResize="0"/>
          <p:nvPr/>
        </p:nvPicPr>
        <p:blipFill rotWithShape="1">
          <a:blip r:embed="rId4">
            <a:alphaModFix/>
          </a:blip>
          <a:srcRect b="0" l="0" r="0" t="0"/>
          <a:stretch/>
        </p:blipFill>
        <p:spPr>
          <a:xfrm>
            <a:off x="8410175" y="4803796"/>
            <a:ext cx="558450" cy="262804"/>
          </a:xfrm>
          <a:prstGeom prst="rect">
            <a:avLst/>
          </a:prstGeom>
          <a:noFill/>
          <a:ln>
            <a:noFill/>
          </a:ln>
        </p:spPr>
      </p:pic>
      <p:sp>
        <p:nvSpPr>
          <p:cNvPr id="1050" name="Google Shape;1050;p58"/>
          <p:cNvSpPr txBox="1"/>
          <p:nvPr/>
        </p:nvSpPr>
        <p:spPr>
          <a:xfrm>
            <a:off x="359325" y="164275"/>
            <a:ext cx="7884600" cy="492412"/>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600"/>
              <a:buFont typeface="Arial"/>
              <a:buNone/>
            </a:pPr>
            <a:r>
              <a:rPr b="1" i="0" lang="id" sz="2000" u="none" cap="none" strike="noStrike">
                <a:solidFill>
                  <a:srgbClr val="18919B"/>
                </a:solidFill>
                <a:latin typeface="Roboto"/>
                <a:ea typeface="Roboto"/>
                <a:cs typeface="Roboto"/>
                <a:sym typeface="Roboto"/>
              </a:rPr>
              <a:t>Jawban 2</a:t>
            </a:r>
            <a:endParaRPr b="1" i="0" sz="2000" u="none" cap="none" strike="noStrike">
              <a:solidFill>
                <a:srgbClr val="18919B"/>
              </a:solidFill>
              <a:latin typeface="Roboto"/>
              <a:ea typeface="Roboto"/>
              <a:cs typeface="Roboto"/>
              <a:sym typeface="Roboto"/>
            </a:endParaRPr>
          </a:p>
        </p:txBody>
      </p:sp>
      <p:sp>
        <p:nvSpPr>
          <p:cNvPr id="1051" name="Google Shape;1051;p58"/>
          <p:cNvSpPr txBox="1"/>
          <p:nvPr/>
        </p:nvSpPr>
        <p:spPr>
          <a:xfrm>
            <a:off x="469100" y="837340"/>
            <a:ext cx="8148142" cy="412934"/>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0" i="0" lang="id" sz="1300" u="none" cap="none" strike="noStrike">
                <a:solidFill>
                  <a:schemeClr val="dk1"/>
                </a:solidFill>
                <a:latin typeface="Roboto"/>
                <a:ea typeface="Roboto"/>
                <a:cs typeface="Roboto"/>
                <a:sym typeface="Roboto"/>
              </a:rPr>
              <a:t>Plot sama seperti task 1, ada tambahan parameter </a:t>
            </a:r>
            <a:r>
              <a:rPr b="1" i="0" lang="id" sz="1300" u="none" cap="none" strike="noStrike">
                <a:solidFill>
                  <a:schemeClr val="dk1"/>
                </a:solidFill>
                <a:latin typeface="Roboto"/>
                <a:ea typeface="Roboto"/>
                <a:cs typeface="Roboto"/>
                <a:sym typeface="Roboto"/>
              </a:rPr>
              <a:t>figsize</a:t>
            </a:r>
            <a:r>
              <a:rPr b="0" i="0" lang="id" sz="1300" u="none" cap="none" strike="noStrike">
                <a:solidFill>
                  <a:schemeClr val="dk1"/>
                </a:solidFill>
                <a:latin typeface="Roboto"/>
                <a:ea typeface="Roboto"/>
                <a:cs typeface="Roboto"/>
                <a:sym typeface="Roboto"/>
              </a:rPr>
              <a:t> untuk mengatur besaran image chart nya.</a:t>
            </a:r>
            <a:endParaRPr/>
          </a:p>
          <a:p>
            <a:pPr indent="0" lvl="0" marL="12700" marR="0" rtl="0" algn="l">
              <a:lnSpc>
                <a:spcPct val="100000"/>
              </a:lnSpc>
              <a:spcBef>
                <a:spcPts val="0"/>
              </a:spcBef>
              <a:spcAft>
                <a:spcPts val="0"/>
              </a:spcAft>
              <a:buNone/>
            </a:pPr>
            <a:r>
              <a:rPr b="0" i="0" lang="id" sz="1300" u="none" cap="none" strike="noStrike">
                <a:solidFill>
                  <a:schemeClr val="dk1"/>
                </a:solidFill>
                <a:latin typeface="Roboto"/>
                <a:ea typeface="Roboto"/>
                <a:cs typeface="Roboto"/>
                <a:sym typeface="Roboto"/>
              </a:rPr>
              <a:t>Penjelesan detail kode ada di dalam capture di bawah ini, font hijau diawali tanda pagar.</a:t>
            </a:r>
            <a:endParaRPr b="0" i="0" sz="1300" u="none" cap="none" strike="noStrike">
              <a:solidFill>
                <a:schemeClr val="dk1"/>
              </a:solidFill>
              <a:latin typeface="Roboto"/>
              <a:ea typeface="Roboto"/>
              <a:cs typeface="Roboto"/>
              <a:sym typeface="Roboto"/>
            </a:endParaRPr>
          </a:p>
        </p:txBody>
      </p:sp>
      <p:sp>
        <p:nvSpPr>
          <p:cNvPr id="1052" name="Google Shape;1052;p58"/>
          <p:cNvSpPr/>
          <p:nvPr/>
        </p:nvSpPr>
        <p:spPr>
          <a:xfrm>
            <a:off x="3016595" y="4689175"/>
            <a:ext cx="3110810" cy="276999"/>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id" sz="1200" u="none" cap="none" strike="noStrike">
                <a:solidFill>
                  <a:srgbClr val="17919B"/>
                </a:solidFill>
                <a:latin typeface="Arial"/>
                <a:ea typeface="Arial"/>
                <a:cs typeface="Arial"/>
                <a:sym typeface="Arial"/>
              </a:rPr>
              <a:t>PYTHON 2 (4/5)</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6" name="Shape 1056"/>
        <p:cNvGrpSpPr/>
        <p:nvPr/>
      </p:nvGrpSpPr>
      <p:grpSpPr>
        <a:xfrm>
          <a:off x="0" y="0"/>
          <a:ext cx="0" cy="0"/>
          <a:chOff x="0" y="0"/>
          <a:chExt cx="0" cy="0"/>
        </a:xfrm>
      </p:grpSpPr>
      <p:pic>
        <p:nvPicPr>
          <p:cNvPr id="1057" name="Google Shape;1057;p59"/>
          <p:cNvPicPr preferRelativeResize="0"/>
          <p:nvPr/>
        </p:nvPicPr>
        <p:blipFill rotWithShape="1">
          <a:blip r:embed="rId3">
            <a:alphaModFix/>
          </a:blip>
          <a:srcRect b="0" l="0" r="0" t="0"/>
          <a:stretch/>
        </p:blipFill>
        <p:spPr>
          <a:xfrm>
            <a:off x="1783856" y="1226842"/>
            <a:ext cx="5576283" cy="3318119"/>
          </a:xfrm>
          <a:prstGeom prst="rect">
            <a:avLst/>
          </a:prstGeom>
          <a:noFill/>
          <a:ln>
            <a:noFill/>
          </a:ln>
        </p:spPr>
      </p:pic>
      <p:grpSp>
        <p:nvGrpSpPr>
          <p:cNvPr id="1058" name="Google Shape;1058;p59"/>
          <p:cNvGrpSpPr/>
          <p:nvPr/>
        </p:nvGrpSpPr>
        <p:grpSpPr>
          <a:xfrm>
            <a:off x="8325085" y="65157"/>
            <a:ext cx="763768" cy="752531"/>
            <a:chOff x="695950" y="3458000"/>
            <a:chExt cx="966550" cy="952450"/>
          </a:xfrm>
        </p:grpSpPr>
        <p:sp>
          <p:nvSpPr>
            <p:cNvPr id="1059" name="Google Shape;1059;p59"/>
            <p:cNvSpPr/>
            <p:nvPr/>
          </p:nvSpPr>
          <p:spPr>
            <a:xfrm>
              <a:off x="695950" y="3458000"/>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0" name="Google Shape;1060;p59"/>
            <p:cNvSpPr/>
            <p:nvPr/>
          </p:nvSpPr>
          <p:spPr>
            <a:xfrm>
              <a:off x="1065675" y="3458000"/>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1" name="Google Shape;1061;p59"/>
            <p:cNvSpPr/>
            <p:nvPr/>
          </p:nvSpPr>
          <p:spPr>
            <a:xfrm>
              <a:off x="1435400" y="3458000"/>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2" name="Google Shape;1062;p59"/>
            <p:cNvSpPr/>
            <p:nvPr/>
          </p:nvSpPr>
          <p:spPr>
            <a:xfrm>
              <a:off x="695950" y="3820675"/>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3" name="Google Shape;1063;p59"/>
            <p:cNvSpPr/>
            <p:nvPr/>
          </p:nvSpPr>
          <p:spPr>
            <a:xfrm>
              <a:off x="1065675" y="3820675"/>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4" name="Google Shape;1064;p59"/>
            <p:cNvSpPr/>
            <p:nvPr/>
          </p:nvSpPr>
          <p:spPr>
            <a:xfrm>
              <a:off x="1435400" y="3820675"/>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5" name="Google Shape;1065;p59"/>
            <p:cNvSpPr/>
            <p:nvPr/>
          </p:nvSpPr>
          <p:spPr>
            <a:xfrm>
              <a:off x="695950" y="4183350"/>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6" name="Google Shape;1066;p59"/>
            <p:cNvSpPr/>
            <p:nvPr/>
          </p:nvSpPr>
          <p:spPr>
            <a:xfrm>
              <a:off x="1065675" y="4183350"/>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7" name="Google Shape;1067;p59"/>
            <p:cNvSpPr/>
            <p:nvPr/>
          </p:nvSpPr>
          <p:spPr>
            <a:xfrm>
              <a:off x="1435400" y="4183350"/>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068" name="Google Shape;1068;p59"/>
          <p:cNvSpPr txBox="1"/>
          <p:nvPr/>
        </p:nvSpPr>
        <p:spPr>
          <a:xfrm>
            <a:off x="212775" y="4649600"/>
            <a:ext cx="14349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1" i="0" lang="id" sz="1100" u="none" cap="none" strike="noStrike">
                <a:solidFill>
                  <a:srgbClr val="18919B"/>
                </a:solidFill>
                <a:latin typeface="Caveat"/>
                <a:ea typeface="Caveat"/>
                <a:cs typeface="Caveat"/>
                <a:sym typeface="Caveat"/>
              </a:rPr>
              <a:t>#RintisKarirImpian</a:t>
            </a:r>
            <a:endParaRPr b="1" i="0" sz="1100" u="none" cap="none" strike="noStrike">
              <a:solidFill>
                <a:srgbClr val="18919B"/>
              </a:solidFill>
              <a:latin typeface="Caveat"/>
              <a:ea typeface="Caveat"/>
              <a:cs typeface="Caveat"/>
              <a:sym typeface="Caveat"/>
            </a:endParaRPr>
          </a:p>
        </p:txBody>
      </p:sp>
      <p:pic>
        <p:nvPicPr>
          <p:cNvPr id="1069" name="Google Shape;1069;p59"/>
          <p:cNvPicPr preferRelativeResize="0"/>
          <p:nvPr/>
        </p:nvPicPr>
        <p:blipFill rotWithShape="1">
          <a:blip r:embed="rId4">
            <a:alphaModFix/>
          </a:blip>
          <a:srcRect b="0" l="0" r="0" t="0"/>
          <a:stretch/>
        </p:blipFill>
        <p:spPr>
          <a:xfrm>
            <a:off x="8410175" y="4803796"/>
            <a:ext cx="558450" cy="262804"/>
          </a:xfrm>
          <a:prstGeom prst="rect">
            <a:avLst/>
          </a:prstGeom>
          <a:noFill/>
          <a:ln>
            <a:noFill/>
          </a:ln>
        </p:spPr>
      </p:pic>
      <p:sp>
        <p:nvSpPr>
          <p:cNvPr id="1070" name="Google Shape;1070;p59"/>
          <p:cNvSpPr txBox="1"/>
          <p:nvPr/>
        </p:nvSpPr>
        <p:spPr>
          <a:xfrm>
            <a:off x="359325" y="164275"/>
            <a:ext cx="7884600" cy="553968"/>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600"/>
              <a:buFont typeface="Arial"/>
              <a:buNone/>
            </a:pPr>
            <a:r>
              <a:rPr b="1" i="0" lang="id" sz="2400" u="none" cap="none" strike="noStrike">
                <a:solidFill>
                  <a:srgbClr val="18919B"/>
                </a:solidFill>
                <a:latin typeface="Roboto"/>
                <a:ea typeface="Roboto"/>
                <a:cs typeface="Roboto"/>
                <a:sym typeface="Roboto"/>
              </a:rPr>
              <a:t>Jawaban 2</a:t>
            </a:r>
            <a:endParaRPr b="1" i="0" sz="2400" u="none" cap="none" strike="noStrike">
              <a:solidFill>
                <a:srgbClr val="18919B"/>
              </a:solidFill>
              <a:latin typeface="Roboto"/>
              <a:ea typeface="Roboto"/>
              <a:cs typeface="Roboto"/>
              <a:sym typeface="Roboto"/>
            </a:endParaRPr>
          </a:p>
        </p:txBody>
      </p:sp>
      <p:sp>
        <p:nvSpPr>
          <p:cNvPr id="1071" name="Google Shape;1071;p59"/>
          <p:cNvSpPr txBox="1"/>
          <p:nvPr/>
        </p:nvSpPr>
        <p:spPr>
          <a:xfrm>
            <a:off x="469100" y="837340"/>
            <a:ext cx="8148142" cy="212879"/>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0" i="0" lang="id" sz="1300" u="none" cap="none" strike="noStrike">
                <a:solidFill>
                  <a:schemeClr val="dk1"/>
                </a:solidFill>
                <a:latin typeface="Roboto"/>
                <a:ea typeface="Roboto"/>
                <a:cs typeface="Roboto"/>
                <a:sym typeface="Roboto"/>
              </a:rPr>
              <a:t>Hasil plot.</a:t>
            </a:r>
            <a:endParaRPr/>
          </a:p>
        </p:txBody>
      </p:sp>
      <p:sp>
        <p:nvSpPr>
          <p:cNvPr id="1072" name="Google Shape;1072;p59"/>
          <p:cNvSpPr/>
          <p:nvPr/>
        </p:nvSpPr>
        <p:spPr>
          <a:xfrm>
            <a:off x="3016595" y="4689175"/>
            <a:ext cx="3110810" cy="276999"/>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id" sz="1200" u="none" cap="none" strike="noStrike">
                <a:solidFill>
                  <a:srgbClr val="17919B"/>
                </a:solidFill>
                <a:latin typeface="Arial"/>
                <a:ea typeface="Arial"/>
                <a:cs typeface="Arial"/>
                <a:sym typeface="Arial"/>
              </a:rPr>
              <a:t>PYTHON 2 (5/5)</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6" name="Shape 1076"/>
        <p:cNvGrpSpPr/>
        <p:nvPr/>
      </p:nvGrpSpPr>
      <p:grpSpPr>
        <a:xfrm>
          <a:off x="0" y="0"/>
          <a:ext cx="0" cy="0"/>
          <a:chOff x="0" y="0"/>
          <a:chExt cx="0" cy="0"/>
        </a:xfrm>
      </p:grpSpPr>
      <p:grpSp>
        <p:nvGrpSpPr>
          <p:cNvPr id="1077" name="Google Shape;1077;p60"/>
          <p:cNvGrpSpPr/>
          <p:nvPr/>
        </p:nvGrpSpPr>
        <p:grpSpPr>
          <a:xfrm>
            <a:off x="8325085" y="65155"/>
            <a:ext cx="763768" cy="752531"/>
            <a:chOff x="695950" y="3458000"/>
            <a:chExt cx="966550" cy="952450"/>
          </a:xfrm>
        </p:grpSpPr>
        <p:sp>
          <p:nvSpPr>
            <p:cNvPr id="1078" name="Google Shape;1078;p60"/>
            <p:cNvSpPr/>
            <p:nvPr/>
          </p:nvSpPr>
          <p:spPr>
            <a:xfrm>
              <a:off x="695950" y="3458000"/>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9" name="Google Shape;1079;p60"/>
            <p:cNvSpPr/>
            <p:nvPr/>
          </p:nvSpPr>
          <p:spPr>
            <a:xfrm>
              <a:off x="1065675" y="3458000"/>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0" name="Google Shape;1080;p60"/>
            <p:cNvSpPr/>
            <p:nvPr/>
          </p:nvSpPr>
          <p:spPr>
            <a:xfrm>
              <a:off x="1435400" y="3458000"/>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1" name="Google Shape;1081;p60"/>
            <p:cNvSpPr/>
            <p:nvPr/>
          </p:nvSpPr>
          <p:spPr>
            <a:xfrm>
              <a:off x="695950" y="3820675"/>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2" name="Google Shape;1082;p60"/>
            <p:cNvSpPr/>
            <p:nvPr/>
          </p:nvSpPr>
          <p:spPr>
            <a:xfrm>
              <a:off x="1065675" y="3820675"/>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3" name="Google Shape;1083;p60"/>
            <p:cNvSpPr/>
            <p:nvPr/>
          </p:nvSpPr>
          <p:spPr>
            <a:xfrm>
              <a:off x="1435400" y="3820675"/>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4" name="Google Shape;1084;p60"/>
            <p:cNvSpPr/>
            <p:nvPr/>
          </p:nvSpPr>
          <p:spPr>
            <a:xfrm>
              <a:off x="695950" y="4183350"/>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5" name="Google Shape;1085;p60"/>
            <p:cNvSpPr/>
            <p:nvPr/>
          </p:nvSpPr>
          <p:spPr>
            <a:xfrm>
              <a:off x="1065675" y="4183350"/>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6" name="Google Shape;1086;p60"/>
            <p:cNvSpPr/>
            <p:nvPr/>
          </p:nvSpPr>
          <p:spPr>
            <a:xfrm>
              <a:off x="1435400" y="4183350"/>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087" name="Google Shape;1087;p60"/>
          <p:cNvSpPr txBox="1"/>
          <p:nvPr/>
        </p:nvSpPr>
        <p:spPr>
          <a:xfrm>
            <a:off x="212775" y="4649600"/>
            <a:ext cx="14349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1" i="0" lang="id" sz="1100" u="none" cap="none" strike="noStrike">
                <a:solidFill>
                  <a:srgbClr val="18919B"/>
                </a:solidFill>
                <a:latin typeface="Caveat"/>
                <a:ea typeface="Caveat"/>
                <a:cs typeface="Caveat"/>
                <a:sym typeface="Caveat"/>
              </a:rPr>
              <a:t>#RintisKarirImpian</a:t>
            </a:r>
            <a:endParaRPr b="1" i="0" sz="1100" u="none" cap="none" strike="noStrike">
              <a:solidFill>
                <a:srgbClr val="18919B"/>
              </a:solidFill>
              <a:latin typeface="Caveat"/>
              <a:ea typeface="Caveat"/>
              <a:cs typeface="Caveat"/>
              <a:sym typeface="Caveat"/>
            </a:endParaRPr>
          </a:p>
        </p:txBody>
      </p:sp>
      <p:pic>
        <p:nvPicPr>
          <p:cNvPr id="1088" name="Google Shape;1088;p60"/>
          <p:cNvPicPr preferRelativeResize="0"/>
          <p:nvPr/>
        </p:nvPicPr>
        <p:blipFill rotWithShape="1">
          <a:blip r:embed="rId3">
            <a:alphaModFix/>
          </a:blip>
          <a:srcRect b="0" l="0" r="0" t="0"/>
          <a:stretch/>
        </p:blipFill>
        <p:spPr>
          <a:xfrm>
            <a:off x="8410175" y="4803796"/>
            <a:ext cx="558450" cy="262804"/>
          </a:xfrm>
          <a:prstGeom prst="rect">
            <a:avLst/>
          </a:prstGeom>
          <a:noFill/>
          <a:ln>
            <a:noFill/>
          </a:ln>
        </p:spPr>
      </p:pic>
      <p:sp>
        <p:nvSpPr>
          <p:cNvPr id="1089" name="Google Shape;1089;p60"/>
          <p:cNvSpPr txBox="1"/>
          <p:nvPr/>
        </p:nvSpPr>
        <p:spPr>
          <a:xfrm>
            <a:off x="198875" y="1021325"/>
            <a:ext cx="8232300" cy="389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rPr b="0" i="0" lang="id" sz="1500" u="none" cap="none" strike="noStrike">
                <a:solidFill>
                  <a:srgbClr val="434343"/>
                </a:solidFill>
                <a:latin typeface="Arial"/>
                <a:ea typeface="Arial"/>
                <a:cs typeface="Arial"/>
                <a:sym typeface="Arial"/>
              </a:rPr>
              <a:t>Task:</a:t>
            </a:r>
            <a:endParaRPr b="0" i="0" sz="1500" u="none" cap="none" strike="noStrike">
              <a:solidFill>
                <a:srgbClr val="434343"/>
              </a:solidFill>
              <a:latin typeface="Arial"/>
              <a:ea typeface="Arial"/>
              <a:cs typeface="Arial"/>
              <a:sym typeface="Arial"/>
            </a:endParaRPr>
          </a:p>
        </p:txBody>
      </p:sp>
      <p:sp>
        <p:nvSpPr>
          <p:cNvPr id="1090" name="Google Shape;1090;p60"/>
          <p:cNvSpPr txBox="1"/>
          <p:nvPr/>
        </p:nvSpPr>
        <p:spPr>
          <a:xfrm>
            <a:off x="414649" y="1879430"/>
            <a:ext cx="8382047" cy="1084882"/>
          </a:xfrm>
          <a:prstGeom prst="rect">
            <a:avLst/>
          </a:prstGeom>
          <a:noFill/>
          <a:ln>
            <a:noFill/>
          </a:ln>
        </p:spPr>
        <p:txBody>
          <a:bodyPr anchorCtr="0" anchor="t" bIns="91425" lIns="91425" spcFirstLastPara="1" rIns="91425" wrap="square" tIns="91425">
            <a:spAutoFit/>
          </a:bodyPr>
          <a:lstStyle/>
          <a:p>
            <a:pPr indent="0" lvl="0" marL="9144" marR="0" rtl="0" algn="l">
              <a:lnSpc>
                <a:spcPct val="150000"/>
              </a:lnSpc>
              <a:spcBef>
                <a:spcPts val="0"/>
              </a:spcBef>
              <a:spcAft>
                <a:spcPts val="0"/>
              </a:spcAft>
              <a:buNone/>
            </a:pPr>
            <a:r>
              <a:rPr b="0" i="0" lang="id" sz="1300" u="none" cap="none" strike="noStrike">
                <a:solidFill>
                  <a:srgbClr val="000000"/>
                </a:solidFill>
                <a:latin typeface="Roboto"/>
                <a:ea typeface="Roboto"/>
                <a:cs typeface="Roboto"/>
                <a:sym typeface="Roboto"/>
              </a:rPr>
              <a:t>Dari dataset yang ada,</a:t>
            </a:r>
            <a:endParaRPr/>
          </a:p>
          <a:p>
            <a:pPr indent="0" lvl="0" marL="9144" marR="0" rtl="0" algn="l">
              <a:lnSpc>
                <a:spcPct val="150000"/>
              </a:lnSpc>
              <a:spcBef>
                <a:spcPts val="0"/>
              </a:spcBef>
              <a:spcAft>
                <a:spcPts val="0"/>
              </a:spcAft>
              <a:buNone/>
            </a:pPr>
            <a:r>
              <a:rPr b="0" i="0" lang="id" sz="1300" u="none" cap="none" strike="noStrike">
                <a:solidFill>
                  <a:srgbClr val="000000"/>
                </a:solidFill>
                <a:latin typeface="Roboto"/>
                <a:ea typeface="Roboto"/>
                <a:cs typeface="Roboto"/>
                <a:sym typeface="Roboto"/>
              </a:rPr>
              <a:t>tampilkan </a:t>
            </a:r>
            <a:r>
              <a:rPr b="1" i="0" lang="id" sz="1300" u="none" cap="none" strike="noStrike">
                <a:solidFill>
                  <a:srgbClr val="000000"/>
                </a:solidFill>
                <a:latin typeface="Roboto"/>
                <a:ea typeface="Roboto"/>
                <a:cs typeface="Roboto"/>
                <a:sym typeface="Roboto"/>
              </a:rPr>
              <a:t>TOP 5 Category </a:t>
            </a:r>
            <a:r>
              <a:rPr b="0" i="0" lang="id" sz="1300" u="none" cap="none" strike="noStrike">
                <a:solidFill>
                  <a:srgbClr val="000000"/>
                </a:solidFill>
                <a:latin typeface="Roboto"/>
                <a:ea typeface="Roboto"/>
                <a:cs typeface="Roboto"/>
                <a:sym typeface="Roboto"/>
              </a:rPr>
              <a:t>selama </a:t>
            </a:r>
            <a:r>
              <a:rPr b="1" i="0" lang="id" sz="1300" u="none" cap="none" strike="noStrike">
                <a:solidFill>
                  <a:srgbClr val="000000"/>
                </a:solidFill>
                <a:latin typeface="Roboto"/>
                <a:ea typeface="Roboto"/>
                <a:cs typeface="Roboto"/>
                <a:sym typeface="Roboto"/>
              </a:rPr>
              <a:t>2016</a:t>
            </a:r>
            <a:r>
              <a:rPr b="0" i="0" lang="id" sz="1300" u="none" cap="none" strike="noStrike">
                <a:solidFill>
                  <a:srgbClr val="000000"/>
                </a:solidFill>
                <a:latin typeface="Roboto"/>
                <a:ea typeface="Roboto"/>
                <a:cs typeface="Roboto"/>
                <a:sym typeface="Roboto"/>
              </a:rPr>
              <a:t> dengan berdasarkan nilai </a:t>
            </a:r>
            <a:r>
              <a:rPr b="1" i="0" lang="id" sz="1300" u="none" cap="none" strike="noStrike">
                <a:solidFill>
                  <a:srgbClr val="000000"/>
                </a:solidFill>
                <a:latin typeface="Roboto"/>
                <a:ea typeface="Roboto"/>
                <a:cs typeface="Roboto"/>
                <a:sym typeface="Roboto"/>
              </a:rPr>
              <a:t>profit</a:t>
            </a:r>
            <a:r>
              <a:rPr b="0" i="0" lang="id" sz="1300" u="none" cap="none" strike="noStrike">
                <a:solidFill>
                  <a:srgbClr val="000000"/>
                </a:solidFill>
                <a:latin typeface="Roboto"/>
                <a:ea typeface="Roboto"/>
                <a:cs typeface="Roboto"/>
                <a:sym typeface="Roboto"/>
              </a:rPr>
              <a:t> yang paling tinggi. Tampilkan juga dengan bar diagram.</a:t>
            </a:r>
            <a:endParaRPr b="0" i="0" sz="1300" u="none" cap="none" strike="noStrike">
              <a:solidFill>
                <a:srgbClr val="000000"/>
              </a:solidFill>
              <a:latin typeface="Arial"/>
              <a:ea typeface="Arial"/>
              <a:cs typeface="Arial"/>
              <a:sym typeface="Arial"/>
            </a:endParaRPr>
          </a:p>
        </p:txBody>
      </p:sp>
      <p:sp>
        <p:nvSpPr>
          <p:cNvPr id="1091" name="Google Shape;1091;p60"/>
          <p:cNvSpPr/>
          <p:nvPr/>
        </p:nvSpPr>
        <p:spPr>
          <a:xfrm>
            <a:off x="3016595" y="4689175"/>
            <a:ext cx="3110810" cy="276999"/>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id" sz="1200" u="none" cap="none" strike="noStrike">
                <a:solidFill>
                  <a:srgbClr val="17919B"/>
                </a:solidFill>
                <a:latin typeface="Arial"/>
                <a:ea typeface="Arial"/>
                <a:cs typeface="Arial"/>
                <a:sym typeface="Arial"/>
              </a:rPr>
              <a:t>PYTHON 3 (1/5)</a:t>
            </a:r>
            <a:endParaRPr/>
          </a:p>
        </p:txBody>
      </p:sp>
      <p:sp>
        <p:nvSpPr>
          <p:cNvPr id="1092" name="Google Shape;1092;p60"/>
          <p:cNvSpPr txBox="1"/>
          <p:nvPr>
            <p:ph type="title"/>
          </p:nvPr>
        </p:nvSpPr>
        <p:spPr>
          <a:xfrm>
            <a:off x="311700" y="305279"/>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id" sz="3600">
                <a:solidFill>
                  <a:srgbClr val="17919B"/>
                </a:solidFill>
                <a:latin typeface="Roboto"/>
                <a:ea typeface="Roboto"/>
                <a:cs typeface="Roboto"/>
                <a:sym typeface="Roboto"/>
              </a:rPr>
              <a:t>PYTHON 3 (Pandas For Data Analysis)</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6" name="Shape 1096"/>
        <p:cNvGrpSpPr/>
        <p:nvPr/>
      </p:nvGrpSpPr>
      <p:grpSpPr>
        <a:xfrm>
          <a:off x="0" y="0"/>
          <a:ext cx="0" cy="0"/>
          <a:chOff x="0" y="0"/>
          <a:chExt cx="0" cy="0"/>
        </a:xfrm>
      </p:grpSpPr>
      <p:grpSp>
        <p:nvGrpSpPr>
          <p:cNvPr id="1097" name="Google Shape;1097;p61"/>
          <p:cNvGrpSpPr/>
          <p:nvPr/>
        </p:nvGrpSpPr>
        <p:grpSpPr>
          <a:xfrm>
            <a:off x="8325085" y="65157"/>
            <a:ext cx="763768" cy="752531"/>
            <a:chOff x="695950" y="3458000"/>
            <a:chExt cx="966550" cy="952450"/>
          </a:xfrm>
        </p:grpSpPr>
        <p:sp>
          <p:nvSpPr>
            <p:cNvPr id="1098" name="Google Shape;1098;p61"/>
            <p:cNvSpPr/>
            <p:nvPr/>
          </p:nvSpPr>
          <p:spPr>
            <a:xfrm>
              <a:off x="695950" y="3458000"/>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9" name="Google Shape;1099;p61"/>
            <p:cNvSpPr/>
            <p:nvPr/>
          </p:nvSpPr>
          <p:spPr>
            <a:xfrm>
              <a:off x="1065675" y="3458000"/>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0" name="Google Shape;1100;p61"/>
            <p:cNvSpPr/>
            <p:nvPr/>
          </p:nvSpPr>
          <p:spPr>
            <a:xfrm>
              <a:off x="1435400" y="3458000"/>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1" name="Google Shape;1101;p61"/>
            <p:cNvSpPr/>
            <p:nvPr/>
          </p:nvSpPr>
          <p:spPr>
            <a:xfrm>
              <a:off x="695950" y="3820675"/>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2" name="Google Shape;1102;p61"/>
            <p:cNvSpPr/>
            <p:nvPr/>
          </p:nvSpPr>
          <p:spPr>
            <a:xfrm>
              <a:off x="1065675" y="3820675"/>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3" name="Google Shape;1103;p61"/>
            <p:cNvSpPr/>
            <p:nvPr/>
          </p:nvSpPr>
          <p:spPr>
            <a:xfrm>
              <a:off x="1435400" y="3820675"/>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4" name="Google Shape;1104;p61"/>
            <p:cNvSpPr/>
            <p:nvPr/>
          </p:nvSpPr>
          <p:spPr>
            <a:xfrm>
              <a:off x="695950" y="4183350"/>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5" name="Google Shape;1105;p61"/>
            <p:cNvSpPr/>
            <p:nvPr/>
          </p:nvSpPr>
          <p:spPr>
            <a:xfrm>
              <a:off x="1065675" y="4183350"/>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6" name="Google Shape;1106;p61"/>
            <p:cNvSpPr/>
            <p:nvPr/>
          </p:nvSpPr>
          <p:spPr>
            <a:xfrm>
              <a:off x="1435400" y="4183350"/>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107" name="Google Shape;1107;p61"/>
          <p:cNvSpPr txBox="1"/>
          <p:nvPr/>
        </p:nvSpPr>
        <p:spPr>
          <a:xfrm>
            <a:off x="212775" y="4649600"/>
            <a:ext cx="14349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1" i="0" lang="id" sz="1100" u="none" cap="none" strike="noStrike">
                <a:solidFill>
                  <a:srgbClr val="18919B"/>
                </a:solidFill>
                <a:latin typeface="Caveat"/>
                <a:ea typeface="Caveat"/>
                <a:cs typeface="Caveat"/>
                <a:sym typeface="Caveat"/>
              </a:rPr>
              <a:t>#RintisKarirImpian</a:t>
            </a:r>
            <a:endParaRPr b="1" i="0" sz="1100" u="none" cap="none" strike="noStrike">
              <a:solidFill>
                <a:srgbClr val="18919B"/>
              </a:solidFill>
              <a:latin typeface="Caveat"/>
              <a:ea typeface="Caveat"/>
              <a:cs typeface="Caveat"/>
              <a:sym typeface="Caveat"/>
            </a:endParaRPr>
          </a:p>
        </p:txBody>
      </p:sp>
      <p:pic>
        <p:nvPicPr>
          <p:cNvPr id="1108" name="Google Shape;1108;p61"/>
          <p:cNvPicPr preferRelativeResize="0"/>
          <p:nvPr/>
        </p:nvPicPr>
        <p:blipFill rotWithShape="1">
          <a:blip r:embed="rId3">
            <a:alphaModFix/>
          </a:blip>
          <a:srcRect b="0" l="0" r="0" t="0"/>
          <a:stretch/>
        </p:blipFill>
        <p:spPr>
          <a:xfrm>
            <a:off x="8410175" y="4803796"/>
            <a:ext cx="558450" cy="262804"/>
          </a:xfrm>
          <a:prstGeom prst="rect">
            <a:avLst/>
          </a:prstGeom>
          <a:noFill/>
          <a:ln>
            <a:noFill/>
          </a:ln>
        </p:spPr>
      </p:pic>
      <p:sp>
        <p:nvSpPr>
          <p:cNvPr id="1109" name="Google Shape;1109;p61"/>
          <p:cNvSpPr txBox="1"/>
          <p:nvPr/>
        </p:nvSpPr>
        <p:spPr>
          <a:xfrm>
            <a:off x="359325" y="164275"/>
            <a:ext cx="7884600" cy="553968"/>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600"/>
              <a:buFont typeface="Arial"/>
              <a:buNone/>
            </a:pPr>
            <a:r>
              <a:rPr b="1" i="0" lang="id" sz="2400" u="none" cap="none" strike="noStrike">
                <a:solidFill>
                  <a:srgbClr val="18919B"/>
                </a:solidFill>
                <a:latin typeface="Roboto"/>
                <a:ea typeface="Roboto"/>
                <a:cs typeface="Roboto"/>
                <a:sym typeface="Roboto"/>
              </a:rPr>
              <a:t>Jawaban (Kode Python)</a:t>
            </a:r>
            <a:endParaRPr b="1" i="0" sz="2400" u="none" cap="none" strike="noStrike">
              <a:solidFill>
                <a:srgbClr val="18919B"/>
              </a:solidFill>
              <a:latin typeface="Roboto"/>
              <a:ea typeface="Roboto"/>
              <a:cs typeface="Roboto"/>
              <a:sym typeface="Roboto"/>
            </a:endParaRPr>
          </a:p>
        </p:txBody>
      </p:sp>
      <p:sp>
        <p:nvSpPr>
          <p:cNvPr id="1110" name="Google Shape;1110;p61"/>
          <p:cNvSpPr txBox="1"/>
          <p:nvPr/>
        </p:nvSpPr>
        <p:spPr>
          <a:xfrm>
            <a:off x="454600" y="1069551"/>
            <a:ext cx="3494146" cy="2613536"/>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0" i="0" lang="id" sz="1300" u="none" cap="none" strike="noStrike">
                <a:solidFill>
                  <a:schemeClr val="dk1"/>
                </a:solidFill>
                <a:latin typeface="Roboto"/>
                <a:ea typeface="Roboto"/>
                <a:cs typeface="Roboto"/>
                <a:sym typeface="Roboto"/>
              </a:rPr>
              <a:t>Pada kode di samping, saya menambahkan seaborn untuk memperindah tampilan plot default dari matplotlib, penggunaannya adalah dengan menempatkan </a:t>
            </a:r>
            <a:r>
              <a:rPr b="1" i="0" lang="id" sz="1300" u="none" cap="none" strike="noStrike">
                <a:solidFill>
                  <a:schemeClr val="dk1"/>
                </a:solidFill>
                <a:latin typeface="Roboto"/>
                <a:ea typeface="Roboto"/>
                <a:cs typeface="Roboto"/>
                <a:sym typeface="Roboto"/>
              </a:rPr>
              <a:t>sns.set()</a:t>
            </a:r>
            <a:r>
              <a:rPr b="0" i="0" lang="id" sz="1300" u="none" cap="none" strike="noStrike">
                <a:solidFill>
                  <a:schemeClr val="dk1"/>
                </a:solidFill>
                <a:latin typeface="Roboto"/>
                <a:ea typeface="Roboto"/>
                <a:cs typeface="Roboto"/>
                <a:sym typeface="Roboto"/>
              </a:rPr>
              <a:t> sebelum kode plot.</a:t>
            </a:r>
            <a:endParaRPr/>
          </a:p>
          <a:p>
            <a:pPr indent="0" lvl="0" marL="12700" marR="0" rtl="0" algn="l">
              <a:lnSpc>
                <a:spcPct val="100000"/>
              </a:lnSpc>
              <a:spcBef>
                <a:spcPts val="0"/>
              </a:spcBef>
              <a:spcAft>
                <a:spcPts val="0"/>
              </a:spcAft>
              <a:buNone/>
            </a:pPr>
            <a:r>
              <a:t/>
            </a:r>
            <a:endParaRPr b="0" i="0" sz="1300" u="none" cap="none" strike="noStrike">
              <a:solidFill>
                <a:schemeClr val="dk1"/>
              </a:solidFill>
              <a:latin typeface="Roboto"/>
              <a:ea typeface="Roboto"/>
              <a:cs typeface="Roboto"/>
              <a:sym typeface="Roboto"/>
            </a:endParaRPr>
          </a:p>
          <a:p>
            <a:pPr indent="0" lvl="0" marL="12700" marR="0" rtl="0" algn="l">
              <a:lnSpc>
                <a:spcPct val="100000"/>
              </a:lnSpc>
              <a:spcBef>
                <a:spcPts val="0"/>
              </a:spcBef>
              <a:spcAft>
                <a:spcPts val="0"/>
              </a:spcAft>
              <a:buNone/>
            </a:pPr>
            <a:r>
              <a:rPr b="1" i="0" lang="id" sz="1300" u="none" cap="none" strike="noStrike">
                <a:solidFill>
                  <a:schemeClr val="dk1"/>
                </a:solidFill>
                <a:latin typeface="Roboto"/>
                <a:ea typeface="Roboto"/>
                <a:cs typeface="Roboto"/>
                <a:sym typeface="Roboto"/>
              </a:rPr>
              <a:t>top_5_city </a:t>
            </a:r>
            <a:r>
              <a:rPr b="0" i="0" lang="id" sz="1300" u="none" cap="none" strike="noStrike">
                <a:solidFill>
                  <a:schemeClr val="dk1"/>
                </a:solidFill>
                <a:latin typeface="Roboto"/>
                <a:ea typeface="Roboto"/>
                <a:cs typeface="Roboto"/>
                <a:sym typeface="Roboto"/>
              </a:rPr>
              <a:t>adalah dataframe diambil dari base data </a:t>
            </a:r>
            <a:r>
              <a:rPr b="1" i="0" lang="id" sz="1300" u="none" cap="none" strike="noStrike">
                <a:solidFill>
                  <a:schemeClr val="dk1"/>
                </a:solidFill>
                <a:latin typeface="Roboto"/>
                <a:ea typeface="Roboto"/>
                <a:cs typeface="Roboto"/>
                <a:sym typeface="Roboto"/>
              </a:rPr>
              <a:t>df</a:t>
            </a:r>
            <a:r>
              <a:rPr b="0" i="0" lang="id" sz="1300" u="none" cap="none" strike="noStrike">
                <a:solidFill>
                  <a:schemeClr val="dk1"/>
                </a:solidFill>
                <a:latin typeface="Roboto"/>
                <a:ea typeface="Roboto"/>
                <a:cs typeface="Roboto"/>
                <a:sym typeface="Roboto"/>
              </a:rPr>
              <a:t> yang sudah di define sebelumnya pada pelajaran kali ini, yang kemudian di filter, lalu groupby, kemudian convert ke dataframe kembali dengan reset_index, lalu di sort_values by profit descending, lalu diambil 5 yang teratas, dan terakhir di reset index nya.</a:t>
            </a:r>
            <a:endParaRPr/>
          </a:p>
        </p:txBody>
      </p:sp>
      <p:pic>
        <p:nvPicPr>
          <p:cNvPr id="1111" name="Google Shape;1111;p61"/>
          <p:cNvPicPr preferRelativeResize="0"/>
          <p:nvPr/>
        </p:nvPicPr>
        <p:blipFill rotWithShape="1">
          <a:blip r:embed="rId4">
            <a:alphaModFix/>
          </a:blip>
          <a:srcRect b="0" l="0" r="0" t="0"/>
          <a:stretch/>
        </p:blipFill>
        <p:spPr>
          <a:xfrm>
            <a:off x="4044406" y="1069551"/>
            <a:ext cx="4644994" cy="3482381"/>
          </a:xfrm>
          <a:prstGeom prst="rect">
            <a:avLst/>
          </a:prstGeom>
          <a:noFill/>
          <a:ln>
            <a:noFill/>
          </a:ln>
        </p:spPr>
      </p:pic>
      <p:sp>
        <p:nvSpPr>
          <p:cNvPr id="1112" name="Google Shape;1112;p61"/>
          <p:cNvSpPr/>
          <p:nvPr/>
        </p:nvSpPr>
        <p:spPr>
          <a:xfrm>
            <a:off x="3016595" y="4689175"/>
            <a:ext cx="3110810" cy="276999"/>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id" sz="1200" u="none" cap="none" strike="noStrike">
                <a:solidFill>
                  <a:srgbClr val="17919B"/>
                </a:solidFill>
                <a:latin typeface="Arial"/>
                <a:ea typeface="Arial"/>
                <a:cs typeface="Arial"/>
                <a:sym typeface="Arial"/>
              </a:rPr>
              <a:t>PYTHON 3 (2/5)</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pic>
        <p:nvPicPr>
          <p:cNvPr id="145" name="Google Shape;145;p6"/>
          <p:cNvPicPr preferRelativeResize="0"/>
          <p:nvPr/>
        </p:nvPicPr>
        <p:blipFill rotWithShape="1">
          <a:blip r:embed="rId3">
            <a:alphaModFix/>
          </a:blip>
          <a:srcRect b="0" l="0" r="0" t="0"/>
          <a:stretch/>
        </p:blipFill>
        <p:spPr>
          <a:xfrm>
            <a:off x="4297461" y="1166839"/>
            <a:ext cx="4319781" cy="3024241"/>
          </a:xfrm>
          <a:prstGeom prst="rect">
            <a:avLst/>
          </a:prstGeom>
          <a:noFill/>
          <a:ln cap="flat" cmpd="sng" w="9525">
            <a:solidFill>
              <a:schemeClr val="dk1"/>
            </a:solidFill>
            <a:prstDash val="solid"/>
            <a:round/>
            <a:headEnd len="sm" w="sm" type="none"/>
            <a:tailEnd len="sm" w="sm" type="none"/>
          </a:ln>
        </p:spPr>
      </p:pic>
      <p:pic>
        <p:nvPicPr>
          <p:cNvPr id="146" name="Google Shape;146;p6"/>
          <p:cNvPicPr preferRelativeResize="0"/>
          <p:nvPr/>
        </p:nvPicPr>
        <p:blipFill rotWithShape="1">
          <a:blip r:embed="rId4">
            <a:alphaModFix/>
          </a:blip>
          <a:srcRect b="0" l="0" r="0" t="0"/>
          <a:stretch/>
        </p:blipFill>
        <p:spPr>
          <a:xfrm>
            <a:off x="396300" y="1340147"/>
            <a:ext cx="3679725" cy="2744023"/>
          </a:xfrm>
          <a:prstGeom prst="rect">
            <a:avLst/>
          </a:prstGeom>
          <a:noFill/>
          <a:ln cap="flat" cmpd="sng" w="9525">
            <a:solidFill>
              <a:schemeClr val="dk1"/>
            </a:solidFill>
            <a:prstDash val="solid"/>
            <a:round/>
            <a:headEnd len="sm" w="sm" type="none"/>
            <a:tailEnd len="sm" w="sm" type="none"/>
          </a:ln>
        </p:spPr>
      </p:pic>
      <p:grpSp>
        <p:nvGrpSpPr>
          <p:cNvPr id="147" name="Google Shape;147;p6"/>
          <p:cNvGrpSpPr/>
          <p:nvPr/>
        </p:nvGrpSpPr>
        <p:grpSpPr>
          <a:xfrm>
            <a:off x="8325085" y="65157"/>
            <a:ext cx="763768" cy="752531"/>
            <a:chOff x="695950" y="3458000"/>
            <a:chExt cx="966550" cy="952450"/>
          </a:xfrm>
        </p:grpSpPr>
        <p:sp>
          <p:nvSpPr>
            <p:cNvPr id="148" name="Google Shape;148;p6"/>
            <p:cNvSpPr/>
            <p:nvPr/>
          </p:nvSpPr>
          <p:spPr>
            <a:xfrm>
              <a:off x="695950" y="3458000"/>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 name="Google Shape;149;p6"/>
            <p:cNvSpPr/>
            <p:nvPr/>
          </p:nvSpPr>
          <p:spPr>
            <a:xfrm>
              <a:off x="1065675" y="3458000"/>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 name="Google Shape;150;p6"/>
            <p:cNvSpPr/>
            <p:nvPr/>
          </p:nvSpPr>
          <p:spPr>
            <a:xfrm>
              <a:off x="1435400" y="3458000"/>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 name="Google Shape;151;p6"/>
            <p:cNvSpPr/>
            <p:nvPr/>
          </p:nvSpPr>
          <p:spPr>
            <a:xfrm>
              <a:off x="695950" y="3820675"/>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 name="Google Shape;152;p6"/>
            <p:cNvSpPr/>
            <p:nvPr/>
          </p:nvSpPr>
          <p:spPr>
            <a:xfrm>
              <a:off x="1065675" y="3820675"/>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 name="Google Shape;153;p6"/>
            <p:cNvSpPr/>
            <p:nvPr/>
          </p:nvSpPr>
          <p:spPr>
            <a:xfrm>
              <a:off x="1435400" y="3820675"/>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 name="Google Shape;154;p6"/>
            <p:cNvSpPr/>
            <p:nvPr/>
          </p:nvSpPr>
          <p:spPr>
            <a:xfrm>
              <a:off x="695950" y="4183350"/>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 name="Google Shape;155;p6"/>
            <p:cNvSpPr/>
            <p:nvPr/>
          </p:nvSpPr>
          <p:spPr>
            <a:xfrm>
              <a:off x="1065675" y="4183350"/>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 name="Google Shape;156;p6"/>
            <p:cNvSpPr/>
            <p:nvPr/>
          </p:nvSpPr>
          <p:spPr>
            <a:xfrm>
              <a:off x="1435400" y="4183350"/>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57" name="Google Shape;157;p6"/>
          <p:cNvSpPr/>
          <p:nvPr/>
        </p:nvSpPr>
        <p:spPr>
          <a:xfrm rot="10800000">
            <a:off x="-381375" y="2274300"/>
            <a:ext cx="740700" cy="692700"/>
          </a:xfrm>
          <a:prstGeom prst="pie">
            <a:avLst>
              <a:gd fmla="val 5441529" name="adj1"/>
              <a:gd fmla="val 16200000" name="adj2"/>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 name="Google Shape;158;p6"/>
          <p:cNvSpPr txBox="1"/>
          <p:nvPr/>
        </p:nvSpPr>
        <p:spPr>
          <a:xfrm>
            <a:off x="212775" y="4649600"/>
            <a:ext cx="14349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1" i="0" lang="id" sz="1100" u="none" cap="none" strike="noStrike">
                <a:solidFill>
                  <a:srgbClr val="18919B"/>
                </a:solidFill>
                <a:latin typeface="Caveat"/>
                <a:ea typeface="Caveat"/>
                <a:cs typeface="Caveat"/>
                <a:sym typeface="Caveat"/>
              </a:rPr>
              <a:t>#RintisKarirImpian</a:t>
            </a:r>
            <a:endParaRPr b="1" i="0" sz="1100" u="none" cap="none" strike="noStrike">
              <a:solidFill>
                <a:srgbClr val="18919B"/>
              </a:solidFill>
              <a:latin typeface="Caveat"/>
              <a:ea typeface="Caveat"/>
              <a:cs typeface="Caveat"/>
              <a:sym typeface="Caveat"/>
            </a:endParaRPr>
          </a:p>
        </p:txBody>
      </p:sp>
      <p:pic>
        <p:nvPicPr>
          <p:cNvPr id="159" name="Google Shape;159;p6"/>
          <p:cNvPicPr preferRelativeResize="0"/>
          <p:nvPr/>
        </p:nvPicPr>
        <p:blipFill rotWithShape="1">
          <a:blip r:embed="rId5">
            <a:alphaModFix/>
          </a:blip>
          <a:srcRect b="0" l="0" r="0" t="0"/>
          <a:stretch/>
        </p:blipFill>
        <p:spPr>
          <a:xfrm>
            <a:off x="8410175" y="4803796"/>
            <a:ext cx="558450" cy="262804"/>
          </a:xfrm>
          <a:prstGeom prst="rect">
            <a:avLst/>
          </a:prstGeom>
          <a:noFill/>
          <a:ln>
            <a:noFill/>
          </a:ln>
        </p:spPr>
      </p:pic>
      <p:sp>
        <p:nvSpPr>
          <p:cNvPr id="160" name="Google Shape;160;p6"/>
          <p:cNvSpPr txBox="1"/>
          <p:nvPr>
            <p:ph type="ctrTitle"/>
          </p:nvPr>
        </p:nvSpPr>
        <p:spPr>
          <a:xfrm>
            <a:off x="311700" y="445025"/>
            <a:ext cx="8098475" cy="572700"/>
          </a:xfrm>
          <a:prstGeom prst="rect">
            <a:avLst/>
          </a:prstGeom>
          <a:noFill/>
          <a:ln>
            <a:noFill/>
          </a:ln>
        </p:spPr>
        <p:txBody>
          <a:bodyPr anchorCtr="0" anchor="ctr" bIns="0" lIns="0" spcFirstLastPara="1" rIns="0" wrap="square" tIns="0">
            <a:normAutofit/>
          </a:bodyPr>
          <a:lstStyle/>
          <a:p>
            <a:pPr indent="0" lvl="0" marL="0" rtl="0" algn="l">
              <a:lnSpc>
                <a:spcPct val="100000"/>
              </a:lnSpc>
              <a:spcBef>
                <a:spcPts val="0"/>
              </a:spcBef>
              <a:spcAft>
                <a:spcPts val="0"/>
              </a:spcAft>
              <a:buSzPts val="990"/>
              <a:buNone/>
            </a:pPr>
            <a:r>
              <a:rPr b="1" lang="id" sz="1820">
                <a:solidFill>
                  <a:srgbClr val="18919B"/>
                </a:solidFill>
                <a:latin typeface="Roboto"/>
                <a:ea typeface="Roboto"/>
                <a:cs typeface="Roboto"/>
                <a:sym typeface="Roboto"/>
              </a:rPr>
              <a:t>3. Ubah Data Format Kolom “Sales” dan “Profit” ke Dollar dengan 2 digit angka dibelakang koma</a:t>
            </a:r>
            <a:endParaRPr b="1" sz="1820">
              <a:solidFill>
                <a:srgbClr val="18919B"/>
              </a:solidFill>
              <a:latin typeface="Roboto"/>
              <a:ea typeface="Roboto"/>
              <a:cs typeface="Roboto"/>
              <a:sym typeface="Roboto"/>
            </a:endParaRPr>
          </a:p>
        </p:txBody>
      </p:sp>
      <p:sp>
        <p:nvSpPr>
          <p:cNvPr id="161" name="Google Shape;161;p6"/>
          <p:cNvSpPr/>
          <p:nvPr/>
        </p:nvSpPr>
        <p:spPr>
          <a:xfrm>
            <a:off x="3137834" y="1766454"/>
            <a:ext cx="519547" cy="2395805"/>
          </a:xfrm>
          <a:prstGeom prst="rect">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62" name="Google Shape;162;p6"/>
          <p:cNvSpPr/>
          <p:nvPr/>
        </p:nvSpPr>
        <p:spPr>
          <a:xfrm>
            <a:off x="1366988" y="1766455"/>
            <a:ext cx="447957" cy="2317715"/>
          </a:xfrm>
          <a:prstGeom prst="rect">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63" name="Google Shape;163;p6"/>
          <p:cNvSpPr txBox="1"/>
          <p:nvPr/>
        </p:nvSpPr>
        <p:spPr>
          <a:xfrm>
            <a:off x="304772" y="4102547"/>
            <a:ext cx="8192839" cy="644762"/>
          </a:xfrm>
          <a:prstGeom prst="rect">
            <a:avLst/>
          </a:prstGeom>
          <a:noFill/>
          <a:ln>
            <a:noFill/>
          </a:ln>
        </p:spPr>
        <p:txBody>
          <a:bodyPr anchorCtr="0" anchor="t" bIns="91425" lIns="91425" spcFirstLastPara="1" rIns="91425" wrap="square" tIns="91425">
            <a:spAutoFit/>
          </a:bodyPr>
          <a:lstStyle/>
          <a:p>
            <a:pPr indent="0" lvl="0" marL="146050" marR="0" rtl="0" algn="l">
              <a:lnSpc>
                <a:spcPct val="115000"/>
              </a:lnSpc>
              <a:spcBef>
                <a:spcPts val="0"/>
              </a:spcBef>
              <a:spcAft>
                <a:spcPts val="0"/>
              </a:spcAft>
              <a:buNone/>
            </a:pPr>
            <a:r>
              <a:rPr b="0" i="0" lang="id" sz="1300" u="none" cap="none" strike="noStrike">
                <a:solidFill>
                  <a:schemeClr val="dk1"/>
                </a:solidFill>
                <a:highlight>
                  <a:srgbClr val="FFFFFF"/>
                </a:highlight>
                <a:latin typeface="Roboto"/>
                <a:ea typeface="Roboto"/>
                <a:cs typeface="Roboto"/>
                <a:sym typeface="Roboto"/>
              </a:rPr>
              <a:t>Blok seluruh kolom “</a:t>
            </a:r>
            <a:r>
              <a:rPr b="1" i="0" lang="id" sz="1300" u="none" cap="none" strike="noStrike">
                <a:solidFill>
                  <a:schemeClr val="dk1"/>
                </a:solidFill>
                <a:highlight>
                  <a:srgbClr val="FFFFFF"/>
                </a:highlight>
                <a:latin typeface="Roboto"/>
                <a:ea typeface="Roboto"/>
                <a:cs typeface="Roboto"/>
                <a:sym typeface="Roboto"/>
              </a:rPr>
              <a:t>Sales</a:t>
            </a:r>
            <a:r>
              <a:rPr b="0" i="0" lang="id" sz="1300" u="none" cap="none" strike="noStrike">
                <a:solidFill>
                  <a:schemeClr val="dk1"/>
                </a:solidFill>
                <a:highlight>
                  <a:srgbClr val="FFFFFF"/>
                </a:highlight>
                <a:latin typeface="Roboto"/>
                <a:ea typeface="Roboto"/>
                <a:cs typeface="Roboto"/>
                <a:sym typeface="Roboto"/>
              </a:rPr>
              <a:t>” dan “</a:t>
            </a:r>
            <a:r>
              <a:rPr b="1" i="0" lang="id" sz="1300" u="none" cap="none" strike="noStrike">
                <a:solidFill>
                  <a:schemeClr val="dk1"/>
                </a:solidFill>
                <a:highlight>
                  <a:srgbClr val="FFFFFF"/>
                </a:highlight>
                <a:latin typeface="Roboto"/>
                <a:ea typeface="Roboto"/>
                <a:cs typeface="Roboto"/>
                <a:sym typeface="Roboto"/>
              </a:rPr>
              <a:t>Profit</a:t>
            </a:r>
            <a:r>
              <a:rPr b="0" i="0" lang="id" sz="1300" u="none" cap="none" strike="noStrike">
                <a:solidFill>
                  <a:schemeClr val="dk1"/>
                </a:solidFill>
                <a:highlight>
                  <a:srgbClr val="FFFFFF"/>
                </a:highlight>
                <a:latin typeface="Roboto"/>
                <a:ea typeface="Roboto"/>
                <a:cs typeface="Roboto"/>
                <a:sym typeface="Roboto"/>
              </a:rPr>
              <a:t>” kemudian klik menu “</a:t>
            </a:r>
            <a:r>
              <a:rPr b="1" i="0" lang="id" sz="1300" u="none" cap="none" strike="noStrike">
                <a:solidFill>
                  <a:schemeClr val="dk1"/>
                </a:solidFill>
                <a:highlight>
                  <a:srgbClr val="FFFFFF"/>
                </a:highlight>
                <a:latin typeface="Roboto"/>
                <a:ea typeface="Roboto"/>
                <a:cs typeface="Roboto"/>
                <a:sym typeface="Roboto"/>
              </a:rPr>
              <a:t>More formats</a:t>
            </a:r>
            <a:r>
              <a:rPr b="0" i="0" lang="id" sz="1300" u="none" cap="none" strike="noStrike">
                <a:solidFill>
                  <a:schemeClr val="dk1"/>
                </a:solidFill>
                <a:highlight>
                  <a:srgbClr val="FFFFFF"/>
                </a:highlight>
                <a:latin typeface="Roboto"/>
                <a:ea typeface="Roboto"/>
                <a:cs typeface="Roboto"/>
                <a:sym typeface="Roboto"/>
              </a:rPr>
              <a:t>” dan pilih </a:t>
            </a:r>
            <a:r>
              <a:rPr b="1" i="0" lang="id" sz="1300" u="none" cap="none" strike="noStrike">
                <a:solidFill>
                  <a:schemeClr val="dk1"/>
                </a:solidFill>
                <a:highlight>
                  <a:srgbClr val="FFFFFF"/>
                </a:highlight>
                <a:latin typeface="Roboto"/>
                <a:ea typeface="Roboto"/>
                <a:cs typeface="Roboto"/>
                <a:sym typeface="Roboto"/>
              </a:rPr>
              <a:t>Currency</a:t>
            </a:r>
            <a:r>
              <a:rPr b="0" i="0" lang="id" sz="1300" u="none" cap="none" strike="noStrike">
                <a:solidFill>
                  <a:schemeClr val="dk1"/>
                </a:solidFill>
                <a:highlight>
                  <a:srgbClr val="FFFFFF"/>
                </a:highlight>
                <a:latin typeface="Roboto"/>
                <a:ea typeface="Roboto"/>
                <a:cs typeface="Roboto"/>
                <a:sym typeface="Roboto"/>
              </a:rPr>
              <a:t> dengan contoh format </a:t>
            </a:r>
            <a:r>
              <a:rPr b="1" i="0" lang="id" sz="1300" u="none" cap="none" strike="noStrike">
                <a:solidFill>
                  <a:schemeClr val="dk1"/>
                </a:solidFill>
                <a:highlight>
                  <a:srgbClr val="FFFFFF"/>
                </a:highlight>
                <a:latin typeface="Roboto"/>
                <a:ea typeface="Roboto"/>
                <a:cs typeface="Roboto"/>
                <a:sym typeface="Roboto"/>
              </a:rPr>
              <a:t>$1,000.12</a:t>
            </a:r>
            <a:endParaRPr b="1" i="0" sz="1300" u="none" cap="none" strike="noStrike">
              <a:solidFill>
                <a:schemeClr val="dk1"/>
              </a:solidFill>
              <a:highlight>
                <a:srgbClr val="FFFFFF"/>
              </a:highlight>
              <a:latin typeface="Roboto"/>
              <a:ea typeface="Roboto"/>
              <a:cs typeface="Roboto"/>
              <a:sym typeface="Roboto"/>
            </a:endParaRPr>
          </a:p>
        </p:txBody>
      </p:sp>
      <p:sp>
        <p:nvSpPr>
          <p:cNvPr id="164" name="Google Shape;164;p6"/>
          <p:cNvSpPr/>
          <p:nvPr/>
        </p:nvSpPr>
        <p:spPr>
          <a:xfrm>
            <a:off x="7424931" y="1699812"/>
            <a:ext cx="519547" cy="2491268"/>
          </a:xfrm>
          <a:prstGeom prst="rect">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65" name="Google Shape;165;p6"/>
          <p:cNvSpPr/>
          <p:nvPr/>
        </p:nvSpPr>
        <p:spPr>
          <a:xfrm>
            <a:off x="2968936" y="1262057"/>
            <a:ext cx="1107089" cy="338554"/>
          </a:xfrm>
          <a:prstGeom prst="rect">
            <a:avLst/>
          </a:prstGeom>
          <a:solidFill>
            <a:schemeClr val="accent5"/>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id" sz="1600" u="none" cap="none" strike="noStrike">
                <a:solidFill>
                  <a:schemeClr val="dk1"/>
                </a:solidFill>
                <a:latin typeface="Arial"/>
                <a:ea typeface="Arial"/>
                <a:cs typeface="Arial"/>
                <a:sym typeface="Arial"/>
              </a:rPr>
              <a:t>BEFORE</a:t>
            </a:r>
            <a:endParaRPr/>
          </a:p>
        </p:txBody>
      </p:sp>
      <p:sp>
        <p:nvSpPr>
          <p:cNvPr id="166" name="Google Shape;166;p6"/>
          <p:cNvSpPr/>
          <p:nvPr/>
        </p:nvSpPr>
        <p:spPr>
          <a:xfrm>
            <a:off x="7515169" y="1129038"/>
            <a:ext cx="1107089" cy="338554"/>
          </a:xfrm>
          <a:prstGeom prst="rect">
            <a:avLst/>
          </a:prstGeom>
          <a:solidFill>
            <a:srgbClr val="EF8600"/>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id" sz="1600" u="none" cap="none" strike="noStrike">
                <a:solidFill>
                  <a:schemeClr val="dk1"/>
                </a:solidFill>
                <a:latin typeface="Arial"/>
                <a:ea typeface="Arial"/>
                <a:cs typeface="Arial"/>
                <a:sym typeface="Arial"/>
              </a:rPr>
              <a:t>AFTER</a:t>
            </a:r>
            <a:endParaRPr/>
          </a:p>
        </p:txBody>
      </p:sp>
      <p:sp>
        <p:nvSpPr>
          <p:cNvPr id="167" name="Google Shape;167;p6"/>
          <p:cNvSpPr/>
          <p:nvPr/>
        </p:nvSpPr>
        <p:spPr>
          <a:xfrm>
            <a:off x="5397809" y="1679678"/>
            <a:ext cx="519547" cy="2491268"/>
          </a:xfrm>
          <a:prstGeom prst="rect">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68" name="Google Shape;168;p6"/>
          <p:cNvSpPr/>
          <p:nvPr/>
        </p:nvSpPr>
        <p:spPr>
          <a:xfrm>
            <a:off x="1866900" y="2768101"/>
            <a:ext cx="1102036" cy="157211"/>
          </a:xfrm>
          <a:prstGeom prst="rect">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69" name="Google Shape;169;p6"/>
          <p:cNvSpPr/>
          <p:nvPr/>
        </p:nvSpPr>
        <p:spPr>
          <a:xfrm>
            <a:off x="1838325" y="1586074"/>
            <a:ext cx="177799" cy="157211"/>
          </a:xfrm>
          <a:prstGeom prst="rect">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70" name="Google Shape;170;p6"/>
          <p:cNvSpPr/>
          <p:nvPr/>
        </p:nvSpPr>
        <p:spPr>
          <a:xfrm>
            <a:off x="3016595" y="4689175"/>
            <a:ext cx="3110810" cy="276999"/>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id" sz="1200" u="none" cap="none" strike="noStrike">
                <a:solidFill>
                  <a:srgbClr val="17919B"/>
                </a:solidFill>
                <a:latin typeface="Arial"/>
                <a:ea typeface="Arial"/>
                <a:cs typeface="Arial"/>
                <a:sym typeface="Arial"/>
              </a:rPr>
              <a:t>Data Formatting &amp; Cleansing (4/14)</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6" name="Shape 1116"/>
        <p:cNvGrpSpPr/>
        <p:nvPr/>
      </p:nvGrpSpPr>
      <p:grpSpPr>
        <a:xfrm>
          <a:off x="0" y="0"/>
          <a:ext cx="0" cy="0"/>
          <a:chOff x="0" y="0"/>
          <a:chExt cx="0" cy="0"/>
        </a:xfrm>
      </p:grpSpPr>
      <p:grpSp>
        <p:nvGrpSpPr>
          <p:cNvPr id="1117" name="Google Shape;1117;p62"/>
          <p:cNvGrpSpPr/>
          <p:nvPr/>
        </p:nvGrpSpPr>
        <p:grpSpPr>
          <a:xfrm>
            <a:off x="8325085" y="65157"/>
            <a:ext cx="763768" cy="752531"/>
            <a:chOff x="695950" y="3458000"/>
            <a:chExt cx="966550" cy="952450"/>
          </a:xfrm>
        </p:grpSpPr>
        <p:sp>
          <p:nvSpPr>
            <p:cNvPr id="1118" name="Google Shape;1118;p62"/>
            <p:cNvSpPr/>
            <p:nvPr/>
          </p:nvSpPr>
          <p:spPr>
            <a:xfrm>
              <a:off x="695950" y="3458000"/>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9" name="Google Shape;1119;p62"/>
            <p:cNvSpPr/>
            <p:nvPr/>
          </p:nvSpPr>
          <p:spPr>
            <a:xfrm>
              <a:off x="1065675" y="3458000"/>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0" name="Google Shape;1120;p62"/>
            <p:cNvSpPr/>
            <p:nvPr/>
          </p:nvSpPr>
          <p:spPr>
            <a:xfrm>
              <a:off x="1435400" y="3458000"/>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1" name="Google Shape;1121;p62"/>
            <p:cNvSpPr/>
            <p:nvPr/>
          </p:nvSpPr>
          <p:spPr>
            <a:xfrm>
              <a:off x="695950" y="3820675"/>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2" name="Google Shape;1122;p62"/>
            <p:cNvSpPr/>
            <p:nvPr/>
          </p:nvSpPr>
          <p:spPr>
            <a:xfrm>
              <a:off x="1065675" y="3820675"/>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3" name="Google Shape;1123;p62"/>
            <p:cNvSpPr/>
            <p:nvPr/>
          </p:nvSpPr>
          <p:spPr>
            <a:xfrm>
              <a:off x="1435400" y="3820675"/>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4" name="Google Shape;1124;p62"/>
            <p:cNvSpPr/>
            <p:nvPr/>
          </p:nvSpPr>
          <p:spPr>
            <a:xfrm>
              <a:off x="695950" y="4183350"/>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5" name="Google Shape;1125;p62"/>
            <p:cNvSpPr/>
            <p:nvPr/>
          </p:nvSpPr>
          <p:spPr>
            <a:xfrm>
              <a:off x="1065675" y="4183350"/>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6" name="Google Shape;1126;p62"/>
            <p:cNvSpPr/>
            <p:nvPr/>
          </p:nvSpPr>
          <p:spPr>
            <a:xfrm>
              <a:off x="1435400" y="4183350"/>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127" name="Google Shape;1127;p62"/>
          <p:cNvSpPr txBox="1"/>
          <p:nvPr/>
        </p:nvSpPr>
        <p:spPr>
          <a:xfrm>
            <a:off x="212775" y="4649600"/>
            <a:ext cx="14349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1" i="0" lang="id" sz="1100" u="none" cap="none" strike="noStrike">
                <a:solidFill>
                  <a:srgbClr val="18919B"/>
                </a:solidFill>
                <a:latin typeface="Caveat"/>
                <a:ea typeface="Caveat"/>
                <a:cs typeface="Caveat"/>
                <a:sym typeface="Caveat"/>
              </a:rPr>
              <a:t>#RintisKarirImpian</a:t>
            </a:r>
            <a:endParaRPr b="1" i="0" sz="1100" u="none" cap="none" strike="noStrike">
              <a:solidFill>
                <a:srgbClr val="18919B"/>
              </a:solidFill>
              <a:latin typeface="Caveat"/>
              <a:ea typeface="Caveat"/>
              <a:cs typeface="Caveat"/>
              <a:sym typeface="Caveat"/>
            </a:endParaRPr>
          </a:p>
        </p:txBody>
      </p:sp>
      <p:pic>
        <p:nvPicPr>
          <p:cNvPr id="1128" name="Google Shape;1128;p62"/>
          <p:cNvPicPr preferRelativeResize="0"/>
          <p:nvPr/>
        </p:nvPicPr>
        <p:blipFill rotWithShape="1">
          <a:blip r:embed="rId3">
            <a:alphaModFix/>
          </a:blip>
          <a:srcRect b="0" l="0" r="0" t="0"/>
          <a:stretch/>
        </p:blipFill>
        <p:spPr>
          <a:xfrm>
            <a:off x="8410175" y="4803796"/>
            <a:ext cx="558450" cy="262804"/>
          </a:xfrm>
          <a:prstGeom prst="rect">
            <a:avLst/>
          </a:prstGeom>
          <a:noFill/>
          <a:ln>
            <a:noFill/>
          </a:ln>
        </p:spPr>
      </p:pic>
      <p:sp>
        <p:nvSpPr>
          <p:cNvPr id="1129" name="Google Shape;1129;p62"/>
          <p:cNvSpPr txBox="1"/>
          <p:nvPr/>
        </p:nvSpPr>
        <p:spPr>
          <a:xfrm>
            <a:off x="359325" y="164275"/>
            <a:ext cx="7884600" cy="553968"/>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600"/>
              <a:buFont typeface="Arial"/>
              <a:buNone/>
            </a:pPr>
            <a:r>
              <a:rPr b="1" i="0" lang="id" sz="2400" u="none" cap="none" strike="noStrike">
                <a:solidFill>
                  <a:srgbClr val="18919B"/>
                </a:solidFill>
                <a:latin typeface="Roboto"/>
                <a:ea typeface="Roboto"/>
                <a:cs typeface="Roboto"/>
                <a:sym typeface="Roboto"/>
              </a:rPr>
              <a:t>Jawaban (Kode Python)</a:t>
            </a:r>
            <a:endParaRPr b="1" i="0" sz="2400" u="none" cap="none" strike="noStrike">
              <a:solidFill>
                <a:srgbClr val="18919B"/>
              </a:solidFill>
              <a:latin typeface="Roboto"/>
              <a:ea typeface="Roboto"/>
              <a:cs typeface="Roboto"/>
              <a:sym typeface="Roboto"/>
            </a:endParaRPr>
          </a:p>
        </p:txBody>
      </p:sp>
      <p:sp>
        <p:nvSpPr>
          <p:cNvPr id="1130" name="Google Shape;1130;p62"/>
          <p:cNvSpPr txBox="1"/>
          <p:nvPr/>
        </p:nvSpPr>
        <p:spPr>
          <a:xfrm>
            <a:off x="454600" y="1069551"/>
            <a:ext cx="3494146" cy="1813317"/>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0" i="0" lang="id" sz="1300" u="none" cap="none" strike="noStrike">
                <a:solidFill>
                  <a:schemeClr val="dk1"/>
                </a:solidFill>
                <a:latin typeface="Roboto"/>
                <a:ea typeface="Roboto"/>
                <a:cs typeface="Roboto"/>
                <a:sym typeface="Roboto"/>
              </a:rPr>
              <a:t>Selanjutnya pada bagian plot, sumbu x merupakan kolom ‘</a:t>
            </a:r>
            <a:r>
              <a:rPr b="1" i="0" lang="id" sz="1300" u="none" cap="none" strike="noStrike">
                <a:solidFill>
                  <a:schemeClr val="dk1"/>
                </a:solidFill>
                <a:latin typeface="Roboto"/>
                <a:ea typeface="Roboto"/>
                <a:cs typeface="Roboto"/>
                <a:sym typeface="Roboto"/>
              </a:rPr>
              <a:t>city</a:t>
            </a:r>
            <a:r>
              <a:rPr b="0" i="0" lang="id" sz="1300" u="none" cap="none" strike="noStrike">
                <a:solidFill>
                  <a:schemeClr val="dk1"/>
                </a:solidFill>
                <a:latin typeface="Roboto"/>
                <a:ea typeface="Roboto"/>
                <a:cs typeface="Roboto"/>
                <a:sym typeface="Roboto"/>
              </a:rPr>
              <a:t>’ dan sumbu y merupakan ‘</a:t>
            </a:r>
            <a:r>
              <a:rPr b="1" i="0" lang="id" sz="1300" u="none" cap="none" strike="noStrike">
                <a:solidFill>
                  <a:schemeClr val="dk1"/>
                </a:solidFill>
                <a:latin typeface="Roboto"/>
                <a:ea typeface="Roboto"/>
                <a:cs typeface="Roboto"/>
                <a:sym typeface="Roboto"/>
              </a:rPr>
              <a:t>profit</a:t>
            </a:r>
            <a:r>
              <a:rPr b="0" i="0" lang="id" sz="1300" u="none" cap="none" strike="noStrike">
                <a:solidFill>
                  <a:schemeClr val="dk1"/>
                </a:solidFill>
                <a:latin typeface="Roboto"/>
                <a:ea typeface="Roboto"/>
                <a:cs typeface="Roboto"/>
                <a:sym typeface="Roboto"/>
              </a:rPr>
              <a:t>’ hasil aggregasi. Lalu label untuk sumbu x adalah ‘</a:t>
            </a:r>
            <a:r>
              <a:rPr b="1" i="0" lang="id" sz="1300" u="none" cap="none" strike="noStrike">
                <a:solidFill>
                  <a:schemeClr val="dk1"/>
                </a:solidFill>
                <a:latin typeface="Roboto"/>
                <a:ea typeface="Roboto"/>
                <a:cs typeface="Roboto"/>
                <a:sym typeface="Roboto"/>
              </a:rPr>
              <a:t>Month-2016</a:t>
            </a:r>
            <a:r>
              <a:rPr b="0" i="0" lang="id" sz="1300" u="none" cap="none" strike="noStrike">
                <a:solidFill>
                  <a:schemeClr val="dk1"/>
                </a:solidFill>
                <a:latin typeface="Roboto"/>
                <a:ea typeface="Roboto"/>
                <a:cs typeface="Roboto"/>
                <a:sym typeface="Roboto"/>
              </a:rPr>
              <a:t>’, dan label untuk sumbu y adalah ‘</a:t>
            </a:r>
            <a:r>
              <a:rPr b="1" i="0" lang="id" sz="1300" u="none" cap="none" strike="noStrike">
                <a:solidFill>
                  <a:schemeClr val="dk1"/>
                </a:solidFill>
                <a:latin typeface="Roboto"/>
                <a:ea typeface="Roboto"/>
                <a:cs typeface="Roboto"/>
                <a:sym typeface="Roboto"/>
              </a:rPr>
              <a:t>Profit</a:t>
            </a:r>
            <a:r>
              <a:rPr b="0" i="0" lang="id" sz="1300" u="none" cap="none" strike="noStrike">
                <a:solidFill>
                  <a:schemeClr val="dk1"/>
                </a:solidFill>
                <a:latin typeface="Roboto"/>
                <a:ea typeface="Roboto"/>
                <a:cs typeface="Roboto"/>
                <a:sym typeface="Roboto"/>
              </a:rPr>
              <a:t>’, kemudian judul dari grafik ini ada di title = ‘</a:t>
            </a:r>
            <a:r>
              <a:rPr b="1" i="0" lang="id" sz="1300" u="none" cap="none" strike="noStrike">
                <a:solidFill>
                  <a:schemeClr val="dk1"/>
                </a:solidFill>
                <a:latin typeface="Roboto"/>
                <a:ea typeface="Roboto"/>
                <a:cs typeface="Roboto"/>
                <a:sym typeface="Roboto"/>
              </a:rPr>
              <a:t>Monthly Total Quantity – 2016</a:t>
            </a:r>
            <a:r>
              <a:rPr b="0" i="0" lang="id" sz="1300" u="none" cap="none" strike="noStrike">
                <a:solidFill>
                  <a:schemeClr val="dk1"/>
                </a:solidFill>
                <a:latin typeface="Roboto"/>
                <a:ea typeface="Roboto"/>
                <a:cs typeface="Roboto"/>
                <a:sym typeface="Roboto"/>
              </a:rPr>
              <a:t>’.</a:t>
            </a:r>
            <a:endParaRPr/>
          </a:p>
          <a:p>
            <a:pPr indent="0" lvl="0" marL="12700" marR="0" rtl="0" algn="l">
              <a:lnSpc>
                <a:spcPct val="100000"/>
              </a:lnSpc>
              <a:spcBef>
                <a:spcPts val="0"/>
              </a:spcBef>
              <a:spcAft>
                <a:spcPts val="0"/>
              </a:spcAft>
              <a:buNone/>
            </a:pPr>
            <a:r>
              <a:t/>
            </a:r>
            <a:endParaRPr b="0" i="0" sz="1300" u="none" cap="none" strike="noStrike">
              <a:solidFill>
                <a:schemeClr val="dk1"/>
              </a:solidFill>
              <a:latin typeface="Roboto"/>
              <a:ea typeface="Roboto"/>
              <a:cs typeface="Roboto"/>
              <a:sym typeface="Roboto"/>
            </a:endParaRPr>
          </a:p>
          <a:p>
            <a:pPr indent="0" lvl="0" marL="12700" marR="0" rtl="0" algn="l">
              <a:lnSpc>
                <a:spcPct val="100000"/>
              </a:lnSpc>
              <a:spcBef>
                <a:spcPts val="0"/>
              </a:spcBef>
              <a:spcAft>
                <a:spcPts val="0"/>
              </a:spcAft>
              <a:buNone/>
            </a:pPr>
            <a:r>
              <a:rPr b="0" i="0" lang="id" sz="1300" u="none" cap="none" strike="noStrike">
                <a:solidFill>
                  <a:schemeClr val="dk1"/>
                </a:solidFill>
                <a:latin typeface="Roboto"/>
                <a:ea typeface="Roboto"/>
                <a:cs typeface="Roboto"/>
                <a:sym typeface="Roboto"/>
              </a:rPr>
              <a:t>Tampilan grafiknya ada di slide selanjutnya.</a:t>
            </a:r>
            <a:endParaRPr/>
          </a:p>
        </p:txBody>
      </p:sp>
      <p:pic>
        <p:nvPicPr>
          <p:cNvPr id="1131" name="Google Shape;1131;p62"/>
          <p:cNvPicPr preferRelativeResize="0"/>
          <p:nvPr/>
        </p:nvPicPr>
        <p:blipFill rotWithShape="1">
          <a:blip r:embed="rId4">
            <a:alphaModFix/>
          </a:blip>
          <a:srcRect b="0" l="0" r="0" t="0"/>
          <a:stretch/>
        </p:blipFill>
        <p:spPr>
          <a:xfrm>
            <a:off x="4044406" y="1069551"/>
            <a:ext cx="4644994" cy="3482381"/>
          </a:xfrm>
          <a:prstGeom prst="rect">
            <a:avLst/>
          </a:prstGeom>
          <a:noFill/>
          <a:ln>
            <a:noFill/>
          </a:ln>
        </p:spPr>
      </p:pic>
      <p:sp>
        <p:nvSpPr>
          <p:cNvPr id="1132" name="Google Shape;1132;p62"/>
          <p:cNvSpPr/>
          <p:nvPr/>
        </p:nvSpPr>
        <p:spPr>
          <a:xfrm>
            <a:off x="3016595" y="4689175"/>
            <a:ext cx="3110810" cy="276999"/>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id" sz="1200" u="none" cap="none" strike="noStrike">
                <a:solidFill>
                  <a:srgbClr val="17919B"/>
                </a:solidFill>
                <a:latin typeface="Arial"/>
                <a:ea typeface="Arial"/>
                <a:cs typeface="Arial"/>
                <a:sym typeface="Arial"/>
              </a:rPr>
              <a:t>PYTHON 3 (3/5)</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6" name="Shape 1136"/>
        <p:cNvGrpSpPr/>
        <p:nvPr/>
      </p:nvGrpSpPr>
      <p:grpSpPr>
        <a:xfrm>
          <a:off x="0" y="0"/>
          <a:ext cx="0" cy="0"/>
          <a:chOff x="0" y="0"/>
          <a:chExt cx="0" cy="0"/>
        </a:xfrm>
      </p:grpSpPr>
      <p:pic>
        <p:nvPicPr>
          <p:cNvPr id="1137" name="Google Shape;1137;p63"/>
          <p:cNvPicPr preferRelativeResize="0"/>
          <p:nvPr/>
        </p:nvPicPr>
        <p:blipFill rotWithShape="1">
          <a:blip r:embed="rId3">
            <a:alphaModFix/>
          </a:blip>
          <a:srcRect b="0" l="0" r="0" t="0"/>
          <a:stretch/>
        </p:blipFill>
        <p:spPr>
          <a:xfrm>
            <a:off x="1702850" y="1112968"/>
            <a:ext cx="5747026" cy="3536631"/>
          </a:xfrm>
          <a:prstGeom prst="rect">
            <a:avLst/>
          </a:prstGeom>
          <a:noFill/>
          <a:ln>
            <a:noFill/>
          </a:ln>
        </p:spPr>
      </p:pic>
      <p:grpSp>
        <p:nvGrpSpPr>
          <p:cNvPr id="1138" name="Google Shape;1138;p63"/>
          <p:cNvGrpSpPr/>
          <p:nvPr/>
        </p:nvGrpSpPr>
        <p:grpSpPr>
          <a:xfrm>
            <a:off x="8325085" y="65157"/>
            <a:ext cx="763768" cy="752531"/>
            <a:chOff x="695950" y="3458000"/>
            <a:chExt cx="966550" cy="952450"/>
          </a:xfrm>
        </p:grpSpPr>
        <p:sp>
          <p:nvSpPr>
            <p:cNvPr id="1139" name="Google Shape;1139;p63"/>
            <p:cNvSpPr/>
            <p:nvPr/>
          </p:nvSpPr>
          <p:spPr>
            <a:xfrm>
              <a:off x="695950" y="3458000"/>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0" name="Google Shape;1140;p63"/>
            <p:cNvSpPr/>
            <p:nvPr/>
          </p:nvSpPr>
          <p:spPr>
            <a:xfrm>
              <a:off x="1065675" y="3458000"/>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1" name="Google Shape;1141;p63"/>
            <p:cNvSpPr/>
            <p:nvPr/>
          </p:nvSpPr>
          <p:spPr>
            <a:xfrm>
              <a:off x="1435400" y="3458000"/>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2" name="Google Shape;1142;p63"/>
            <p:cNvSpPr/>
            <p:nvPr/>
          </p:nvSpPr>
          <p:spPr>
            <a:xfrm>
              <a:off x="695950" y="3820675"/>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3" name="Google Shape;1143;p63"/>
            <p:cNvSpPr/>
            <p:nvPr/>
          </p:nvSpPr>
          <p:spPr>
            <a:xfrm>
              <a:off x="1065675" y="3820675"/>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4" name="Google Shape;1144;p63"/>
            <p:cNvSpPr/>
            <p:nvPr/>
          </p:nvSpPr>
          <p:spPr>
            <a:xfrm>
              <a:off x="1435400" y="3820675"/>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5" name="Google Shape;1145;p63"/>
            <p:cNvSpPr/>
            <p:nvPr/>
          </p:nvSpPr>
          <p:spPr>
            <a:xfrm>
              <a:off x="695950" y="4183350"/>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6" name="Google Shape;1146;p63"/>
            <p:cNvSpPr/>
            <p:nvPr/>
          </p:nvSpPr>
          <p:spPr>
            <a:xfrm>
              <a:off x="1065675" y="4183350"/>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7" name="Google Shape;1147;p63"/>
            <p:cNvSpPr/>
            <p:nvPr/>
          </p:nvSpPr>
          <p:spPr>
            <a:xfrm>
              <a:off x="1435400" y="4183350"/>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148" name="Google Shape;1148;p63"/>
          <p:cNvSpPr txBox="1"/>
          <p:nvPr/>
        </p:nvSpPr>
        <p:spPr>
          <a:xfrm>
            <a:off x="212775" y="4649600"/>
            <a:ext cx="14349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1" i="0" lang="id" sz="1100" u="none" cap="none" strike="noStrike">
                <a:solidFill>
                  <a:srgbClr val="18919B"/>
                </a:solidFill>
                <a:latin typeface="Caveat"/>
                <a:ea typeface="Caveat"/>
                <a:cs typeface="Caveat"/>
                <a:sym typeface="Caveat"/>
              </a:rPr>
              <a:t>#RintisKarirImpian</a:t>
            </a:r>
            <a:endParaRPr b="1" i="0" sz="1100" u="none" cap="none" strike="noStrike">
              <a:solidFill>
                <a:srgbClr val="18919B"/>
              </a:solidFill>
              <a:latin typeface="Caveat"/>
              <a:ea typeface="Caveat"/>
              <a:cs typeface="Caveat"/>
              <a:sym typeface="Caveat"/>
            </a:endParaRPr>
          </a:p>
        </p:txBody>
      </p:sp>
      <p:pic>
        <p:nvPicPr>
          <p:cNvPr id="1149" name="Google Shape;1149;p63"/>
          <p:cNvPicPr preferRelativeResize="0"/>
          <p:nvPr/>
        </p:nvPicPr>
        <p:blipFill rotWithShape="1">
          <a:blip r:embed="rId4">
            <a:alphaModFix/>
          </a:blip>
          <a:srcRect b="0" l="0" r="0" t="0"/>
          <a:stretch/>
        </p:blipFill>
        <p:spPr>
          <a:xfrm>
            <a:off x="8410175" y="4803796"/>
            <a:ext cx="558450" cy="262804"/>
          </a:xfrm>
          <a:prstGeom prst="rect">
            <a:avLst/>
          </a:prstGeom>
          <a:noFill/>
          <a:ln>
            <a:noFill/>
          </a:ln>
        </p:spPr>
      </p:pic>
      <p:sp>
        <p:nvSpPr>
          <p:cNvPr id="1150" name="Google Shape;1150;p63"/>
          <p:cNvSpPr txBox="1"/>
          <p:nvPr/>
        </p:nvSpPr>
        <p:spPr>
          <a:xfrm>
            <a:off x="359325" y="164275"/>
            <a:ext cx="7884600" cy="553968"/>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600"/>
              <a:buFont typeface="Arial"/>
              <a:buNone/>
            </a:pPr>
            <a:r>
              <a:rPr b="1" i="0" lang="id" sz="2400" u="none" cap="none" strike="noStrike">
                <a:solidFill>
                  <a:srgbClr val="18919B"/>
                </a:solidFill>
                <a:latin typeface="Roboto"/>
                <a:ea typeface="Roboto"/>
                <a:cs typeface="Roboto"/>
                <a:sym typeface="Roboto"/>
              </a:rPr>
              <a:t>Jawaban (Plot tanpa Seaborn)</a:t>
            </a:r>
            <a:endParaRPr b="1" i="0" sz="2400" u="none" cap="none" strike="noStrike">
              <a:solidFill>
                <a:srgbClr val="18919B"/>
              </a:solidFill>
              <a:latin typeface="Roboto"/>
              <a:ea typeface="Roboto"/>
              <a:cs typeface="Roboto"/>
              <a:sym typeface="Roboto"/>
            </a:endParaRPr>
          </a:p>
        </p:txBody>
      </p:sp>
      <p:sp>
        <p:nvSpPr>
          <p:cNvPr id="1151" name="Google Shape;1151;p63"/>
          <p:cNvSpPr txBox="1"/>
          <p:nvPr/>
        </p:nvSpPr>
        <p:spPr>
          <a:xfrm>
            <a:off x="469099" y="837340"/>
            <a:ext cx="5297079" cy="212879"/>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i="0" lang="id" sz="1300" u="none" cap="none" strike="noStrike">
                <a:solidFill>
                  <a:schemeClr val="dk1"/>
                </a:solidFill>
                <a:latin typeface="Roboto"/>
                <a:ea typeface="Roboto"/>
                <a:cs typeface="Roboto"/>
                <a:sym typeface="Roboto"/>
              </a:rPr>
              <a:t>Mini Task – Answer (The Graphic) – tanpa Seaborn</a:t>
            </a:r>
            <a:endParaRPr/>
          </a:p>
        </p:txBody>
      </p:sp>
      <p:sp>
        <p:nvSpPr>
          <p:cNvPr id="1152" name="Google Shape;1152;p63"/>
          <p:cNvSpPr/>
          <p:nvPr/>
        </p:nvSpPr>
        <p:spPr>
          <a:xfrm>
            <a:off x="3016595" y="4689175"/>
            <a:ext cx="3110810" cy="276999"/>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id" sz="1200" u="none" cap="none" strike="noStrike">
                <a:solidFill>
                  <a:srgbClr val="17919B"/>
                </a:solidFill>
                <a:latin typeface="Arial"/>
                <a:ea typeface="Arial"/>
                <a:cs typeface="Arial"/>
                <a:sym typeface="Arial"/>
              </a:rPr>
              <a:t>PYTHON 3 (4/5)</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6" name="Shape 1156"/>
        <p:cNvGrpSpPr/>
        <p:nvPr/>
      </p:nvGrpSpPr>
      <p:grpSpPr>
        <a:xfrm>
          <a:off x="0" y="0"/>
          <a:ext cx="0" cy="0"/>
          <a:chOff x="0" y="0"/>
          <a:chExt cx="0" cy="0"/>
        </a:xfrm>
      </p:grpSpPr>
      <p:grpSp>
        <p:nvGrpSpPr>
          <p:cNvPr id="1157" name="Google Shape;1157;p64"/>
          <p:cNvGrpSpPr/>
          <p:nvPr/>
        </p:nvGrpSpPr>
        <p:grpSpPr>
          <a:xfrm>
            <a:off x="8325085" y="65157"/>
            <a:ext cx="763768" cy="752531"/>
            <a:chOff x="695950" y="3458000"/>
            <a:chExt cx="966550" cy="952450"/>
          </a:xfrm>
        </p:grpSpPr>
        <p:sp>
          <p:nvSpPr>
            <p:cNvPr id="1158" name="Google Shape;1158;p64"/>
            <p:cNvSpPr/>
            <p:nvPr/>
          </p:nvSpPr>
          <p:spPr>
            <a:xfrm>
              <a:off x="695950" y="3458000"/>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9" name="Google Shape;1159;p64"/>
            <p:cNvSpPr/>
            <p:nvPr/>
          </p:nvSpPr>
          <p:spPr>
            <a:xfrm>
              <a:off x="1065675" y="3458000"/>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0" name="Google Shape;1160;p64"/>
            <p:cNvSpPr/>
            <p:nvPr/>
          </p:nvSpPr>
          <p:spPr>
            <a:xfrm>
              <a:off x="1435400" y="3458000"/>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1" name="Google Shape;1161;p64"/>
            <p:cNvSpPr/>
            <p:nvPr/>
          </p:nvSpPr>
          <p:spPr>
            <a:xfrm>
              <a:off x="695950" y="3820675"/>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2" name="Google Shape;1162;p64"/>
            <p:cNvSpPr/>
            <p:nvPr/>
          </p:nvSpPr>
          <p:spPr>
            <a:xfrm>
              <a:off x="1065675" y="3820675"/>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3" name="Google Shape;1163;p64"/>
            <p:cNvSpPr/>
            <p:nvPr/>
          </p:nvSpPr>
          <p:spPr>
            <a:xfrm>
              <a:off x="1435400" y="3820675"/>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4" name="Google Shape;1164;p64"/>
            <p:cNvSpPr/>
            <p:nvPr/>
          </p:nvSpPr>
          <p:spPr>
            <a:xfrm>
              <a:off x="695950" y="4183350"/>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5" name="Google Shape;1165;p64"/>
            <p:cNvSpPr/>
            <p:nvPr/>
          </p:nvSpPr>
          <p:spPr>
            <a:xfrm>
              <a:off x="1065675" y="4183350"/>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6" name="Google Shape;1166;p64"/>
            <p:cNvSpPr/>
            <p:nvPr/>
          </p:nvSpPr>
          <p:spPr>
            <a:xfrm>
              <a:off x="1435400" y="4183350"/>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167" name="Google Shape;1167;p64"/>
          <p:cNvSpPr txBox="1"/>
          <p:nvPr/>
        </p:nvSpPr>
        <p:spPr>
          <a:xfrm>
            <a:off x="212775" y="4649600"/>
            <a:ext cx="14349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1" i="0" lang="id" sz="1100" u="none" cap="none" strike="noStrike">
                <a:solidFill>
                  <a:srgbClr val="18919B"/>
                </a:solidFill>
                <a:latin typeface="Caveat"/>
                <a:ea typeface="Caveat"/>
                <a:cs typeface="Caveat"/>
                <a:sym typeface="Caveat"/>
              </a:rPr>
              <a:t>#RintisKarirImpian</a:t>
            </a:r>
            <a:endParaRPr b="1" i="0" sz="1100" u="none" cap="none" strike="noStrike">
              <a:solidFill>
                <a:srgbClr val="18919B"/>
              </a:solidFill>
              <a:latin typeface="Caveat"/>
              <a:ea typeface="Caveat"/>
              <a:cs typeface="Caveat"/>
              <a:sym typeface="Caveat"/>
            </a:endParaRPr>
          </a:p>
        </p:txBody>
      </p:sp>
      <p:pic>
        <p:nvPicPr>
          <p:cNvPr id="1168" name="Google Shape;1168;p64"/>
          <p:cNvPicPr preferRelativeResize="0"/>
          <p:nvPr/>
        </p:nvPicPr>
        <p:blipFill rotWithShape="1">
          <a:blip r:embed="rId3">
            <a:alphaModFix/>
          </a:blip>
          <a:srcRect b="0" l="0" r="0" t="0"/>
          <a:stretch/>
        </p:blipFill>
        <p:spPr>
          <a:xfrm>
            <a:off x="8410175" y="4803796"/>
            <a:ext cx="558450" cy="262804"/>
          </a:xfrm>
          <a:prstGeom prst="rect">
            <a:avLst/>
          </a:prstGeom>
          <a:noFill/>
          <a:ln>
            <a:noFill/>
          </a:ln>
        </p:spPr>
      </p:pic>
      <p:sp>
        <p:nvSpPr>
          <p:cNvPr id="1169" name="Google Shape;1169;p64"/>
          <p:cNvSpPr txBox="1"/>
          <p:nvPr/>
        </p:nvSpPr>
        <p:spPr>
          <a:xfrm>
            <a:off x="359325" y="164275"/>
            <a:ext cx="7884600" cy="553968"/>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600"/>
              <a:buFont typeface="Arial"/>
              <a:buNone/>
            </a:pPr>
            <a:r>
              <a:rPr b="1" i="0" lang="id" sz="2400" u="none" cap="none" strike="noStrike">
                <a:solidFill>
                  <a:srgbClr val="18919B"/>
                </a:solidFill>
                <a:latin typeface="Roboto"/>
                <a:ea typeface="Roboto"/>
                <a:cs typeface="Roboto"/>
                <a:sym typeface="Roboto"/>
              </a:rPr>
              <a:t>Jawaban (Plot dengan Seaborn)</a:t>
            </a:r>
            <a:endParaRPr b="1" i="0" sz="2400" u="none" cap="none" strike="noStrike">
              <a:solidFill>
                <a:srgbClr val="18919B"/>
              </a:solidFill>
              <a:latin typeface="Roboto"/>
              <a:ea typeface="Roboto"/>
              <a:cs typeface="Roboto"/>
              <a:sym typeface="Roboto"/>
            </a:endParaRPr>
          </a:p>
        </p:txBody>
      </p:sp>
      <p:sp>
        <p:nvSpPr>
          <p:cNvPr id="1170" name="Google Shape;1170;p64"/>
          <p:cNvSpPr txBox="1"/>
          <p:nvPr/>
        </p:nvSpPr>
        <p:spPr>
          <a:xfrm>
            <a:off x="469100" y="837340"/>
            <a:ext cx="5842990" cy="212879"/>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i="0" lang="id" sz="1300" u="none" cap="none" strike="noStrike">
                <a:solidFill>
                  <a:schemeClr val="dk1"/>
                </a:solidFill>
                <a:latin typeface="Roboto"/>
                <a:ea typeface="Roboto"/>
                <a:cs typeface="Roboto"/>
                <a:sym typeface="Roboto"/>
              </a:rPr>
              <a:t>Mini Task – Answer (The Graphic) – dengan Seaborn</a:t>
            </a:r>
            <a:endParaRPr/>
          </a:p>
        </p:txBody>
      </p:sp>
      <p:pic>
        <p:nvPicPr>
          <p:cNvPr id="1171" name="Google Shape;1171;p64"/>
          <p:cNvPicPr preferRelativeResize="0"/>
          <p:nvPr/>
        </p:nvPicPr>
        <p:blipFill rotWithShape="1">
          <a:blip r:embed="rId4">
            <a:alphaModFix/>
          </a:blip>
          <a:srcRect b="0" l="0" r="0" t="0"/>
          <a:stretch/>
        </p:blipFill>
        <p:spPr>
          <a:xfrm>
            <a:off x="1702850" y="1105551"/>
            <a:ext cx="5738296" cy="3544049"/>
          </a:xfrm>
          <a:prstGeom prst="rect">
            <a:avLst/>
          </a:prstGeom>
          <a:noFill/>
          <a:ln>
            <a:noFill/>
          </a:ln>
        </p:spPr>
      </p:pic>
      <p:sp>
        <p:nvSpPr>
          <p:cNvPr id="1172" name="Google Shape;1172;p64"/>
          <p:cNvSpPr/>
          <p:nvPr/>
        </p:nvSpPr>
        <p:spPr>
          <a:xfrm>
            <a:off x="3016595" y="4689175"/>
            <a:ext cx="3110810" cy="276999"/>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id" sz="1200" u="none" cap="none" strike="noStrike">
                <a:solidFill>
                  <a:srgbClr val="17919B"/>
                </a:solidFill>
                <a:latin typeface="Arial"/>
                <a:ea typeface="Arial"/>
                <a:cs typeface="Arial"/>
                <a:sym typeface="Arial"/>
              </a:rPr>
              <a:t>PYTHON 3 (5/5)</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6" name="Shape 1176"/>
        <p:cNvGrpSpPr/>
        <p:nvPr/>
      </p:nvGrpSpPr>
      <p:grpSpPr>
        <a:xfrm>
          <a:off x="0" y="0"/>
          <a:ext cx="0" cy="0"/>
          <a:chOff x="0" y="0"/>
          <a:chExt cx="0" cy="0"/>
        </a:xfrm>
      </p:grpSpPr>
      <p:grpSp>
        <p:nvGrpSpPr>
          <p:cNvPr id="1177" name="Google Shape;1177;p65"/>
          <p:cNvGrpSpPr/>
          <p:nvPr/>
        </p:nvGrpSpPr>
        <p:grpSpPr>
          <a:xfrm>
            <a:off x="8325085" y="65155"/>
            <a:ext cx="763768" cy="752531"/>
            <a:chOff x="695950" y="3458000"/>
            <a:chExt cx="966550" cy="952450"/>
          </a:xfrm>
        </p:grpSpPr>
        <p:sp>
          <p:nvSpPr>
            <p:cNvPr id="1178" name="Google Shape;1178;p65"/>
            <p:cNvSpPr/>
            <p:nvPr/>
          </p:nvSpPr>
          <p:spPr>
            <a:xfrm>
              <a:off x="695950" y="3458000"/>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9" name="Google Shape;1179;p65"/>
            <p:cNvSpPr/>
            <p:nvPr/>
          </p:nvSpPr>
          <p:spPr>
            <a:xfrm>
              <a:off x="1065675" y="3458000"/>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0" name="Google Shape;1180;p65"/>
            <p:cNvSpPr/>
            <p:nvPr/>
          </p:nvSpPr>
          <p:spPr>
            <a:xfrm>
              <a:off x="1435400" y="3458000"/>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1" name="Google Shape;1181;p65"/>
            <p:cNvSpPr/>
            <p:nvPr/>
          </p:nvSpPr>
          <p:spPr>
            <a:xfrm>
              <a:off x="695950" y="3820675"/>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2" name="Google Shape;1182;p65"/>
            <p:cNvSpPr/>
            <p:nvPr/>
          </p:nvSpPr>
          <p:spPr>
            <a:xfrm>
              <a:off x="1065675" y="3820675"/>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3" name="Google Shape;1183;p65"/>
            <p:cNvSpPr/>
            <p:nvPr/>
          </p:nvSpPr>
          <p:spPr>
            <a:xfrm>
              <a:off x="1435400" y="3820675"/>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4" name="Google Shape;1184;p65"/>
            <p:cNvSpPr/>
            <p:nvPr/>
          </p:nvSpPr>
          <p:spPr>
            <a:xfrm>
              <a:off x="695950" y="4183350"/>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5" name="Google Shape;1185;p65"/>
            <p:cNvSpPr/>
            <p:nvPr/>
          </p:nvSpPr>
          <p:spPr>
            <a:xfrm>
              <a:off x="1065675" y="4183350"/>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6" name="Google Shape;1186;p65"/>
            <p:cNvSpPr/>
            <p:nvPr/>
          </p:nvSpPr>
          <p:spPr>
            <a:xfrm>
              <a:off x="1435400" y="4183350"/>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187" name="Google Shape;1187;p65"/>
          <p:cNvSpPr txBox="1"/>
          <p:nvPr/>
        </p:nvSpPr>
        <p:spPr>
          <a:xfrm>
            <a:off x="212775" y="4649600"/>
            <a:ext cx="14349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1" i="0" lang="id" sz="1100" u="none" cap="none" strike="noStrike">
                <a:solidFill>
                  <a:srgbClr val="18919B"/>
                </a:solidFill>
                <a:latin typeface="Caveat"/>
                <a:ea typeface="Caveat"/>
                <a:cs typeface="Caveat"/>
                <a:sym typeface="Caveat"/>
              </a:rPr>
              <a:t>#RintisKarirImpian</a:t>
            </a:r>
            <a:endParaRPr b="1" i="0" sz="1100" u="none" cap="none" strike="noStrike">
              <a:solidFill>
                <a:srgbClr val="18919B"/>
              </a:solidFill>
              <a:latin typeface="Caveat"/>
              <a:ea typeface="Caveat"/>
              <a:cs typeface="Caveat"/>
              <a:sym typeface="Caveat"/>
            </a:endParaRPr>
          </a:p>
        </p:txBody>
      </p:sp>
      <p:pic>
        <p:nvPicPr>
          <p:cNvPr id="1188" name="Google Shape;1188;p65"/>
          <p:cNvPicPr preferRelativeResize="0"/>
          <p:nvPr/>
        </p:nvPicPr>
        <p:blipFill rotWithShape="1">
          <a:blip r:embed="rId3">
            <a:alphaModFix/>
          </a:blip>
          <a:srcRect b="0" l="0" r="0" t="0"/>
          <a:stretch/>
        </p:blipFill>
        <p:spPr>
          <a:xfrm>
            <a:off x="8410175" y="4803796"/>
            <a:ext cx="558450" cy="262804"/>
          </a:xfrm>
          <a:prstGeom prst="rect">
            <a:avLst/>
          </a:prstGeom>
          <a:noFill/>
          <a:ln>
            <a:noFill/>
          </a:ln>
        </p:spPr>
      </p:pic>
      <p:sp>
        <p:nvSpPr>
          <p:cNvPr id="1189" name="Google Shape;1189;p65"/>
          <p:cNvSpPr txBox="1"/>
          <p:nvPr/>
        </p:nvSpPr>
        <p:spPr>
          <a:xfrm>
            <a:off x="198875" y="1021325"/>
            <a:ext cx="8232300" cy="389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rPr b="0" i="0" lang="id" sz="1500" u="none" cap="none" strike="noStrike">
                <a:solidFill>
                  <a:srgbClr val="434343"/>
                </a:solidFill>
                <a:latin typeface="Arial"/>
                <a:ea typeface="Arial"/>
                <a:cs typeface="Arial"/>
                <a:sym typeface="Arial"/>
              </a:rPr>
              <a:t>Task:</a:t>
            </a:r>
            <a:endParaRPr b="0" i="0" sz="1500" u="none" cap="none" strike="noStrike">
              <a:solidFill>
                <a:srgbClr val="434343"/>
              </a:solidFill>
              <a:latin typeface="Arial"/>
              <a:ea typeface="Arial"/>
              <a:cs typeface="Arial"/>
              <a:sym typeface="Arial"/>
            </a:endParaRPr>
          </a:p>
        </p:txBody>
      </p:sp>
      <p:sp>
        <p:nvSpPr>
          <p:cNvPr id="1190" name="Google Shape;1190;p65"/>
          <p:cNvSpPr/>
          <p:nvPr/>
        </p:nvSpPr>
        <p:spPr>
          <a:xfrm>
            <a:off x="3016595" y="4689175"/>
            <a:ext cx="3110810" cy="276999"/>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id" sz="1200" u="none" cap="none" strike="noStrike">
                <a:solidFill>
                  <a:srgbClr val="17919B"/>
                </a:solidFill>
                <a:latin typeface="Arial"/>
                <a:ea typeface="Arial"/>
                <a:cs typeface="Arial"/>
                <a:sym typeface="Arial"/>
              </a:rPr>
              <a:t>DATA VISUALIZATION (1/8)</a:t>
            </a:r>
            <a:endParaRPr/>
          </a:p>
        </p:txBody>
      </p:sp>
      <p:sp>
        <p:nvSpPr>
          <p:cNvPr id="1191" name="Google Shape;1191;p65"/>
          <p:cNvSpPr txBox="1"/>
          <p:nvPr>
            <p:ph type="title"/>
          </p:nvPr>
        </p:nvSpPr>
        <p:spPr>
          <a:xfrm>
            <a:off x="311700" y="29263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id" sz="3600">
                <a:solidFill>
                  <a:srgbClr val="17919B"/>
                </a:solidFill>
                <a:latin typeface="Roboto"/>
                <a:ea typeface="Roboto"/>
                <a:cs typeface="Roboto"/>
                <a:sym typeface="Roboto"/>
              </a:rPr>
              <a:t>DATA VISUALIZATION</a:t>
            </a:r>
            <a:endParaRPr/>
          </a:p>
        </p:txBody>
      </p:sp>
      <p:sp>
        <p:nvSpPr>
          <p:cNvPr id="1192" name="Google Shape;1192;p65"/>
          <p:cNvSpPr txBox="1"/>
          <p:nvPr/>
        </p:nvSpPr>
        <p:spPr>
          <a:xfrm>
            <a:off x="311700" y="1433931"/>
            <a:ext cx="1862567" cy="813043"/>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1500"/>
              <a:buFont typeface="Arial"/>
              <a:buNone/>
            </a:pPr>
            <a:r>
              <a:rPr b="0" i="0" lang="id" sz="1300" u="none" cap="none" strike="noStrike">
                <a:solidFill>
                  <a:schemeClr val="dk1"/>
                </a:solidFill>
                <a:latin typeface="Roboto"/>
                <a:ea typeface="Roboto"/>
                <a:cs typeface="Roboto"/>
                <a:sym typeface="Roboto"/>
              </a:rPr>
              <a:t>Dengan menggunakan data source yang sama, buatlah dashboard seperti berikut ini.</a:t>
            </a:r>
            <a:endParaRPr b="0" i="0" sz="1300" u="none" cap="none" strike="noStrike">
              <a:solidFill>
                <a:srgbClr val="000000"/>
              </a:solidFill>
              <a:latin typeface="Roboto"/>
              <a:ea typeface="Roboto"/>
              <a:cs typeface="Roboto"/>
              <a:sym typeface="Roboto"/>
            </a:endParaRPr>
          </a:p>
        </p:txBody>
      </p:sp>
      <p:pic>
        <p:nvPicPr>
          <p:cNvPr id="1193" name="Google Shape;1193;p65"/>
          <p:cNvPicPr preferRelativeResize="0"/>
          <p:nvPr/>
        </p:nvPicPr>
        <p:blipFill rotWithShape="1">
          <a:blip r:embed="rId4">
            <a:alphaModFix/>
          </a:blip>
          <a:srcRect b="0" l="0" r="0" t="0"/>
          <a:stretch/>
        </p:blipFill>
        <p:spPr>
          <a:xfrm>
            <a:off x="2319853" y="1103837"/>
            <a:ext cx="4793748" cy="3489642"/>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7" name="Shape 1197"/>
        <p:cNvGrpSpPr/>
        <p:nvPr/>
      </p:nvGrpSpPr>
      <p:grpSpPr>
        <a:xfrm>
          <a:off x="0" y="0"/>
          <a:ext cx="0" cy="0"/>
          <a:chOff x="0" y="0"/>
          <a:chExt cx="0" cy="0"/>
        </a:xfrm>
      </p:grpSpPr>
      <p:grpSp>
        <p:nvGrpSpPr>
          <p:cNvPr id="1198" name="Google Shape;1198;p66"/>
          <p:cNvGrpSpPr/>
          <p:nvPr/>
        </p:nvGrpSpPr>
        <p:grpSpPr>
          <a:xfrm>
            <a:off x="8325085" y="65157"/>
            <a:ext cx="763768" cy="752531"/>
            <a:chOff x="695950" y="3458000"/>
            <a:chExt cx="966550" cy="952450"/>
          </a:xfrm>
        </p:grpSpPr>
        <p:sp>
          <p:nvSpPr>
            <p:cNvPr id="1199" name="Google Shape;1199;p66"/>
            <p:cNvSpPr/>
            <p:nvPr/>
          </p:nvSpPr>
          <p:spPr>
            <a:xfrm>
              <a:off x="695950" y="3458000"/>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0" name="Google Shape;1200;p66"/>
            <p:cNvSpPr/>
            <p:nvPr/>
          </p:nvSpPr>
          <p:spPr>
            <a:xfrm>
              <a:off x="1065675" y="3458000"/>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1" name="Google Shape;1201;p66"/>
            <p:cNvSpPr/>
            <p:nvPr/>
          </p:nvSpPr>
          <p:spPr>
            <a:xfrm>
              <a:off x="1435400" y="3458000"/>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2" name="Google Shape;1202;p66"/>
            <p:cNvSpPr/>
            <p:nvPr/>
          </p:nvSpPr>
          <p:spPr>
            <a:xfrm>
              <a:off x="695950" y="3820675"/>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3" name="Google Shape;1203;p66"/>
            <p:cNvSpPr/>
            <p:nvPr/>
          </p:nvSpPr>
          <p:spPr>
            <a:xfrm>
              <a:off x="1065675" y="3820675"/>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4" name="Google Shape;1204;p66"/>
            <p:cNvSpPr/>
            <p:nvPr/>
          </p:nvSpPr>
          <p:spPr>
            <a:xfrm>
              <a:off x="1435400" y="3820675"/>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5" name="Google Shape;1205;p66"/>
            <p:cNvSpPr/>
            <p:nvPr/>
          </p:nvSpPr>
          <p:spPr>
            <a:xfrm>
              <a:off x="695950" y="4183350"/>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6" name="Google Shape;1206;p66"/>
            <p:cNvSpPr/>
            <p:nvPr/>
          </p:nvSpPr>
          <p:spPr>
            <a:xfrm>
              <a:off x="1065675" y="4183350"/>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7" name="Google Shape;1207;p66"/>
            <p:cNvSpPr/>
            <p:nvPr/>
          </p:nvSpPr>
          <p:spPr>
            <a:xfrm>
              <a:off x="1435400" y="4183350"/>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208" name="Google Shape;1208;p66"/>
          <p:cNvSpPr txBox="1"/>
          <p:nvPr/>
        </p:nvSpPr>
        <p:spPr>
          <a:xfrm>
            <a:off x="212775" y="4649600"/>
            <a:ext cx="14349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1" i="0" lang="id" sz="1100" u="none" cap="none" strike="noStrike">
                <a:solidFill>
                  <a:srgbClr val="18919B"/>
                </a:solidFill>
                <a:latin typeface="Caveat"/>
                <a:ea typeface="Caveat"/>
                <a:cs typeface="Caveat"/>
                <a:sym typeface="Caveat"/>
              </a:rPr>
              <a:t>#RintisKarirImpian</a:t>
            </a:r>
            <a:endParaRPr b="1" i="0" sz="1100" u="none" cap="none" strike="noStrike">
              <a:solidFill>
                <a:srgbClr val="18919B"/>
              </a:solidFill>
              <a:latin typeface="Caveat"/>
              <a:ea typeface="Caveat"/>
              <a:cs typeface="Caveat"/>
              <a:sym typeface="Caveat"/>
            </a:endParaRPr>
          </a:p>
        </p:txBody>
      </p:sp>
      <p:pic>
        <p:nvPicPr>
          <p:cNvPr id="1209" name="Google Shape;1209;p66"/>
          <p:cNvPicPr preferRelativeResize="0"/>
          <p:nvPr/>
        </p:nvPicPr>
        <p:blipFill rotWithShape="1">
          <a:blip r:embed="rId3">
            <a:alphaModFix/>
          </a:blip>
          <a:srcRect b="0" l="0" r="0" t="0"/>
          <a:stretch/>
        </p:blipFill>
        <p:spPr>
          <a:xfrm>
            <a:off x="8410175" y="4803796"/>
            <a:ext cx="558450" cy="262804"/>
          </a:xfrm>
          <a:prstGeom prst="rect">
            <a:avLst/>
          </a:prstGeom>
          <a:noFill/>
          <a:ln>
            <a:noFill/>
          </a:ln>
        </p:spPr>
      </p:pic>
      <p:sp>
        <p:nvSpPr>
          <p:cNvPr id="1210" name="Google Shape;1210;p66"/>
          <p:cNvSpPr txBox="1"/>
          <p:nvPr/>
        </p:nvSpPr>
        <p:spPr>
          <a:xfrm>
            <a:off x="359325" y="164275"/>
            <a:ext cx="7884600" cy="553968"/>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600"/>
              <a:buFont typeface="Arial"/>
              <a:buNone/>
            </a:pPr>
            <a:r>
              <a:rPr b="1" i="0" lang="id" sz="2400" u="none" cap="none" strike="noStrike">
                <a:solidFill>
                  <a:srgbClr val="18919B"/>
                </a:solidFill>
                <a:latin typeface="Roboto"/>
                <a:ea typeface="Roboto"/>
                <a:cs typeface="Roboto"/>
                <a:sym typeface="Roboto"/>
              </a:rPr>
              <a:t>Jawaban (Judul)</a:t>
            </a:r>
            <a:endParaRPr b="1" i="0" sz="2400" u="none" cap="none" strike="noStrike">
              <a:solidFill>
                <a:srgbClr val="18919B"/>
              </a:solidFill>
              <a:latin typeface="Roboto"/>
              <a:ea typeface="Roboto"/>
              <a:cs typeface="Roboto"/>
              <a:sym typeface="Roboto"/>
            </a:endParaRPr>
          </a:p>
        </p:txBody>
      </p:sp>
      <p:sp>
        <p:nvSpPr>
          <p:cNvPr id="1211" name="Google Shape;1211;p66"/>
          <p:cNvSpPr txBox="1"/>
          <p:nvPr/>
        </p:nvSpPr>
        <p:spPr>
          <a:xfrm>
            <a:off x="359325" y="1010292"/>
            <a:ext cx="8148142" cy="412934"/>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0" i="0" lang="id" sz="1300" u="none" cap="none" strike="noStrike">
                <a:solidFill>
                  <a:schemeClr val="dk1"/>
                </a:solidFill>
                <a:latin typeface="Roboto"/>
                <a:ea typeface="Roboto"/>
                <a:cs typeface="Roboto"/>
                <a:sym typeface="Roboto"/>
              </a:rPr>
              <a:t>Elemen pertama yang akan saya buat adalah judulnya, dengan mengunakan icon menu text seperti pada gambar berikut, dengan </a:t>
            </a:r>
            <a:r>
              <a:rPr b="1" i="0" lang="id" sz="1300" u="none" cap="none" strike="noStrike">
                <a:solidFill>
                  <a:schemeClr val="dk1"/>
                </a:solidFill>
                <a:latin typeface="Roboto"/>
                <a:ea typeface="Roboto"/>
                <a:cs typeface="Roboto"/>
                <a:sym typeface="Roboto"/>
              </a:rPr>
              <a:t>text properties</a:t>
            </a:r>
            <a:r>
              <a:rPr b="0" i="0" lang="id" sz="1300" u="none" cap="none" strike="noStrike">
                <a:solidFill>
                  <a:schemeClr val="dk1"/>
                </a:solidFill>
                <a:latin typeface="Roboto"/>
                <a:ea typeface="Roboto"/>
                <a:cs typeface="Roboto"/>
                <a:sym typeface="Roboto"/>
              </a:rPr>
              <a:t> seperti pada capture di samping kanan</a:t>
            </a:r>
            <a:r>
              <a:rPr b="0" i="0" lang="id" sz="1300" u="none" cap="none" strike="noStrike">
                <a:solidFill>
                  <a:srgbClr val="000000"/>
                </a:solidFill>
                <a:latin typeface="Roboto"/>
                <a:ea typeface="Roboto"/>
                <a:cs typeface="Roboto"/>
                <a:sym typeface="Roboto"/>
              </a:rPr>
              <a:t> </a:t>
            </a:r>
            <a:r>
              <a:rPr b="0" i="0" lang="id" sz="1300" u="none" cap="none" strike="noStrike">
                <a:solidFill>
                  <a:schemeClr val="dk1"/>
                </a:solidFill>
                <a:latin typeface="Roboto"/>
                <a:ea typeface="Roboto"/>
                <a:cs typeface="Roboto"/>
                <a:sym typeface="Roboto"/>
              </a:rPr>
              <a:t>:</a:t>
            </a:r>
            <a:endParaRPr b="0" i="0" sz="1300" u="none" cap="none" strike="noStrike">
              <a:solidFill>
                <a:srgbClr val="000000"/>
              </a:solidFill>
              <a:latin typeface="Roboto"/>
              <a:ea typeface="Roboto"/>
              <a:cs typeface="Roboto"/>
              <a:sym typeface="Roboto"/>
            </a:endParaRPr>
          </a:p>
        </p:txBody>
      </p:sp>
      <p:pic>
        <p:nvPicPr>
          <p:cNvPr id="1212" name="Google Shape;1212;p66"/>
          <p:cNvPicPr preferRelativeResize="0"/>
          <p:nvPr/>
        </p:nvPicPr>
        <p:blipFill rotWithShape="1">
          <a:blip r:embed="rId4">
            <a:alphaModFix/>
          </a:blip>
          <a:srcRect b="0" l="0" r="0" t="0"/>
          <a:stretch/>
        </p:blipFill>
        <p:spPr>
          <a:xfrm>
            <a:off x="6456141" y="1295789"/>
            <a:ext cx="1293288" cy="3530811"/>
          </a:xfrm>
          <a:prstGeom prst="rect">
            <a:avLst/>
          </a:prstGeom>
          <a:noFill/>
          <a:ln cap="flat" cmpd="sng" w="9525">
            <a:solidFill>
              <a:schemeClr val="dk1"/>
            </a:solidFill>
            <a:prstDash val="solid"/>
            <a:round/>
            <a:headEnd len="sm" w="sm" type="none"/>
            <a:tailEnd len="sm" w="sm" type="none"/>
          </a:ln>
        </p:spPr>
      </p:pic>
      <p:grpSp>
        <p:nvGrpSpPr>
          <p:cNvPr id="1213" name="Google Shape;1213;p66"/>
          <p:cNvGrpSpPr/>
          <p:nvPr/>
        </p:nvGrpSpPr>
        <p:grpSpPr>
          <a:xfrm>
            <a:off x="359325" y="1501520"/>
            <a:ext cx="4759875" cy="727851"/>
            <a:chOff x="359325" y="1530343"/>
            <a:chExt cx="4759875" cy="727851"/>
          </a:xfrm>
        </p:grpSpPr>
        <p:pic>
          <p:nvPicPr>
            <p:cNvPr id="1214" name="Google Shape;1214;p66"/>
            <p:cNvPicPr preferRelativeResize="0"/>
            <p:nvPr/>
          </p:nvPicPr>
          <p:blipFill rotWithShape="1">
            <a:blip r:embed="rId5">
              <a:alphaModFix/>
            </a:blip>
            <a:srcRect b="0" l="0" r="0" t="0"/>
            <a:stretch/>
          </p:blipFill>
          <p:spPr>
            <a:xfrm>
              <a:off x="359325" y="1546563"/>
              <a:ext cx="4759875" cy="711631"/>
            </a:xfrm>
            <a:prstGeom prst="rect">
              <a:avLst/>
            </a:prstGeom>
            <a:noFill/>
            <a:ln cap="flat" cmpd="sng" w="9525">
              <a:solidFill>
                <a:schemeClr val="dk1"/>
              </a:solidFill>
              <a:prstDash val="solid"/>
              <a:round/>
              <a:headEnd len="sm" w="sm" type="none"/>
              <a:tailEnd len="sm" w="sm" type="none"/>
            </a:ln>
          </p:spPr>
        </p:pic>
        <p:sp>
          <p:nvSpPr>
            <p:cNvPr id="1215" name="Google Shape;1215;p66"/>
            <p:cNvSpPr/>
            <p:nvPr/>
          </p:nvSpPr>
          <p:spPr>
            <a:xfrm>
              <a:off x="2739262" y="1530343"/>
              <a:ext cx="543938" cy="372036"/>
            </a:xfrm>
            <a:prstGeom prst="roundRect">
              <a:avLst>
                <a:gd fmla="val 16667" name="adj"/>
              </a:avLst>
            </a:prstGeom>
            <a:noFill/>
            <a:ln cap="flat" cmpd="sng" w="19050">
              <a:solidFill>
                <a:srgbClr val="FFC000"/>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sp>
        <p:nvSpPr>
          <p:cNvPr id="1216" name="Google Shape;1216;p66"/>
          <p:cNvSpPr/>
          <p:nvPr/>
        </p:nvSpPr>
        <p:spPr>
          <a:xfrm>
            <a:off x="3016595" y="4689175"/>
            <a:ext cx="3110810" cy="276999"/>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id" sz="1200" u="none" cap="none" strike="noStrike">
                <a:solidFill>
                  <a:srgbClr val="17919B"/>
                </a:solidFill>
                <a:latin typeface="Arial"/>
                <a:ea typeface="Arial"/>
                <a:cs typeface="Arial"/>
                <a:sym typeface="Arial"/>
              </a:rPr>
              <a:t>DATA VISUALIZATION (2/8)</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0" name="Shape 1220"/>
        <p:cNvGrpSpPr/>
        <p:nvPr/>
      </p:nvGrpSpPr>
      <p:grpSpPr>
        <a:xfrm>
          <a:off x="0" y="0"/>
          <a:ext cx="0" cy="0"/>
          <a:chOff x="0" y="0"/>
          <a:chExt cx="0" cy="0"/>
        </a:xfrm>
      </p:grpSpPr>
      <p:grpSp>
        <p:nvGrpSpPr>
          <p:cNvPr id="1221" name="Google Shape;1221;p67"/>
          <p:cNvGrpSpPr/>
          <p:nvPr/>
        </p:nvGrpSpPr>
        <p:grpSpPr>
          <a:xfrm>
            <a:off x="8325085" y="65157"/>
            <a:ext cx="763768" cy="752531"/>
            <a:chOff x="695950" y="3458000"/>
            <a:chExt cx="966550" cy="952450"/>
          </a:xfrm>
        </p:grpSpPr>
        <p:sp>
          <p:nvSpPr>
            <p:cNvPr id="1222" name="Google Shape;1222;p67"/>
            <p:cNvSpPr/>
            <p:nvPr/>
          </p:nvSpPr>
          <p:spPr>
            <a:xfrm>
              <a:off x="695950" y="3458000"/>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3" name="Google Shape;1223;p67"/>
            <p:cNvSpPr/>
            <p:nvPr/>
          </p:nvSpPr>
          <p:spPr>
            <a:xfrm>
              <a:off x="1065675" y="3458000"/>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4" name="Google Shape;1224;p67"/>
            <p:cNvSpPr/>
            <p:nvPr/>
          </p:nvSpPr>
          <p:spPr>
            <a:xfrm>
              <a:off x="1435400" y="3458000"/>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5" name="Google Shape;1225;p67"/>
            <p:cNvSpPr/>
            <p:nvPr/>
          </p:nvSpPr>
          <p:spPr>
            <a:xfrm>
              <a:off x="695950" y="3820675"/>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6" name="Google Shape;1226;p67"/>
            <p:cNvSpPr/>
            <p:nvPr/>
          </p:nvSpPr>
          <p:spPr>
            <a:xfrm>
              <a:off x="1065675" y="3820675"/>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7" name="Google Shape;1227;p67"/>
            <p:cNvSpPr/>
            <p:nvPr/>
          </p:nvSpPr>
          <p:spPr>
            <a:xfrm>
              <a:off x="1435400" y="3820675"/>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8" name="Google Shape;1228;p67"/>
            <p:cNvSpPr/>
            <p:nvPr/>
          </p:nvSpPr>
          <p:spPr>
            <a:xfrm>
              <a:off x="695950" y="4183350"/>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9" name="Google Shape;1229;p67"/>
            <p:cNvSpPr/>
            <p:nvPr/>
          </p:nvSpPr>
          <p:spPr>
            <a:xfrm>
              <a:off x="1065675" y="4183350"/>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0" name="Google Shape;1230;p67"/>
            <p:cNvSpPr/>
            <p:nvPr/>
          </p:nvSpPr>
          <p:spPr>
            <a:xfrm>
              <a:off x="1435400" y="4183350"/>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231" name="Google Shape;1231;p67"/>
          <p:cNvSpPr txBox="1"/>
          <p:nvPr/>
        </p:nvSpPr>
        <p:spPr>
          <a:xfrm>
            <a:off x="212775" y="4649600"/>
            <a:ext cx="14349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1" i="0" lang="id" sz="1100" u="none" cap="none" strike="noStrike">
                <a:solidFill>
                  <a:srgbClr val="18919B"/>
                </a:solidFill>
                <a:latin typeface="Caveat"/>
                <a:ea typeface="Caveat"/>
                <a:cs typeface="Caveat"/>
                <a:sym typeface="Caveat"/>
              </a:rPr>
              <a:t>#RintisKarirImpian</a:t>
            </a:r>
            <a:endParaRPr b="1" i="0" sz="1100" u="none" cap="none" strike="noStrike">
              <a:solidFill>
                <a:srgbClr val="18919B"/>
              </a:solidFill>
              <a:latin typeface="Caveat"/>
              <a:ea typeface="Caveat"/>
              <a:cs typeface="Caveat"/>
              <a:sym typeface="Caveat"/>
            </a:endParaRPr>
          </a:p>
        </p:txBody>
      </p:sp>
      <p:pic>
        <p:nvPicPr>
          <p:cNvPr id="1232" name="Google Shape;1232;p67"/>
          <p:cNvPicPr preferRelativeResize="0"/>
          <p:nvPr/>
        </p:nvPicPr>
        <p:blipFill rotWithShape="1">
          <a:blip r:embed="rId3">
            <a:alphaModFix/>
          </a:blip>
          <a:srcRect b="0" l="0" r="0" t="0"/>
          <a:stretch/>
        </p:blipFill>
        <p:spPr>
          <a:xfrm>
            <a:off x="8410175" y="4803796"/>
            <a:ext cx="558450" cy="262804"/>
          </a:xfrm>
          <a:prstGeom prst="rect">
            <a:avLst/>
          </a:prstGeom>
          <a:noFill/>
          <a:ln>
            <a:noFill/>
          </a:ln>
        </p:spPr>
      </p:pic>
      <p:sp>
        <p:nvSpPr>
          <p:cNvPr id="1233" name="Google Shape;1233;p67"/>
          <p:cNvSpPr txBox="1"/>
          <p:nvPr/>
        </p:nvSpPr>
        <p:spPr>
          <a:xfrm>
            <a:off x="359325" y="164275"/>
            <a:ext cx="7884600" cy="553968"/>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600"/>
              <a:buFont typeface="Arial"/>
              <a:buNone/>
            </a:pPr>
            <a:r>
              <a:rPr b="1" i="0" lang="id" sz="2400" u="none" cap="none" strike="noStrike">
                <a:solidFill>
                  <a:srgbClr val="18919B"/>
                </a:solidFill>
                <a:latin typeface="Roboto"/>
                <a:ea typeface="Roboto"/>
                <a:cs typeface="Roboto"/>
                <a:sym typeface="Roboto"/>
              </a:rPr>
              <a:t>Jawaban (Scorecard)</a:t>
            </a:r>
            <a:endParaRPr b="1" i="0" sz="2400" u="none" cap="none" strike="noStrike">
              <a:solidFill>
                <a:srgbClr val="18919B"/>
              </a:solidFill>
              <a:latin typeface="Roboto"/>
              <a:ea typeface="Roboto"/>
              <a:cs typeface="Roboto"/>
              <a:sym typeface="Roboto"/>
            </a:endParaRPr>
          </a:p>
        </p:txBody>
      </p:sp>
      <p:sp>
        <p:nvSpPr>
          <p:cNvPr id="1234" name="Google Shape;1234;p67"/>
          <p:cNvSpPr txBox="1"/>
          <p:nvPr/>
        </p:nvSpPr>
        <p:spPr>
          <a:xfrm>
            <a:off x="359325" y="1010292"/>
            <a:ext cx="8148142" cy="212879"/>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0" i="0" lang="id" sz="1300" u="none" cap="none" strike="noStrike">
                <a:solidFill>
                  <a:schemeClr val="dk1"/>
                </a:solidFill>
                <a:latin typeface="Roboto"/>
                <a:ea typeface="Roboto"/>
                <a:cs typeface="Roboto"/>
                <a:sym typeface="Roboto"/>
              </a:rPr>
              <a:t>Kemudian menambahkan 4 scorecard dengan cara klik menu </a:t>
            </a:r>
            <a:r>
              <a:rPr b="1" i="0" lang="id" sz="1300" u="none" cap="none" strike="noStrike">
                <a:solidFill>
                  <a:schemeClr val="dk1"/>
                </a:solidFill>
                <a:latin typeface="Roboto"/>
                <a:ea typeface="Roboto"/>
                <a:cs typeface="Roboto"/>
                <a:sym typeface="Roboto"/>
              </a:rPr>
              <a:t>Add a chart</a:t>
            </a:r>
            <a:r>
              <a:rPr b="0" i="0" lang="id" sz="1300" u="none" cap="none" strike="noStrike">
                <a:solidFill>
                  <a:schemeClr val="dk1"/>
                </a:solidFill>
                <a:latin typeface="Roboto"/>
                <a:ea typeface="Roboto"/>
                <a:cs typeface="Roboto"/>
                <a:sym typeface="Roboto"/>
              </a:rPr>
              <a:t> dan pilih </a:t>
            </a:r>
            <a:r>
              <a:rPr b="1" i="0" lang="id" sz="1300" u="none" cap="none" strike="noStrike">
                <a:solidFill>
                  <a:schemeClr val="dk1"/>
                </a:solidFill>
                <a:latin typeface="Roboto"/>
                <a:ea typeface="Roboto"/>
                <a:cs typeface="Roboto"/>
                <a:sym typeface="Roboto"/>
              </a:rPr>
              <a:t>Scorecard Sessions</a:t>
            </a:r>
            <a:r>
              <a:rPr b="0" i="0" lang="id" sz="1300" u="none" cap="none" strike="noStrike">
                <a:solidFill>
                  <a:schemeClr val="dk1"/>
                </a:solidFill>
                <a:latin typeface="Roboto"/>
                <a:ea typeface="Roboto"/>
                <a:cs typeface="Roboto"/>
                <a:sym typeface="Roboto"/>
              </a:rPr>
              <a:t>.</a:t>
            </a:r>
            <a:endParaRPr b="0" i="0" sz="1300" u="none" cap="none" strike="noStrike">
              <a:solidFill>
                <a:srgbClr val="000000"/>
              </a:solidFill>
              <a:latin typeface="Roboto"/>
              <a:ea typeface="Roboto"/>
              <a:cs typeface="Roboto"/>
              <a:sym typeface="Roboto"/>
            </a:endParaRPr>
          </a:p>
        </p:txBody>
      </p:sp>
      <p:pic>
        <p:nvPicPr>
          <p:cNvPr id="1235" name="Google Shape;1235;p67"/>
          <p:cNvPicPr preferRelativeResize="0"/>
          <p:nvPr/>
        </p:nvPicPr>
        <p:blipFill rotWithShape="1">
          <a:blip r:embed="rId4">
            <a:alphaModFix/>
          </a:blip>
          <a:srcRect b="0" l="0" r="0" t="0"/>
          <a:stretch/>
        </p:blipFill>
        <p:spPr>
          <a:xfrm>
            <a:off x="359326" y="1330289"/>
            <a:ext cx="2595510" cy="1643311"/>
          </a:xfrm>
          <a:prstGeom prst="rect">
            <a:avLst/>
          </a:prstGeom>
          <a:noFill/>
          <a:ln>
            <a:noFill/>
          </a:ln>
        </p:spPr>
      </p:pic>
      <p:pic>
        <p:nvPicPr>
          <p:cNvPr id="1236" name="Google Shape;1236;p67"/>
          <p:cNvPicPr preferRelativeResize="0"/>
          <p:nvPr/>
        </p:nvPicPr>
        <p:blipFill rotWithShape="1">
          <a:blip r:embed="rId5">
            <a:alphaModFix/>
          </a:blip>
          <a:srcRect b="0" l="0" r="0" t="0"/>
          <a:stretch/>
        </p:blipFill>
        <p:spPr>
          <a:xfrm>
            <a:off x="3006391" y="1330288"/>
            <a:ext cx="2319597" cy="1643311"/>
          </a:xfrm>
          <a:prstGeom prst="rect">
            <a:avLst/>
          </a:prstGeom>
          <a:noFill/>
          <a:ln cap="flat" cmpd="sng" w="9525">
            <a:solidFill>
              <a:schemeClr val="dk1"/>
            </a:solidFill>
            <a:prstDash val="solid"/>
            <a:round/>
            <a:headEnd len="sm" w="sm" type="none"/>
            <a:tailEnd len="sm" w="sm" type="none"/>
          </a:ln>
        </p:spPr>
      </p:pic>
      <p:sp>
        <p:nvSpPr>
          <p:cNvPr id="1237" name="Google Shape;1237;p67"/>
          <p:cNvSpPr txBox="1"/>
          <p:nvPr/>
        </p:nvSpPr>
        <p:spPr>
          <a:xfrm>
            <a:off x="5382018" y="1324871"/>
            <a:ext cx="3122400" cy="16137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0" i="0" lang="id" sz="1300" u="none" cap="none" strike="noStrike">
                <a:solidFill>
                  <a:schemeClr val="dk1"/>
                </a:solidFill>
                <a:latin typeface="Roboto"/>
                <a:ea typeface="Roboto"/>
                <a:cs typeface="Roboto"/>
                <a:sym typeface="Roboto"/>
              </a:rPr>
              <a:t>Untuk metric yang digunakan masing-</a:t>
            </a:r>
            <a:r>
              <a:rPr lang="id" sz="1300">
                <a:solidFill>
                  <a:schemeClr val="dk1"/>
                </a:solidFill>
                <a:latin typeface="Roboto"/>
                <a:ea typeface="Roboto"/>
                <a:cs typeface="Roboto"/>
                <a:sym typeface="Roboto"/>
              </a:rPr>
              <a:t>m</a:t>
            </a:r>
            <a:r>
              <a:rPr b="0" i="0" lang="id" sz="1300" u="none" cap="none" strike="noStrike">
                <a:solidFill>
                  <a:schemeClr val="dk1"/>
                </a:solidFill>
                <a:latin typeface="Roboto"/>
                <a:ea typeface="Roboto"/>
                <a:cs typeface="Roboto"/>
                <a:sym typeface="Roboto"/>
              </a:rPr>
              <a:t>asing scorecard berbeda.</a:t>
            </a:r>
            <a:endParaRPr/>
          </a:p>
          <a:p>
            <a:pPr indent="0" lvl="0" marL="12700" marR="0" rtl="0" algn="l">
              <a:lnSpc>
                <a:spcPct val="100000"/>
              </a:lnSpc>
              <a:spcBef>
                <a:spcPts val="0"/>
              </a:spcBef>
              <a:spcAft>
                <a:spcPts val="0"/>
              </a:spcAft>
              <a:buNone/>
            </a:pPr>
            <a:r>
              <a:rPr b="0" i="0" lang="id" sz="1300" u="none" cap="none" strike="noStrike">
                <a:solidFill>
                  <a:schemeClr val="dk1"/>
                </a:solidFill>
                <a:latin typeface="Roboto"/>
                <a:ea typeface="Roboto"/>
                <a:cs typeface="Roboto"/>
                <a:sym typeface="Roboto"/>
              </a:rPr>
              <a:t>Untuk record count menggunakan metric </a:t>
            </a:r>
            <a:r>
              <a:rPr b="1" i="0" lang="id" sz="1300" u="none" cap="none" strike="noStrike">
                <a:solidFill>
                  <a:schemeClr val="dk1"/>
                </a:solidFill>
                <a:latin typeface="Roboto"/>
                <a:ea typeface="Roboto"/>
                <a:cs typeface="Roboto"/>
                <a:sym typeface="Roboto"/>
              </a:rPr>
              <a:t>Record Count (AUT)</a:t>
            </a:r>
            <a:r>
              <a:rPr b="0" i="0" lang="id" sz="1300" u="none" cap="none" strike="noStrike">
                <a:solidFill>
                  <a:schemeClr val="dk1"/>
                </a:solidFill>
                <a:latin typeface="Roboto"/>
                <a:ea typeface="Roboto"/>
                <a:cs typeface="Roboto"/>
                <a:sym typeface="Roboto"/>
              </a:rPr>
              <a:t>, </a:t>
            </a:r>
            <a:r>
              <a:rPr b="1" i="0" lang="id" sz="1300" u="none" cap="none" strike="noStrike">
                <a:solidFill>
                  <a:schemeClr val="dk1"/>
                </a:solidFill>
                <a:latin typeface="Roboto"/>
                <a:ea typeface="Roboto"/>
                <a:cs typeface="Roboto"/>
                <a:sym typeface="Roboto"/>
              </a:rPr>
              <a:t>Profit</a:t>
            </a:r>
            <a:r>
              <a:rPr b="0" i="0" lang="id" sz="1300" u="none" cap="none" strike="noStrike">
                <a:solidFill>
                  <a:schemeClr val="dk1"/>
                </a:solidFill>
                <a:latin typeface="Roboto"/>
                <a:ea typeface="Roboto"/>
                <a:cs typeface="Roboto"/>
                <a:sym typeface="Roboto"/>
              </a:rPr>
              <a:t> menggunakan metric </a:t>
            </a:r>
            <a:r>
              <a:rPr b="1" i="0" lang="id" sz="1300" u="none" cap="none" strike="noStrike">
                <a:solidFill>
                  <a:schemeClr val="dk1"/>
                </a:solidFill>
                <a:latin typeface="Roboto"/>
                <a:ea typeface="Roboto"/>
                <a:cs typeface="Roboto"/>
                <a:sym typeface="Roboto"/>
              </a:rPr>
              <a:t>Profit (SUM)</a:t>
            </a:r>
            <a:r>
              <a:rPr b="0" i="0" lang="id" sz="1300" u="none" cap="none" strike="noStrike">
                <a:solidFill>
                  <a:schemeClr val="dk1"/>
                </a:solidFill>
                <a:latin typeface="Roboto"/>
                <a:ea typeface="Roboto"/>
                <a:cs typeface="Roboto"/>
                <a:sym typeface="Roboto"/>
              </a:rPr>
              <a:t>. </a:t>
            </a:r>
            <a:endParaRPr/>
          </a:p>
          <a:p>
            <a:pPr indent="0" lvl="0" marL="12700" marR="0" rtl="0" algn="l">
              <a:lnSpc>
                <a:spcPct val="100000"/>
              </a:lnSpc>
              <a:spcBef>
                <a:spcPts val="0"/>
              </a:spcBef>
              <a:spcAft>
                <a:spcPts val="0"/>
              </a:spcAft>
              <a:buNone/>
            </a:pPr>
            <a:r>
              <a:rPr b="1" i="0" lang="id" sz="1300" u="none" cap="none" strike="noStrike">
                <a:solidFill>
                  <a:schemeClr val="dk1"/>
                </a:solidFill>
                <a:latin typeface="Roboto"/>
                <a:ea typeface="Roboto"/>
                <a:cs typeface="Roboto"/>
                <a:sym typeface="Roboto"/>
              </a:rPr>
              <a:t>Average Revenue Per Product</a:t>
            </a:r>
            <a:r>
              <a:rPr b="0" i="0" lang="id" sz="1300" u="none" cap="none" strike="noStrike">
                <a:solidFill>
                  <a:schemeClr val="dk1"/>
                </a:solidFill>
                <a:latin typeface="Roboto"/>
                <a:ea typeface="Roboto"/>
                <a:cs typeface="Roboto"/>
                <a:sym typeface="Roboto"/>
              </a:rPr>
              <a:t> menggunakan metric buatan dengan formula  : </a:t>
            </a:r>
            <a:r>
              <a:rPr b="1" i="0" lang="id" sz="1300" u="none" cap="none" strike="noStrike">
                <a:solidFill>
                  <a:schemeClr val="dk1"/>
                </a:solidFill>
                <a:latin typeface="Roboto"/>
                <a:ea typeface="Roboto"/>
                <a:cs typeface="Roboto"/>
                <a:sym typeface="Roboto"/>
              </a:rPr>
              <a:t>Profit</a:t>
            </a:r>
            <a:r>
              <a:rPr b="0" i="0" lang="id" sz="1300" u="none" cap="none" strike="noStrike">
                <a:solidFill>
                  <a:schemeClr val="dk1"/>
                </a:solidFill>
                <a:latin typeface="Roboto"/>
                <a:ea typeface="Roboto"/>
                <a:cs typeface="Roboto"/>
                <a:sym typeface="Roboto"/>
              </a:rPr>
              <a:t>/</a:t>
            </a:r>
            <a:r>
              <a:rPr b="1" i="0" lang="id" sz="1300" u="none" cap="none" strike="noStrike">
                <a:solidFill>
                  <a:schemeClr val="dk1"/>
                </a:solidFill>
                <a:latin typeface="Roboto"/>
                <a:ea typeface="Roboto"/>
                <a:cs typeface="Roboto"/>
                <a:sym typeface="Roboto"/>
              </a:rPr>
              <a:t>Quantity </a:t>
            </a:r>
            <a:r>
              <a:rPr b="0" i="0" lang="id" sz="1300" u="none" cap="none" strike="noStrike">
                <a:solidFill>
                  <a:schemeClr val="dk1"/>
                </a:solidFill>
                <a:latin typeface="Roboto"/>
                <a:ea typeface="Roboto"/>
                <a:cs typeface="Roboto"/>
                <a:sym typeface="Roboto"/>
              </a:rPr>
              <a:t>-&gt; (</a:t>
            </a:r>
            <a:r>
              <a:rPr b="1" i="0" lang="id" sz="1300" u="none" cap="none" strike="noStrike">
                <a:solidFill>
                  <a:schemeClr val="dk1"/>
                </a:solidFill>
                <a:latin typeface="Roboto"/>
                <a:ea typeface="Roboto"/>
                <a:cs typeface="Roboto"/>
                <a:sym typeface="Roboto"/>
              </a:rPr>
              <a:t>AVG</a:t>
            </a:r>
            <a:r>
              <a:rPr b="0" i="0" lang="id" sz="1300" u="none" cap="none" strike="noStrike">
                <a:solidFill>
                  <a:schemeClr val="dk1"/>
                </a:solidFill>
                <a:latin typeface="Roboto"/>
                <a:ea typeface="Roboto"/>
                <a:cs typeface="Roboto"/>
                <a:sym typeface="Roboto"/>
              </a:rPr>
              <a:t>)</a:t>
            </a:r>
            <a:endParaRPr b="1" i="0" sz="1300" u="none" cap="none" strike="noStrike">
              <a:solidFill>
                <a:srgbClr val="000000"/>
              </a:solidFill>
              <a:latin typeface="Roboto"/>
              <a:ea typeface="Roboto"/>
              <a:cs typeface="Roboto"/>
              <a:sym typeface="Roboto"/>
            </a:endParaRPr>
          </a:p>
        </p:txBody>
      </p:sp>
      <p:sp>
        <p:nvSpPr>
          <p:cNvPr id="1238" name="Google Shape;1238;p67"/>
          <p:cNvSpPr txBox="1"/>
          <p:nvPr/>
        </p:nvSpPr>
        <p:spPr>
          <a:xfrm>
            <a:off x="359325" y="3064001"/>
            <a:ext cx="6599534" cy="1013098"/>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0" i="0" lang="id" sz="1300" u="none" cap="none" strike="noStrike">
                <a:solidFill>
                  <a:schemeClr val="dk1"/>
                </a:solidFill>
                <a:latin typeface="Roboto"/>
                <a:ea typeface="Roboto"/>
                <a:cs typeface="Roboto"/>
                <a:sym typeface="Roboto"/>
              </a:rPr>
              <a:t>Sedangkan Average Revenue (Profit) per User menggunakan formula :</a:t>
            </a:r>
            <a:endParaRPr/>
          </a:p>
          <a:p>
            <a:pPr indent="0" lvl="0" marL="12700" marR="0" rtl="0" algn="l">
              <a:lnSpc>
                <a:spcPct val="100000"/>
              </a:lnSpc>
              <a:spcBef>
                <a:spcPts val="0"/>
              </a:spcBef>
              <a:spcAft>
                <a:spcPts val="0"/>
              </a:spcAft>
              <a:buNone/>
            </a:pPr>
            <a:r>
              <a:rPr b="0" i="1" lang="id" sz="1300" u="none" cap="none" strike="noStrike">
                <a:solidFill>
                  <a:srgbClr val="000000"/>
                </a:solidFill>
                <a:latin typeface="Roboto"/>
                <a:ea typeface="Roboto"/>
                <a:cs typeface="Roboto"/>
                <a:sym typeface="Roboto"/>
              </a:rPr>
              <a:t>SUM(</a:t>
            </a:r>
            <a:r>
              <a:rPr b="1" i="1" lang="id" sz="1300" u="none" cap="none" strike="noStrike">
                <a:solidFill>
                  <a:srgbClr val="000000"/>
                </a:solidFill>
                <a:latin typeface="Roboto"/>
                <a:ea typeface="Roboto"/>
                <a:cs typeface="Roboto"/>
                <a:sym typeface="Roboto"/>
              </a:rPr>
              <a:t>Profit</a:t>
            </a:r>
            <a:r>
              <a:rPr b="0" i="1" lang="id" sz="1300" u="none" cap="none" strike="noStrike">
                <a:solidFill>
                  <a:srgbClr val="000000"/>
                </a:solidFill>
                <a:latin typeface="Roboto"/>
                <a:ea typeface="Roboto"/>
                <a:cs typeface="Roboto"/>
                <a:sym typeface="Roboto"/>
              </a:rPr>
              <a:t>)/COUNT_DISTINCT(</a:t>
            </a:r>
            <a:r>
              <a:rPr b="1" i="1" lang="id" sz="1300" u="none" cap="none" strike="noStrike">
                <a:solidFill>
                  <a:srgbClr val="000000"/>
                </a:solidFill>
                <a:latin typeface="Roboto"/>
                <a:ea typeface="Roboto"/>
                <a:cs typeface="Roboto"/>
                <a:sym typeface="Roboto"/>
              </a:rPr>
              <a:t>Customer ID</a:t>
            </a:r>
            <a:r>
              <a:rPr b="0" i="1" lang="id" sz="1300" u="none" cap="none" strike="noStrike">
                <a:solidFill>
                  <a:srgbClr val="000000"/>
                </a:solidFill>
                <a:latin typeface="Roboto"/>
                <a:ea typeface="Roboto"/>
                <a:cs typeface="Roboto"/>
                <a:sym typeface="Roboto"/>
              </a:rPr>
              <a:t>) -&gt; (</a:t>
            </a:r>
            <a:r>
              <a:rPr b="1" i="1" lang="id" sz="1300" u="none" cap="none" strike="noStrike">
                <a:solidFill>
                  <a:srgbClr val="000000"/>
                </a:solidFill>
                <a:latin typeface="Roboto"/>
                <a:ea typeface="Roboto"/>
                <a:cs typeface="Roboto"/>
                <a:sym typeface="Roboto"/>
              </a:rPr>
              <a:t>AVG</a:t>
            </a:r>
            <a:r>
              <a:rPr b="0" i="1" lang="id" sz="1300" u="none" cap="none" strike="noStrike">
                <a:solidFill>
                  <a:srgbClr val="000000"/>
                </a:solidFill>
                <a:latin typeface="Roboto"/>
                <a:ea typeface="Roboto"/>
                <a:cs typeface="Roboto"/>
                <a:sym typeface="Roboto"/>
              </a:rPr>
              <a:t>)</a:t>
            </a:r>
            <a:endParaRPr/>
          </a:p>
          <a:p>
            <a:pPr indent="0" lvl="0" marL="12700" marR="0" rtl="0" algn="l">
              <a:lnSpc>
                <a:spcPct val="100000"/>
              </a:lnSpc>
              <a:spcBef>
                <a:spcPts val="0"/>
              </a:spcBef>
              <a:spcAft>
                <a:spcPts val="0"/>
              </a:spcAft>
              <a:buNone/>
            </a:pPr>
            <a:r>
              <a:rPr b="0" i="0" lang="id" sz="1300" u="none" cap="none" strike="noStrike">
                <a:solidFill>
                  <a:srgbClr val="000000"/>
                </a:solidFill>
                <a:latin typeface="Roboto"/>
                <a:ea typeface="Roboto"/>
                <a:cs typeface="Roboto"/>
                <a:sym typeface="Roboto"/>
              </a:rPr>
              <a:t>Kemudian agar tampilan angkanya dibulatkan menjadi 1 angka dibelakang koma, pada properties, pilih tab </a:t>
            </a:r>
            <a:r>
              <a:rPr b="1" i="0" lang="id" sz="1300" u="none" cap="none" strike="noStrike">
                <a:solidFill>
                  <a:srgbClr val="000000"/>
                </a:solidFill>
                <a:latin typeface="Roboto"/>
                <a:ea typeface="Roboto"/>
                <a:cs typeface="Roboto"/>
                <a:sym typeface="Roboto"/>
              </a:rPr>
              <a:t>style</a:t>
            </a:r>
            <a:r>
              <a:rPr b="0" i="0" lang="id" sz="1300" u="none" cap="none" strike="noStrike">
                <a:solidFill>
                  <a:srgbClr val="000000"/>
                </a:solidFill>
                <a:latin typeface="Roboto"/>
                <a:ea typeface="Roboto"/>
                <a:cs typeface="Roboto"/>
                <a:sym typeface="Roboto"/>
              </a:rPr>
              <a:t> dan pada bagian </a:t>
            </a:r>
            <a:r>
              <a:rPr b="1" i="0" lang="id" sz="1300" u="none" cap="none" strike="noStrike">
                <a:solidFill>
                  <a:srgbClr val="000000"/>
                </a:solidFill>
                <a:latin typeface="Roboto"/>
                <a:ea typeface="Roboto"/>
                <a:cs typeface="Roboto"/>
                <a:sym typeface="Roboto"/>
              </a:rPr>
              <a:t>Decimal precision</a:t>
            </a:r>
            <a:r>
              <a:rPr b="0" i="0" lang="id" sz="1300" u="none" cap="none" strike="noStrike">
                <a:solidFill>
                  <a:srgbClr val="000000"/>
                </a:solidFill>
                <a:latin typeface="Roboto"/>
                <a:ea typeface="Roboto"/>
                <a:cs typeface="Roboto"/>
                <a:sym typeface="Roboto"/>
              </a:rPr>
              <a:t> isi 1 untuk masing-masing scorecard.</a:t>
            </a:r>
            <a:endParaRPr b="0" i="0" sz="1300" u="none" cap="none" strike="noStrike">
              <a:solidFill>
                <a:srgbClr val="000000"/>
              </a:solidFill>
              <a:latin typeface="Roboto"/>
              <a:ea typeface="Roboto"/>
              <a:cs typeface="Roboto"/>
              <a:sym typeface="Roboto"/>
            </a:endParaRPr>
          </a:p>
        </p:txBody>
      </p:sp>
      <p:pic>
        <p:nvPicPr>
          <p:cNvPr id="1239" name="Google Shape;1239;p67"/>
          <p:cNvPicPr preferRelativeResize="0"/>
          <p:nvPr/>
        </p:nvPicPr>
        <p:blipFill rotWithShape="1">
          <a:blip r:embed="rId6">
            <a:alphaModFix/>
          </a:blip>
          <a:srcRect b="42695" l="0" r="0" t="0"/>
          <a:stretch/>
        </p:blipFill>
        <p:spPr>
          <a:xfrm>
            <a:off x="6958859" y="3126346"/>
            <a:ext cx="1366226" cy="1532244"/>
          </a:xfrm>
          <a:prstGeom prst="rect">
            <a:avLst/>
          </a:prstGeom>
          <a:noFill/>
          <a:ln cap="flat" cmpd="sng" w="9525">
            <a:solidFill>
              <a:schemeClr val="dk1"/>
            </a:solidFill>
            <a:prstDash val="solid"/>
            <a:round/>
            <a:headEnd len="sm" w="sm" type="none"/>
            <a:tailEnd len="sm" w="sm" type="none"/>
          </a:ln>
        </p:spPr>
      </p:pic>
      <p:sp>
        <p:nvSpPr>
          <p:cNvPr id="1240" name="Google Shape;1240;p67"/>
          <p:cNvSpPr/>
          <p:nvPr/>
        </p:nvSpPr>
        <p:spPr>
          <a:xfrm>
            <a:off x="3016595" y="4689175"/>
            <a:ext cx="3110810" cy="276999"/>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id" sz="1200" u="none" cap="none" strike="noStrike">
                <a:solidFill>
                  <a:srgbClr val="17919B"/>
                </a:solidFill>
                <a:latin typeface="Arial"/>
                <a:ea typeface="Arial"/>
                <a:cs typeface="Arial"/>
                <a:sym typeface="Arial"/>
              </a:rPr>
              <a:t>DATA VISUALIZATION (3/8)</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4" name="Shape 1244"/>
        <p:cNvGrpSpPr/>
        <p:nvPr/>
      </p:nvGrpSpPr>
      <p:grpSpPr>
        <a:xfrm>
          <a:off x="0" y="0"/>
          <a:ext cx="0" cy="0"/>
          <a:chOff x="0" y="0"/>
          <a:chExt cx="0" cy="0"/>
        </a:xfrm>
      </p:grpSpPr>
      <p:grpSp>
        <p:nvGrpSpPr>
          <p:cNvPr id="1245" name="Google Shape;1245;p68"/>
          <p:cNvGrpSpPr/>
          <p:nvPr/>
        </p:nvGrpSpPr>
        <p:grpSpPr>
          <a:xfrm>
            <a:off x="8325085" y="65157"/>
            <a:ext cx="763768" cy="752531"/>
            <a:chOff x="695950" y="3458000"/>
            <a:chExt cx="966550" cy="952450"/>
          </a:xfrm>
        </p:grpSpPr>
        <p:sp>
          <p:nvSpPr>
            <p:cNvPr id="1246" name="Google Shape;1246;p68"/>
            <p:cNvSpPr/>
            <p:nvPr/>
          </p:nvSpPr>
          <p:spPr>
            <a:xfrm>
              <a:off x="695950" y="3458000"/>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7" name="Google Shape;1247;p68"/>
            <p:cNvSpPr/>
            <p:nvPr/>
          </p:nvSpPr>
          <p:spPr>
            <a:xfrm>
              <a:off x="1065675" y="3458000"/>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8" name="Google Shape;1248;p68"/>
            <p:cNvSpPr/>
            <p:nvPr/>
          </p:nvSpPr>
          <p:spPr>
            <a:xfrm>
              <a:off x="1435400" y="3458000"/>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9" name="Google Shape;1249;p68"/>
            <p:cNvSpPr/>
            <p:nvPr/>
          </p:nvSpPr>
          <p:spPr>
            <a:xfrm>
              <a:off x="695950" y="3820675"/>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0" name="Google Shape;1250;p68"/>
            <p:cNvSpPr/>
            <p:nvPr/>
          </p:nvSpPr>
          <p:spPr>
            <a:xfrm>
              <a:off x="1065675" y="3820675"/>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1" name="Google Shape;1251;p68"/>
            <p:cNvSpPr/>
            <p:nvPr/>
          </p:nvSpPr>
          <p:spPr>
            <a:xfrm>
              <a:off x="1435400" y="3820675"/>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2" name="Google Shape;1252;p68"/>
            <p:cNvSpPr/>
            <p:nvPr/>
          </p:nvSpPr>
          <p:spPr>
            <a:xfrm>
              <a:off x="695950" y="4183350"/>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3" name="Google Shape;1253;p68"/>
            <p:cNvSpPr/>
            <p:nvPr/>
          </p:nvSpPr>
          <p:spPr>
            <a:xfrm>
              <a:off x="1065675" y="4183350"/>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4" name="Google Shape;1254;p68"/>
            <p:cNvSpPr/>
            <p:nvPr/>
          </p:nvSpPr>
          <p:spPr>
            <a:xfrm>
              <a:off x="1435400" y="4183350"/>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255" name="Google Shape;1255;p68"/>
          <p:cNvSpPr txBox="1"/>
          <p:nvPr/>
        </p:nvSpPr>
        <p:spPr>
          <a:xfrm>
            <a:off x="212775" y="4649600"/>
            <a:ext cx="14349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1" i="0" lang="id" sz="1100" u="none" cap="none" strike="noStrike">
                <a:solidFill>
                  <a:srgbClr val="18919B"/>
                </a:solidFill>
                <a:latin typeface="Caveat"/>
                <a:ea typeface="Caveat"/>
                <a:cs typeface="Caveat"/>
                <a:sym typeface="Caveat"/>
              </a:rPr>
              <a:t>#RintisKarirImpian</a:t>
            </a:r>
            <a:endParaRPr b="1" i="0" sz="1100" u="none" cap="none" strike="noStrike">
              <a:solidFill>
                <a:srgbClr val="18919B"/>
              </a:solidFill>
              <a:latin typeface="Caveat"/>
              <a:ea typeface="Caveat"/>
              <a:cs typeface="Caveat"/>
              <a:sym typeface="Caveat"/>
            </a:endParaRPr>
          </a:p>
        </p:txBody>
      </p:sp>
      <p:pic>
        <p:nvPicPr>
          <p:cNvPr id="1256" name="Google Shape;1256;p68"/>
          <p:cNvPicPr preferRelativeResize="0"/>
          <p:nvPr/>
        </p:nvPicPr>
        <p:blipFill rotWithShape="1">
          <a:blip r:embed="rId3">
            <a:alphaModFix/>
          </a:blip>
          <a:srcRect b="0" l="0" r="0" t="0"/>
          <a:stretch/>
        </p:blipFill>
        <p:spPr>
          <a:xfrm>
            <a:off x="8410175" y="4803796"/>
            <a:ext cx="558450" cy="262804"/>
          </a:xfrm>
          <a:prstGeom prst="rect">
            <a:avLst/>
          </a:prstGeom>
          <a:noFill/>
          <a:ln>
            <a:noFill/>
          </a:ln>
        </p:spPr>
      </p:pic>
      <p:sp>
        <p:nvSpPr>
          <p:cNvPr id="1257" name="Google Shape;1257;p68"/>
          <p:cNvSpPr txBox="1"/>
          <p:nvPr/>
        </p:nvSpPr>
        <p:spPr>
          <a:xfrm>
            <a:off x="359325" y="164275"/>
            <a:ext cx="7884600" cy="553968"/>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600"/>
              <a:buFont typeface="Arial"/>
              <a:buNone/>
            </a:pPr>
            <a:r>
              <a:rPr b="1" i="0" lang="id" sz="2400" u="none" cap="none" strike="noStrike">
                <a:solidFill>
                  <a:srgbClr val="18919B"/>
                </a:solidFill>
                <a:latin typeface="Roboto"/>
                <a:ea typeface="Roboto"/>
                <a:cs typeface="Roboto"/>
                <a:sym typeface="Roboto"/>
              </a:rPr>
              <a:t>Jawaban (Trend Sales by Category)</a:t>
            </a:r>
            <a:endParaRPr b="1" i="0" sz="2400" u="none" cap="none" strike="noStrike">
              <a:solidFill>
                <a:srgbClr val="18919B"/>
              </a:solidFill>
              <a:latin typeface="Roboto"/>
              <a:ea typeface="Roboto"/>
              <a:cs typeface="Roboto"/>
              <a:sym typeface="Roboto"/>
            </a:endParaRPr>
          </a:p>
        </p:txBody>
      </p:sp>
      <p:sp>
        <p:nvSpPr>
          <p:cNvPr id="1258" name="Google Shape;1258;p68"/>
          <p:cNvSpPr txBox="1"/>
          <p:nvPr/>
        </p:nvSpPr>
        <p:spPr>
          <a:xfrm>
            <a:off x="359325" y="1010292"/>
            <a:ext cx="8148142" cy="212879"/>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0" i="0" lang="id" sz="1300" u="none" cap="none" strike="noStrike">
                <a:solidFill>
                  <a:schemeClr val="dk1"/>
                </a:solidFill>
                <a:latin typeface="Roboto"/>
                <a:ea typeface="Roboto"/>
                <a:cs typeface="Roboto"/>
                <a:sym typeface="Roboto"/>
              </a:rPr>
              <a:t>Selanjutnya membuat chart berikut :</a:t>
            </a:r>
            <a:endParaRPr/>
          </a:p>
        </p:txBody>
      </p:sp>
      <p:pic>
        <p:nvPicPr>
          <p:cNvPr id="1259" name="Google Shape;1259;p68"/>
          <p:cNvPicPr preferRelativeResize="0"/>
          <p:nvPr/>
        </p:nvPicPr>
        <p:blipFill rotWithShape="1">
          <a:blip r:embed="rId4">
            <a:alphaModFix/>
          </a:blip>
          <a:srcRect b="0" l="0" r="0" t="0"/>
          <a:stretch/>
        </p:blipFill>
        <p:spPr>
          <a:xfrm>
            <a:off x="359326" y="1314206"/>
            <a:ext cx="2592674" cy="1758773"/>
          </a:xfrm>
          <a:prstGeom prst="rect">
            <a:avLst/>
          </a:prstGeom>
          <a:noFill/>
          <a:ln>
            <a:noFill/>
          </a:ln>
        </p:spPr>
      </p:pic>
      <p:sp>
        <p:nvSpPr>
          <p:cNvPr id="1260" name="Google Shape;1260;p68"/>
          <p:cNvSpPr txBox="1"/>
          <p:nvPr/>
        </p:nvSpPr>
        <p:spPr>
          <a:xfrm>
            <a:off x="3002399" y="1316535"/>
            <a:ext cx="4046401" cy="2813591"/>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0" i="0" lang="id" sz="1300" u="none" cap="none" strike="noStrike">
                <a:solidFill>
                  <a:schemeClr val="dk1"/>
                </a:solidFill>
                <a:latin typeface="Roboto"/>
                <a:ea typeface="Roboto"/>
                <a:cs typeface="Roboto"/>
                <a:sym typeface="Roboto"/>
              </a:rPr>
              <a:t>Chart ini adalah </a:t>
            </a:r>
            <a:r>
              <a:rPr b="1" i="0" lang="id" sz="1300" u="none" cap="none" strike="noStrike">
                <a:solidFill>
                  <a:schemeClr val="dk1"/>
                </a:solidFill>
                <a:latin typeface="Roboto"/>
                <a:ea typeface="Roboto"/>
                <a:cs typeface="Roboto"/>
                <a:sym typeface="Roboto"/>
              </a:rPr>
              <a:t>Time Series Line Chart</a:t>
            </a:r>
            <a:r>
              <a:rPr b="0" i="0" lang="id" sz="1300" u="none" cap="none" strike="noStrike">
                <a:solidFill>
                  <a:schemeClr val="dk1"/>
                </a:solidFill>
                <a:latin typeface="Roboto"/>
                <a:ea typeface="Roboto"/>
                <a:cs typeface="Roboto"/>
                <a:sym typeface="Roboto"/>
              </a:rPr>
              <a:t>.</a:t>
            </a:r>
            <a:endParaRPr/>
          </a:p>
          <a:p>
            <a:pPr indent="0" lvl="0" marL="12700" marR="0" rtl="0" algn="l">
              <a:lnSpc>
                <a:spcPct val="100000"/>
              </a:lnSpc>
              <a:spcBef>
                <a:spcPts val="0"/>
              </a:spcBef>
              <a:spcAft>
                <a:spcPts val="0"/>
              </a:spcAft>
              <a:buNone/>
            </a:pPr>
            <a:r>
              <a:rPr b="0" i="0" lang="id" sz="1300" u="none" cap="none" strike="noStrike">
                <a:solidFill>
                  <a:schemeClr val="dk1"/>
                </a:solidFill>
                <a:latin typeface="Roboto"/>
                <a:ea typeface="Roboto"/>
                <a:cs typeface="Roboto"/>
                <a:sym typeface="Roboto"/>
              </a:rPr>
              <a:t>Chart ini menggunakan Dimension </a:t>
            </a:r>
            <a:r>
              <a:rPr b="1" i="0" lang="id" sz="1300" u="none" cap="none" strike="noStrike">
                <a:solidFill>
                  <a:schemeClr val="dk1"/>
                </a:solidFill>
                <a:latin typeface="Roboto"/>
                <a:ea typeface="Roboto"/>
                <a:cs typeface="Roboto"/>
                <a:sym typeface="Roboto"/>
              </a:rPr>
              <a:t>order_date</a:t>
            </a:r>
            <a:r>
              <a:rPr b="0" i="0" lang="id" sz="1300" u="none" cap="none" strike="noStrike">
                <a:solidFill>
                  <a:schemeClr val="dk1"/>
                </a:solidFill>
                <a:latin typeface="Roboto"/>
                <a:ea typeface="Roboto"/>
                <a:cs typeface="Roboto"/>
                <a:sym typeface="Roboto"/>
              </a:rPr>
              <a:t>, dan metric </a:t>
            </a:r>
            <a:r>
              <a:rPr b="1" i="0" lang="id" sz="1300" u="none" cap="none" strike="noStrike">
                <a:solidFill>
                  <a:schemeClr val="dk1"/>
                </a:solidFill>
                <a:latin typeface="Roboto"/>
                <a:ea typeface="Roboto"/>
                <a:cs typeface="Roboto"/>
                <a:sym typeface="Roboto"/>
              </a:rPr>
              <a:t>Sales</a:t>
            </a:r>
            <a:r>
              <a:rPr b="0" i="0" lang="id" sz="1300" u="none" cap="none" strike="noStrike">
                <a:solidFill>
                  <a:schemeClr val="dk1"/>
                </a:solidFill>
                <a:latin typeface="Roboto"/>
                <a:ea typeface="Roboto"/>
                <a:cs typeface="Roboto"/>
                <a:sym typeface="Roboto"/>
              </a:rPr>
              <a:t>, kemudian untuk </a:t>
            </a:r>
            <a:r>
              <a:rPr b="1" i="0" lang="id" sz="1300" u="none" cap="none" strike="noStrike">
                <a:solidFill>
                  <a:schemeClr val="dk1"/>
                </a:solidFill>
                <a:latin typeface="Roboto"/>
                <a:ea typeface="Roboto"/>
                <a:cs typeface="Roboto"/>
                <a:sym typeface="Roboto"/>
              </a:rPr>
              <a:t>Breakdown Dimension</a:t>
            </a:r>
            <a:r>
              <a:rPr b="0" i="0" lang="id" sz="1300" u="none" cap="none" strike="noStrike">
                <a:solidFill>
                  <a:schemeClr val="dk1"/>
                </a:solidFill>
                <a:latin typeface="Roboto"/>
                <a:ea typeface="Roboto"/>
                <a:cs typeface="Roboto"/>
                <a:sym typeface="Roboto"/>
              </a:rPr>
              <a:t> nya menggunakan kolom </a:t>
            </a:r>
            <a:r>
              <a:rPr b="1" i="0" lang="id" sz="1300" u="none" cap="none" strike="noStrike">
                <a:solidFill>
                  <a:schemeClr val="dk1"/>
                </a:solidFill>
                <a:latin typeface="Roboto"/>
                <a:ea typeface="Roboto"/>
                <a:cs typeface="Roboto"/>
                <a:sym typeface="Roboto"/>
              </a:rPr>
              <a:t>Category</a:t>
            </a:r>
            <a:r>
              <a:rPr b="0" i="0" lang="id" sz="1300" u="none" cap="none" strike="noStrike">
                <a:solidFill>
                  <a:schemeClr val="dk1"/>
                </a:solidFill>
                <a:latin typeface="Roboto"/>
                <a:ea typeface="Roboto"/>
                <a:cs typeface="Roboto"/>
                <a:sym typeface="Roboto"/>
              </a:rPr>
              <a:t>.</a:t>
            </a:r>
            <a:endParaRPr/>
          </a:p>
          <a:p>
            <a:pPr indent="0" lvl="0" marL="12700" marR="0" rtl="0" algn="l">
              <a:lnSpc>
                <a:spcPct val="100000"/>
              </a:lnSpc>
              <a:spcBef>
                <a:spcPts val="0"/>
              </a:spcBef>
              <a:spcAft>
                <a:spcPts val="0"/>
              </a:spcAft>
              <a:buNone/>
            </a:pPr>
            <a:r>
              <a:t/>
            </a:r>
            <a:endParaRPr b="0" i="0" sz="1300" u="none" cap="none" strike="noStrike">
              <a:solidFill>
                <a:schemeClr val="dk1"/>
              </a:solidFill>
              <a:latin typeface="Roboto"/>
              <a:ea typeface="Roboto"/>
              <a:cs typeface="Roboto"/>
              <a:sym typeface="Roboto"/>
            </a:endParaRPr>
          </a:p>
          <a:p>
            <a:pPr indent="0" lvl="0" marL="12700" marR="0" rtl="0" algn="l">
              <a:lnSpc>
                <a:spcPct val="100000"/>
              </a:lnSpc>
              <a:spcBef>
                <a:spcPts val="0"/>
              </a:spcBef>
              <a:spcAft>
                <a:spcPts val="0"/>
              </a:spcAft>
              <a:buNone/>
            </a:pPr>
            <a:r>
              <a:rPr b="0" i="0" lang="id" sz="1300" u="none" cap="none" strike="noStrike">
                <a:solidFill>
                  <a:schemeClr val="dk1"/>
                </a:solidFill>
                <a:latin typeface="Roboto"/>
                <a:ea typeface="Roboto"/>
                <a:cs typeface="Roboto"/>
                <a:sym typeface="Roboto"/>
              </a:rPr>
              <a:t>Dengan mengatur legend agar tidak terlihat, label y tidak diperlihatkan, axes juga tidak diperlihatkan. </a:t>
            </a:r>
            <a:endParaRPr/>
          </a:p>
          <a:p>
            <a:pPr indent="0" lvl="0" marL="12700" marR="0" rtl="0" algn="l">
              <a:lnSpc>
                <a:spcPct val="100000"/>
              </a:lnSpc>
              <a:spcBef>
                <a:spcPts val="0"/>
              </a:spcBef>
              <a:spcAft>
                <a:spcPts val="0"/>
              </a:spcAft>
              <a:buNone/>
            </a:pPr>
            <a:r>
              <a:t/>
            </a:r>
            <a:endParaRPr b="0" i="0" sz="1300" u="none" cap="none" strike="noStrike">
              <a:solidFill>
                <a:schemeClr val="dk1"/>
              </a:solidFill>
              <a:latin typeface="Roboto"/>
              <a:ea typeface="Roboto"/>
              <a:cs typeface="Roboto"/>
              <a:sym typeface="Roboto"/>
            </a:endParaRPr>
          </a:p>
          <a:p>
            <a:pPr indent="0" lvl="0" marL="12700" marR="0" rtl="0" algn="l">
              <a:lnSpc>
                <a:spcPct val="100000"/>
              </a:lnSpc>
              <a:spcBef>
                <a:spcPts val="0"/>
              </a:spcBef>
              <a:spcAft>
                <a:spcPts val="0"/>
              </a:spcAft>
              <a:buNone/>
            </a:pPr>
            <a:r>
              <a:t/>
            </a:r>
            <a:endParaRPr b="0" i="0" sz="1300" u="none" cap="none" strike="noStrike">
              <a:solidFill>
                <a:schemeClr val="dk1"/>
              </a:solidFill>
              <a:latin typeface="Roboto"/>
              <a:ea typeface="Roboto"/>
              <a:cs typeface="Roboto"/>
              <a:sym typeface="Roboto"/>
            </a:endParaRPr>
          </a:p>
          <a:p>
            <a:pPr indent="0" lvl="0" marL="12700" marR="0" rtl="0" algn="l">
              <a:lnSpc>
                <a:spcPct val="100000"/>
              </a:lnSpc>
              <a:spcBef>
                <a:spcPts val="0"/>
              </a:spcBef>
              <a:spcAft>
                <a:spcPts val="0"/>
              </a:spcAft>
              <a:buNone/>
            </a:pPr>
            <a:r>
              <a:t/>
            </a:r>
            <a:endParaRPr b="0" i="0" sz="1300" u="none" cap="none" strike="noStrike">
              <a:solidFill>
                <a:schemeClr val="dk1"/>
              </a:solidFill>
              <a:latin typeface="Roboto"/>
              <a:ea typeface="Roboto"/>
              <a:cs typeface="Roboto"/>
              <a:sym typeface="Roboto"/>
            </a:endParaRPr>
          </a:p>
          <a:p>
            <a:pPr indent="0" lvl="0" marL="12700" marR="0" rtl="0" algn="l">
              <a:lnSpc>
                <a:spcPct val="100000"/>
              </a:lnSpc>
              <a:spcBef>
                <a:spcPts val="0"/>
              </a:spcBef>
              <a:spcAft>
                <a:spcPts val="0"/>
              </a:spcAft>
              <a:buNone/>
            </a:pPr>
            <a:r>
              <a:t/>
            </a:r>
            <a:endParaRPr b="0" i="0" sz="1300" u="none" cap="none" strike="noStrike">
              <a:solidFill>
                <a:schemeClr val="dk1"/>
              </a:solidFill>
              <a:latin typeface="Roboto"/>
              <a:ea typeface="Roboto"/>
              <a:cs typeface="Roboto"/>
              <a:sym typeface="Roboto"/>
            </a:endParaRPr>
          </a:p>
          <a:p>
            <a:pPr indent="0" lvl="0" marL="12700" marR="0" rtl="0" algn="l">
              <a:lnSpc>
                <a:spcPct val="100000"/>
              </a:lnSpc>
              <a:spcBef>
                <a:spcPts val="0"/>
              </a:spcBef>
              <a:spcAft>
                <a:spcPts val="0"/>
              </a:spcAft>
              <a:buNone/>
            </a:pPr>
            <a:r>
              <a:rPr b="0" i="0" lang="id" sz="1300" u="none" cap="none" strike="noStrike">
                <a:solidFill>
                  <a:schemeClr val="dk1"/>
                </a:solidFill>
                <a:latin typeface="Roboto"/>
                <a:ea typeface="Roboto"/>
                <a:cs typeface="Roboto"/>
                <a:sym typeface="Roboto"/>
              </a:rPr>
              <a:t>Jika label order_date tidak muncul, maka coba untuk arahkan cursor ke bagian bawah chart, lalu klik dan geser ke atas. Seperti gambar di sebelah kiri.</a:t>
            </a:r>
            <a:endParaRPr/>
          </a:p>
        </p:txBody>
      </p:sp>
      <p:pic>
        <p:nvPicPr>
          <p:cNvPr id="1261" name="Google Shape;1261;p68"/>
          <p:cNvPicPr preferRelativeResize="0"/>
          <p:nvPr/>
        </p:nvPicPr>
        <p:blipFill rotWithShape="1">
          <a:blip r:embed="rId5">
            <a:alphaModFix/>
          </a:blip>
          <a:srcRect b="0" l="0" r="0" t="0"/>
          <a:stretch/>
        </p:blipFill>
        <p:spPr>
          <a:xfrm>
            <a:off x="7048800" y="276725"/>
            <a:ext cx="1547425" cy="4412449"/>
          </a:xfrm>
          <a:prstGeom prst="rect">
            <a:avLst/>
          </a:prstGeom>
          <a:noFill/>
          <a:ln cap="flat" cmpd="sng" w="9525">
            <a:solidFill>
              <a:schemeClr val="dk1"/>
            </a:solidFill>
            <a:prstDash val="solid"/>
            <a:round/>
            <a:headEnd len="sm" w="sm" type="none"/>
            <a:tailEnd len="sm" w="sm" type="none"/>
          </a:ln>
        </p:spPr>
      </p:pic>
      <p:pic>
        <p:nvPicPr>
          <p:cNvPr id="1262" name="Google Shape;1262;p68"/>
          <p:cNvPicPr preferRelativeResize="0"/>
          <p:nvPr/>
        </p:nvPicPr>
        <p:blipFill rotWithShape="1">
          <a:blip r:embed="rId6">
            <a:alphaModFix/>
          </a:blip>
          <a:srcRect b="0" l="0" r="0" t="0"/>
          <a:stretch/>
        </p:blipFill>
        <p:spPr>
          <a:xfrm>
            <a:off x="359325" y="3104182"/>
            <a:ext cx="2592674" cy="1565577"/>
          </a:xfrm>
          <a:prstGeom prst="rect">
            <a:avLst/>
          </a:prstGeom>
          <a:noFill/>
          <a:ln>
            <a:noFill/>
          </a:ln>
        </p:spPr>
      </p:pic>
      <p:sp>
        <p:nvSpPr>
          <p:cNvPr id="1263" name="Google Shape;1263;p68"/>
          <p:cNvSpPr/>
          <p:nvPr/>
        </p:nvSpPr>
        <p:spPr>
          <a:xfrm>
            <a:off x="3016595" y="4689175"/>
            <a:ext cx="3110810" cy="276999"/>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id" sz="1200" u="none" cap="none" strike="noStrike">
                <a:solidFill>
                  <a:srgbClr val="17919B"/>
                </a:solidFill>
                <a:latin typeface="Arial"/>
                <a:ea typeface="Arial"/>
                <a:cs typeface="Arial"/>
                <a:sym typeface="Arial"/>
              </a:rPr>
              <a:t>DATA VISUALIZATION (4/8)</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7" name="Shape 1267"/>
        <p:cNvGrpSpPr/>
        <p:nvPr/>
      </p:nvGrpSpPr>
      <p:grpSpPr>
        <a:xfrm>
          <a:off x="0" y="0"/>
          <a:ext cx="0" cy="0"/>
          <a:chOff x="0" y="0"/>
          <a:chExt cx="0" cy="0"/>
        </a:xfrm>
      </p:grpSpPr>
      <p:grpSp>
        <p:nvGrpSpPr>
          <p:cNvPr id="1268" name="Google Shape;1268;p69"/>
          <p:cNvGrpSpPr/>
          <p:nvPr/>
        </p:nvGrpSpPr>
        <p:grpSpPr>
          <a:xfrm>
            <a:off x="8325085" y="65157"/>
            <a:ext cx="763768" cy="752531"/>
            <a:chOff x="695950" y="3458000"/>
            <a:chExt cx="966550" cy="952450"/>
          </a:xfrm>
        </p:grpSpPr>
        <p:sp>
          <p:nvSpPr>
            <p:cNvPr id="1269" name="Google Shape;1269;p69"/>
            <p:cNvSpPr/>
            <p:nvPr/>
          </p:nvSpPr>
          <p:spPr>
            <a:xfrm>
              <a:off x="695950" y="3458000"/>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0" name="Google Shape;1270;p69"/>
            <p:cNvSpPr/>
            <p:nvPr/>
          </p:nvSpPr>
          <p:spPr>
            <a:xfrm>
              <a:off x="1065675" y="3458000"/>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1" name="Google Shape;1271;p69"/>
            <p:cNvSpPr/>
            <p:nvPr/>
          </p:nvSpPr>
          <p:spPr>
            <a:xfrm>
              <a:off x="1435400" y="3458000"/>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2" name="Google Shape;1272;p69"/>
            <p:cNvSpPr/>
            <p:nvPr/>
          </p:nvSpPr>
          <p:spPr>
            <a:xfrm>
              <a:off x="695950" y="3820675"/>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3" name="Google Shape;1273;p69"/>
            <p:cNvSpPr/>
            <p:nvPr/>
          </p:nvSpPr>
          <p:spPr>
            <a:xfrm>
              <a:off x="1065675" y="3820675"/>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4" name="Google Shape;1274;p69"/>
            <p:cNvSpPr/>
            <p:nvPr/>
          </p:nvSpPr>
          <p:spPr>
            <a:xfrm>
              <a:off x="1435400" y="3820675"/>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5" name="Google Shape;1275;p69"/>
            <p:cNvSpPr/>
            <p:nvPr/>
          </p:nvSpPr>
          <p:spPr>
            <a:xfrm>
              <a:off x="695950" y="4183350"/>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6" name="Google Shape;1276;p69"/>
            <p:cNvSpPr/>
            <p:nvPr/>
          </p:nvSpPr>
          <p:spPr>
            <a:xfrm>
              <a:off x="1065675" y="4183350"/>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7" name="Google Shape;1277;p69"/>
            <p:cNvSpPr/>
            <p:nvPr/>
          </p:nvSpPr>
          <p:spPr>
            <a:xfrm>
              <a:off x="1435400" y="4183350"/>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278" name="Google Shape;1278;p69"/>
          <p:cNvSpPr txBox="1"/>
          <p:nvPr/>
        </p:nvSpPr>
        <p:spPr>
          <a:xfrm>
            <a:off x="212775" y="4649600"/>
            <a:ext cx="14349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1" i="0" lang="id" sz="1100" u="none" cap="none" strike="noStrike">
                <a:solidFill>
                  <a:srgbClr val="18919B"/>
                </a:solidFill>
                <a:latin typeface="Caveat"/>
                <a:ea typeface="Caveat"/>
                <a:cs typeface="Caveat"/>
                <a:sym typeface="Caveat"/>
              </a:rPr>
              <a:t>#RintisKarirImpian</a:t>
            </a:r>
            <a:endParaRPr b="1" i="0" sz="1100" u="none" cap="none" strike="noStrike">
              <a:solidFill>
                <a:srgbClr val="18919B"/>
              </a:solidFill>
              <a:latin typeface="Caveat"/>
              <a:ea typeface="Caveat"/>
              <a:cs typeface="Caveat"/>
              <a:sym typeface="Caveat"/>
            </a:endParaRPr>
          </a:p>
        </p:txBody>
      </p:sp>
      <p:pic>
        <p:nvPicPr>
          <p:cNvPr id="1279" name="Google Shape;1279;p69"/>
          <p:cNvPicPr preferRelativeResize="0"/>
          <p:nvPr/>
        </p:nvPicPr>
        <p:blipFill rotWithShape="1">
          <a:blip r:embed="rId3">
            <a:alphaModFix/>
          </a:blip>
          <a:srcRect b="0" l="0" r="0" t="0"/>
          <a:stretch/>
        </p:blipFill>
        <p:spPr>
          <a:xfrm>
            <a:off x="8410175" y="4803796"/>
            <a:ext cx="558450" cy="262804"/>
          </a:xfrm>
          <a:prstGeom prst="rect">
            <a:avLst/>
          </a:prstGeom>
          <a:noFill/>
          <a:ln>
            <a:noFill/>
          </a:ln>
        </p:spPr>
      </p:pic>
      <p:sp>
        <p:nvSpPr>
          <p:cNvPr id="1280" name="Google Shape;1280;p69"/>
          <p:cNvSpPr txBox="1"/>
          <p:nvPr/>
        </p:nvSpPr>
        <p:spPr>
          <a:xfrm>
            <a:off x="359325" y="164275"/>
            <a:ext cx="7884600" cy="553968"/>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600"/>
              <a:buFont typeface="Arial"/>
              <a:buNone/>
            </a:pPr>
            <a:r>
              <a:rPr b="1" i="0" lang="id" sz="2400" u="none" cap="none" strike="noStrike">
                <a:solidFill>
                  <a:srgbClr val="18919B"/>
                </a:solidFill>
                <a:latin typeface="Roboto"/>
                <a:ea typeface="Roboto"/>
                <a:cs typeface="Roboto"/>
                <a:sym typeface="Roboto"/>
              </a:rPr>
              <a:t>Jawaban (Profit by Sub Category)</a:t>
            </a:r>
            <a:endParaRPr b="1" i="0" sz="2400" u="none" cap="none" strike="noStrike">
              <a:solidFill>
                <a:srgbClr val="18919B"/>
              </a:solidFill>
              <a:latin typeface="Roboto"/>
              <a:ea typeface="Roboto"/>
              <a:cs typeface="Roboto"/>
              <a:sym typeface="Roboto"/>
            </a:endParaRPr>
          </a:p>
        </p:txBody>
      </p:sp>
      <p:sp>
        <p:nvSpPr>
          <p:cNvPr id="1281" name="Google Shape;1281;p69"/>
          <p:cNvSpPr txBox="1"/>
          <p:nvPr/>
        </p:nvSpPr>
        <p:spPr>
          <a:xfrm>
            <a:off x="4010401" y="1010292"/>
            <a:ext cx="4680000" cy="1013098"/>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0" i="0" lang="id" sz="1300" u="none" cap="none" strike="noStrike">
                <a:solidFill>
                  <a:schemeClr val="dk1"/>
                </a:solidFill>
                <a:latin typeface="Roboto"/>
                <a:ea typeface="Roboto"/>
                <a:cs typeface="Roboto"/>
                <a:sym typeface="Roboto"/>
              </a:rPr>
              <a:t>Membuat chart </a:t>
            </a:r>
            <a:r>
              <a:rPr b="1" i="0" lang="id" sz="1300" u="none" cap="none" strike="noStrike">
                <a:solidFill>
                  <a:schemeClr val="dk1"/>
                </a:solidFill>
                <a:latin typeface="Roboto"/>
                <a:ea typeface="Roboto"/>
                <a:cs typeface="Roboto"/>
                <a:sym typeface="Roboto"/>
              </a:rPr>
              <a:t>Profit by Sub Category</a:t>
            </a:r>
            <a:r>
              <a:rPr b="0" i="0" lang="id" sz="1300" u="none" cap="none" strike="noStrike">
                <a:solidFill>
                  <a:schemeClr val="dk1"/>
                </a:solidFill>
                <a:latin typeface="Roboto"/>
                <a:ea typeface="Roboto"/>
                <a:cs typeface="Roboto"/>
                <a:sym typeface="Roboto"/>
              </a:rPr>
              <a:t>, Dimension nya menggunakan table </a:t>
            </a:r>
            <a:r>
              <a:rPr b="1" i="0" lang="id" sz="1300" u="none" cap="none" strike="noStrike">
                <a:solidFill>
                  <a:schemeClr val="dk1"/>
                </a:solidFill>
                <a:latin typeface="Roboto"/>
                <a:ea typeface="Roboto"/>
                <a:cs typeface="Roboto"/>
                <a:sym typeface="Roboto"/>
              </a:rPr>
              <a:t>Sub-Category</a:t>
            </a:r>
            <a:r>
              <a:rPr b="0" i="0" lang="id" sz="1300" u="none" cap="none" strike="noStrike">
                <a:solidFill>
                  <a:schemeClr val="dk1"/>
                </a:solidFill>
                <a:latin typeface="Roboto"/>
                <a:ea typeface="Roboto"/>
                <a:cs typeface="Roboto"/>
                <a:sym typeface="Roboto"/>
              </a:rPr>
              <a:t> dan </a:t>
            </a:r>
            <a:r>
              <a:rPr b="1" i="0" lang="id" sz="1300" u="none" cap="none" strike="noStrike">
                <a:solidFill>
                  <a:schemeClr val="dk1"/>
                </a:solidFill>
                <a:latin typeface="Roboto"/>
                <a:ea typeface="Roboto"/>
                <a:cs typeface="Roboto"/>
                <a:sym typeface="Roboto"/>
              </a:rPr>
              <a:t>Metric</a:t>
            </a:r>
            <a:r>
              <a:rPr b="0" i="0" lang="id" sz="1300" u="none" cap="none" strike="noStrike">
                <a:solidFill>
                  <a:schemeClr val="dk1"/>
                </a:solidFill>
                <a:latin typeface="Roboto"/>
                <a:ea typeface="Roboto"/>
                <a:cs typeface="Roboto"/>
                <a:sym typeface="Roboto"/>
              </a:rPr>
              <a:t> nya menggunakan </a:t>
            </a:r>
            <a:r>
              <a:rPr b="1" i="0" lang="id" sz="1300" u="none" cap="none" strike="noStrike">
                <a:solidFill>
                  <a:schemeClr val="dk1"/>
                </a:solidFill>
                <a:latin typeface="Roboto"/>
                <a:ea typeface="Roboto"/>
                <a:cs typeface="Roboto"/>
                <a:sym typeface="Roboto"/>
              </a:rPr>
              <a:t>Profit (SUM)</a:t>
            </a:r>
            <a:r>
              <a:rPr b="0" i="0" lang="id" sz="1300" u="none" cap="none" strike="noStrike">
                <a:solidFill>
                  <a:schemeClr val="dk1"/>
                </a:solidFill>
                <a:latin typeface="Roboto"/>
                <a:ea typeface="Roboto"/>
                <a:cs typeface="Roboto"/>
                <a:sym typeface="Roboto"/>
              </a:rPr>
              <a:t> dengan tipe chart adalah </a:t>
            </a:r>
            <a:r>
              <a:rPr b="1" i="0" lang="id" sz="1300" u="none" cap="none" strike="noStrike">
                <a:solidFill>
                  <a:schemeClr val="dk1"/>
                </a:solidFill>
                <a:latin typeface="Roboto"/>
                <a:ea typeface="Roboto"/>
                <a:cs typeface="Roboto"/>
                <a:sym typeface="Roboto"/>
              </a:rPr>
              <a:t>Bar Chart</a:t>
            </a:r>
            <a:r>
              <a:rPr b="0" i="0" lang="id" sz="1300" u="none" cap="none" strike="noStrike">
                <a:solidFill>
                  <a:schemeClr val="dk1"/>
                </a:solidFill>
                <a:latin typeface="Roboto"/>
                <a:ea typeface="Roboto"/>
                <a:cs typeface="Roboto"/>
                <a:sym typeface="Roboto"/>
              </a:rPr>
              <a:t>.</a:t>
            </a:r>
            <a:endParaRPr/>
          </a:p>
          <a:p>
            <a:pPr indent="0" lvl="0" marL="12700" marR="0" rtl="0" algn="l">
              <a:lnSpc>
                <a:spcPct val="100000"/>
              </a:lnSpc>
              <a:spcBef>
                <a:spcPts val="0"/>
              </a:spcBef>
              <a:spcAft>
                <a:spcPts val="0"/>
              </a:spcAft>
              <a:buNone/>
            </a:pPr>
            <a:r>
              <a:t/>
            </a:r>
            <a:endParaRPr b="1" i="0" sz="1300" u="none" cap="none" strike="noStrike">
              <a:solidFill>
                <a:schemeClr val="dk1"/>
              </a:solidFill>
              <a:latin typeface="Roboto"/>
              <a:ea typeface="Roboto"/>
              <a:cs typeface="Roboto"/>
              <a:sym typeface="Roboto"/>
            </a:endParaRPr>
          </a:p>
          <a:p>
            <a:pPr indent="0" lvl="0" marL="12700" marR="0" rtl="0" algn="l">
              <a:lnSpc>
                <a:spcPct val="100000"/>
              </a:lnSpc>
              <a:spcBef>
                <a:spcPts val="0"/>
              </a:spcBef>
              <a:spcAft>
                <a:spcPts val="0"/>
              </a:spcAft>
              <a:buNone/>
            </a:pPr>
            <a:r>
              <a:t/>
            </a:r>
            <a:endParaRPr b="1" i="0" sz="1300" u="none" cap="none" strike="noStrike">
              <a:solidFill>
                <a:schemeClr val="dk1"/>
              </a:solidFill>
              <a:latin typeface="Roboto"/>
              <a:ea typeface="Roboto"/>
              <a:cs typeface="Roboto"/>
              <a:sym typeface="Roboto"/>
            </a:endParaRPr>
          </a:p>
        </p:txBody>
      </p:sp>
      <p:pic>
        <p:nvPicPr>
          <p:cNvPr id="1282" name="Google Shape;1282;p69"/>
          <p:cNvPicPr preferRelativeResize="0"/>
          <p:nvPr/>
        </p:nvPicPr>
        <p:blipFill rotWithShape="1">
          <a:blip r:embed="rId4">
            <a:alphaModFix/>
          </a:blip>
          <a:srcRect b="0" l="0" r="0" t="0"/>
          <a:stretch/>
        </p:blipFill>
        <p:spPr>
          <a:xfrm>
            <a:off x="359325" y="1000137"/>
            <a:ext cx="3504883" cy="2897100"/>
          </a:xfrm>
          <a:prstGeom prst="rect">
            <a:avLst/>
          </a:prstGeom>
          <a:noFill/>
          <a:ln cap="flat" cmpd="sng" w="9525">
            <a:solidFill>
              <a:schemeClr val="dk1"/>
            </a:solidFill>
            <a:prstDash val="solid"/>
            <a:round/>
            <a:headEnd len="sm" w="sm" type="none"/>
            <a:tailEnd len="sm" w="sm" type="none"/>
          </a:ln>
        </p:spPr>
      </p:pic>
      <p:sp>
        <p:nvSpPr>
          <p:cNvPr id="1283" name="Google Shape;1283;p69"/>
          <p:cNvSpPr/>
          <p:nvPr/>
        </p:nvSpPr>
        <p:spPr>
          <a:xfrm>
            <a:off x="3016595" y="4689175"/>
            <a:ext cx="3110810" cy="276999"/>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id" sz="1200" u="none" cap="none" strike="noStrike">
                <a:solidFill>
                  <a:srgbClr val="17919B"/>
                </a:solidFill>
                <a:latin typeface="Arial"/>
                <a:ea typeface="Arial"/>
                <a:cs typeface="Arial"/>
                <a:sym typeface="Arial"/>
              </a:rPr>
              <a:t>DATA VISUALIZATION (5/8)</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7" name="Shape 1287"/>
        <p:cNvGrpSpPr/>
        <p:nvPr/>
      </p:nvGrpSpPr>
      <p:grpSpPr>
        <a:xfrm>
          <a:off x="0" y="0"/>
          <a:ext cx="0" cy="0"/>
          <a:chOff x="0" y="0"/>
          <a:chExt cx="0" cy="0"/>
        </a:xfrm>
      </p:grpSpPr>
      <p:pic>
        <p:nvPicPr>
          <p:cNvPr id="1288" name="Google Shape;1288;p70"/>
          <p:cNvPicPr preferRelativeResize="0"/>
          <p:nvPr/>
        </p:nvPicPr>
        <p:blipFill rotWithShape="1">
          <a:blip r:embed="rId3">
            <a:alphaModFix/>
          </a:blip>
          <a:srcRect b="0" l="0" r="0" t="0"/>
          <a:stretch/>
        </p:blipFill>
        <p:spPr>
          <a:xfrm>
            <a:off x="359326" y="1000138"/>
            <a:ext cx="3526294" cy="3183062"/>
          </a:xfrm>
          <a:prstGeom prst="rect">
            <a:avLst/>
          </a:prstGeom>
          <a:noFill/>
          <a:ln cap="flat" cmpd="sng" w="9525">
            <a:solidFill>
              <a:schemeClr val="dk1"/>
            </a:solidFill>
            <a:prstDash val="solid"/>
            <a:round/>
            <a:headEnd len="sm" w="sm" type="none"/>
            <a:tailEnd len="sm" w="sm" type="none"/>
          </a:ln>
        </p:spPr>
      </p:pic>
      <p:grpSp>
        <p:nvGrpSpPr>
          <p:cNvPr id="1289" name="Google Shape;1289;p70"/>
          <p:cNvGrpSpPr/>
          <p:nvPr/>
        </p:nvGrpSpPr>
        <p:grpSpPr>
          <a:xfrm>
            <a:off x="8325085" y="65157"/>
            <a:ext cx="763768" cy="752531"/>
            <a:chOff x="695950" y="3458000"/>
            <a:chExt cx="966550" cy="952450"/>
          </a:xfrm>
        </p:grpSpPr>
        <p:sp>
          <p:nvSpPr>
            <p:cNvPr id="1290" name="Google Shape;1290;p70"/>
            <p:cNvSpPr/>
            <p:nvPr/>
          </p:nvSpPr>
          <p:spPr>
            <a:xfrm>
              <a:off x="695950" y="3458000"/>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1" name="Google Shape;1291;p70"/>
            <p:cNvSpPr/>
            <p:nvPr/>
          </p:nvSpPr>
          <p:spPr>
            <a:xfrm>
              <a:off x="1065675" y="3458000"/>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2" name="Google Shape;1292;p70"/>
            <p:cNvSpPr/>
            <p:nvPr/>
          </p:nvSpPr>
          <p:spPr>
            <a:xfrm>
              <a:off x="1435400" y="3458000"/>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3" name="Google Shape;1293;p70"/>
            <p:cNvSpPr/>
            <p:nvPr/>
          </p:nvSpPr>
          <p:spPr>
            <a:xfrm>
              <a:off x="695950" y="3820675"/>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4" name="Google Shape;1294;p70"/>
            <p:cNvSpPr/>
            <p:nvPr/>
          </p:nvSpPr>
          <p:spPr>
            <a:xfrm>
              <a:off x="1065675" y="3820675"/>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5" name="Google Shape;1295;p70"/>
            <p:cNvSpPr/>
            <p:nvPr/>
          </p:nvSpPr>
          <p:spPr>
            <a:xfrm>
              <a:off x="1435400" y="3820675"/>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6" name="Google Shape;1296;p70"/>
            <p:cNvSpPr/>
            <p:nvPr/>
          </p:nvSpPr>
          <p:spPr>
            <a:xfrm>
              <a:off x="695950" y="4183350"/>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7" name="Google Shape;1297;p70"/>
            <p:cNvSpPr/>
            <p:nvPr/>
          </p:nvSpPr>
          <p:spPr>
            <a:xfrm>
              <a:off x="1065675" y="4183350"/>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8" name="Google Shape;1298;p70"/>
            <p:cNvSpPr/>
            <p:nvPr/>
          </p:nvSpPr>
          <p:spPr>
            <a:xfrm>
              <a:off x="1435400" y="4183350"/>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299" name="Google Shape;1299;p70"/>
          <p:cNvSpPr txBox="1"/>
          <p:nvPr/>
        </p:nvSpPr>
        <p:spPr>
          <a:xfrm>
            <a:off x="212775" y="4649600"/>
            <a:ext cx="14349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1" i="0" lang="id" sz="1100" u="none" cap="none" strike="noStrike">
                <a:solidFill>
                  <a:srgbClr val="18919B"/>
                </a:solidFill>
                <a:latin typeface="Caveat"/>
                <a:ea typeface="Caveat"/>
                <a:cs typeface="Caveat"/>
                <a:sym typeface="Caveat"/>
              </a:rPr>
              <a:t>#RintisKarirImpian</a:t>
            </a:r>
            <a:endParaRPr b="1" i="0" sz="1100" u="none" cap="none" strike="noStrike">
              <a:solidFill>
                <a:srgbClr val="18919B"/>
              </a:solidFill>
              <a:latin typeface="Caveat"/>
              <a:ea typeface="Caveat"/>
              <a:cs typeface="Caveat"/>
              <a:sym typeface="Caveat"/>
            </a:endParaRPr>
          </a:p>
        </p:txBody>
      </p:sp>
      <p:pic>
        <p:nvPicPr>
          <p:cNvPr id="1300" name="Google Shape;1300;p70"/>
          <p:cNvPicPr preferRelativeResize="0"/>
          <p:nvPr/>
        </p:nvPicPr>
        <p:blipFill rotWithShape="1">
          <a:blip r:embed="rId4">
            <a:alphaModFix/>
          </a:blip>
          <a:srcRect b="0" l="0" r="0" t="0"/>
          <a:stretch/>
        </p:blipFill>
        <p:spPr>
          <a:xfrm>
            <a:off x="8410175" y="4803796"/>
            <a:ext cx="558450" cy="262804"/>
          </a:xfrm>
          <a:prstGeom prst="rect">
            <a:avLst/>
          </a:prstGeom>
          <a:noFill/>
          <a:ln>
            <a:noFill/>
          </a:ln>
        </p:spPr>
      </p:pic>
      <p:sp>
        <p:nvSpPr>
          <p:cNvPr id="1301" name="Google Shape;1301;p70"/>
          <p:cNvSpPr txBox="1"/>
          <p:nvPr/>
        </p:nvSpPr>
        <p:spPr>
          <a:xfrm>
            <a:off x="359325" y="164275"/>
            <a:ext cx="7884600" cy="553968"/>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600"/>
              <a:buFont typeface="Arial"/>
              <a:buNone/>
            </a:pPr>
            <a:r>
              <a:rPr b="1" i="0" lang="id" sz="2400" u="none" cap="none" strike="noStrike">
                <a:solidFill>
                  <a:srgbClr val="18919B"/>
                </a:solidFill>
                <a:latin typeface="Roboto"/>
                <a:ea typeface="Roboto"/>
                <a:cs typeface="Roboto"/>
                <a:sym typeface="Roboto"/>
              </a:rPr>
              <a:t>Jawaban (ARPU)</a:t>
            </a:r>
            <a:endParaRPr b="1" i="0" sz="2400" u="none" cap="none" strike="noStrike">
              <a:solidFill>
                <a:srgbClr val="18919B"/>
              </a:solidFill>
              <a:latin typeface="Roboto"/>
              <a:ea typeface="Roboto"/>
              <a:cs typeface="Roboto"/>
              <a:sym typeface="Roboto"/>
            </a:endParaRPr>
          </a:p>
        </p:txBody>
      </p:sp>
      <p:sp>
        <p:nvSpPr>
          <p:cNvPr id="1302" name="Google Shape;1302;p70"/>
          <p:cNvSpPr txBox="1"/>
          <p:nvPr/>
        </p:nvSpPr>
        <p:spPr>
          <a:xfrm>
            <a:off x="4010401" y="1010292"/>
            <a:ext cx="4680000" cy="1213153"/>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0" i="0" lang="id" sz="1300" u="none" cap="none" strike="noStrike">
                <a:solidFill>
                  <a:schemeClr val="dk1"/>
                </a:solidFill>
                <a:latin typeface="Roboto"/>
                <a:ea typeface="Roboto"/>
                <a:cs typeface="Roboto"/>
                <a:sym typeface="Roboto"/>
              </a:rPr>
              <a:t>Chart ini menggunakan </a:t>
            </a:r>
            <a:r>
              <a:rPr b="1" i="0" lang="id" sz="1300" u="none" cap="none" strike="noStrike">
                <a:solidFill>
                  <a:schemeClr val="dk1"/>
                </a:solidFill>
                <a:latin typeface="Roboto"/>
                <a:ea typeface="Roboto"/>
                <a:cs typeface="Roboto"/>
                <a:sym typeface="Roboto"/>
              </a:rPr>
              <a:t>Bar Chart</a:t>
            </a:r>
            <a:r>
              <a:rPr b="0" i="0" lang="id" sz="1300" u="none" cap="none" strike="noStrike">
                <a:solidFill>
                  <a:schemeClr val="dk1"/>
                </a:solidFill>
                <a:latin typeface="Roboto"/>
                <a:ea typeface="Roboto"/>
                <a:cs typeface="Roboto"/>
                <a:sym typeface="Roboto"/>
              </a:rPr>
              <a:t>, dengan dimension nya menggunakan table </a:t>
            </a:r>
            <a:r>
              <a:rPr b="1" i="0" lang="id" sz="1300" u="none" cap="none" strike="noStrike">
                <a:solidFill>
                  <a:schemeClr val="dk1"/>
                </a:solidFill>
                <a:latin typeface="Roboto"/>
                <a:ea typeface="Roboto"/>
                <a:cs typeface="Roboto"/>
                <a:sym typeface="Roboto"/>
              </a:rPr>
              <a:t>Sub-Category</a:t>
            </a:r>
            <a:r>
              <a:rPr b="0" i="0" lang="id" sz="1300" u="none" cap="none" strike="noStrike">
                <a:solidFill>
                  <a:schemeClr val="dk1"/>
                </a:solidFill>
                <a:latin typeface="Roboto"/>
                <a:ea typeface="Roboto"/>
                <a:cs typeface="Roboto"/>
                <a:sym typeface="Roboto"/>
              </a:rPr>
              <a:t>, dan metric nya menggunakan formula yang sama dengan scorecard </a:t>
            </a:r>
            <a:r>
              <a:rPr b="1" i="0" lang="id" sz="1300" u="none" cap="none" strike="noStrike">
                <a:solidFill>
                  <a:schemeClr val="dk1"/>
                </a:solidFill>
                <a:latin typeface="Roboto"/>
                <a:ea typeface="Roboto"/>
                <a:cs typeface="Roboto"/>
                <a:sym typeface="Roboto"/>
              </a:rPr>
              <a:t>Average Revenue (Profit) per User</a:t>
            </a:r>
            <a:r>
              <a:rPr b="0" i="0" lang="id" sz="1300" u="none" cap="none" strike="noStrike">
                <a:solidFill>
                  <a:schemeClr val="dk1"/>
                </a:solidFill>
                <a:latin typeface="Roboto"/>
                <a:ea typeface="Roboto"/>
                <a:cs typeface="Roboto"/>
                <a:sym typeface="Roboto"/>
              </a:rPr>
              <a:t>, yaitu :</a:t>
            </a:r>
            <a:endParaRPr/>
          </a:p>
          <a:p>
            <a:pPr indent="0" lvl="0" marL="12700" marR="0" rtl="0" algn="l">
              <a:lnSpc>
                <a:spcPct val="100000"/>
              </a:lnSpc>
              <a:spcBef>
                <a:spcPts val="0"/>
              </a:spcBef>
              <a:spcAft>
                <a:spcPts val="0"/>
              </a:spcAft>
              <a:buNone/>
            </a:pPr>
            <a:r>
              <a:t/>
            </a:r>
            <a:endParaRPr b="0" i="0" sz="1300" u="none" cap="none" strike="noStrike">
              <a:solidFill>
                <a:schemeClr val="dk1"/>
              </a:solidFill>
              <a:latin typeface="Roboto"/>
              <a:ea typeface="Roboto"/>
              <a:cs typeface="Roboto"/>
              <a:sym typeface="Roboto"/>
            </a:endParaRPr>
          </a:p>
          <a:p>
            <a:pPr indent="0" lvl="0" marL="12700" marR="0" rtl="0" algn="l">
              <a:lnSpc>
                <a:spcPct val="100000"/>
              </a:lnSpc>
              <a:spcBef>
                <a:spcPts val="0"/>
              </a:spcBef>
              <a:spcAft>
                <a:spcPts val="0"/>
              </a:spcAft>
              <a:buNone/>
            </a:pPr>
            <a:r>
              <a:rPr b="0" i="1" lang="id" sz="1300" u="none" cap="none" strike="noStrike">
                <a:solidFill>
                  <a:srgbClr val="000000"/>
                </a:solidFill>
                <a:latin typeface="Roboto"/>
                <a:ea typeface="Roboto"/>
                <a:cs typeface="Roboto"/>
                <a:sym typeface="Roboto"/>
              </a:rPr>
              <a:t>SUM(</a:t>
            </a:r>
            <a:r>
              <a:rPr b="1" i="1" lang="id" sz="1300" u="none" cap="none" strike="noStrike">
                <a:solidFill>
                  <a:srgbClr val="000000"/>
                </a:solidFill>
                <a:latin typeface="Roboto"/>
                <a:ea typeface="Roboto"/>
                <a:cs typeface="Roboto"/>
                <a:sym typeface="Roboto"/>
              </a:rPr>
              <a:t>Profit</a:t>
            </a:r>
            <a:r>
              <a:rPr b="0" i="1" lang="id" sz="1300" u="none" cap="none" strike="noStrike">
                <a:solidFill>
                  <a:srgbClr val="000000"/>
                </a:solidFill>
                <a:latin typeface="Roboto"/>
                <a:ea typeface="Roboto"/>
                <a:cs typeface="Roboto"/>
                <a:sym typeface="Roboto"/>
              </a:rPr>
              <a:t>)/COUNT_DISTINCT(</a:t>
            </a:r>
            <a:r>
              <a:rPr b="1" i="1" lang="id" sz="1300" u="none" cap="none" strike="noStrike">
                <a:solidFill>
                  <a:srgbClr val="000000"/>
                </a:solidFill>
                <a:latin typeface="Roboto"/>
                <a:ea typeface="Roboto"/>
                <a:cs typeface="Roboto"/>
                <a:sym typeface="Roboto"/>
              </a:rPr>
              <a:t>Customer ID</a:t>
            </a:r>
            <a:r>
              <a:rPr b="0" i="1" lang="id" sz="1300" u="none" cap="none" strike="noStrike">
                <a:solidFill>
                  <a:srgbClr val="000000"/>
                </a:solidFill>
                <a:latin typeface="Roboto"/>
                <a:ea typeface="Roboto"/>
                <a:cs typeface="Roboto"/>
                <a:sym typeface="Roboto"/>
              </a:rPr>
              <a:t>) -&gt; (</a:t>
            </a:r>
            <a:r>
              <a:rPr b="1" i="1" lang="id" sz="1300" u="none" cap="none" strike="noStrike">
                <a:solidFill>
                  <a:srgbClr val="000000"/>
                </a:solidFill>
                <a:latin typeface="Roboto"/>
                <a:ea typeface="Roboto"/>
                <a:cs typeface="Roboto"/>
                <a:sym typeface="Roboto"/>
              </a:rPr>
              <a:t>AVG</a:t>
            </a:r>
            <a:r>
              <a:rPr b="0" i="1" lang="id" sz="1300" u="none" cap="none" strike="noStrike">
                <a:solidFill>
                  <a:srgbClr val="000000"/>
                </a:solidFill>
                <a:latin typeface="Roboto"/>
                <a:ea typeface="Roboto"/>
                <a:cs typeface="Roboto"/>
                <a:sym typeface="Roboto"/>
              </a:rPr>
              <a:t>)</a:t>
            </a:r>
            <a:endParaRPr b="1" i="1" sz="1300" u="none" cap="none" strike="noStrike">
              <a:solidFill>
                <a:schemeClr val="dk1"/>
              </a:solidFill>
              <a:latin typeface="Roboto"/>
              <a:ea typeface="Roboto"/>
              <a:cs typeface="Roboto"/>
              <a:sym typeface="Roboto"/>
            </a:endParaRPr>
          </a:p>
        </p:txBody>
      </p:sp>
      <p:sp>
        <p:nvSpPr>
          <p:cNvPr id="1303" name="Google Shape;1303;p70"/>
          <p:cNvSpPr/>
          <p:nvPr/>
        </p:nvSpPr>
        <p:spPr>
          <a:xfrm>
            <a:off x="3016595" y="4689175"/>
            <a:ext cx="3110810" cy="276999"/>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id" sz="1200" u="none" cap="none" strike="noStrike">
                <a:solidFill>
                  <a:srgbClr val="17919B"/>
                </a:solidFill>
                <a:latin typeface="Arial"/>
                <a:ea typeface="Arial"/>
                <a:cs typeface="Arial"/>
                <a:sym typeface="Arial"/>
              </a:rPr>
              <a:t>DATA VISUALIZATION (6/8)</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7" name="Shape 1307"/>
        <p:cNvGrpSpPr/>
        <p:nvPr/>
      </p:nvGrpSpPr>
      <p:grpSpPr>
        <a:xfrm>
          <a:off x="0" y="0"/>
          <a:ext cx="0" cy="0"/>
          <a:chOff x="0" y="0"/>
          <a:chExt cx="0" cy="0"/>
        </a:xfrm>
      </p:grpSpPr>
      <p:grpSp>
        <p:nvGrpSpPr>
          <p:cNvPr id="1308" name="Google Shape;1308;p71"/>
          <p:cNvGrpSpPr/>
          <p:nvPr/>
        </p:nvGrpSpPr>
        <p:grpSpPr>
          <a:xfrm>
            <a:off x="8325085" y="65157"/>
            <a:ext cx="763768" cy="752531"/>
            <a:chOff x="695950" y="3458000"/>
            <a:chExt cx="966550" cy="952450"/>
          </a:xfrm>
        </p:grpSpPr>
        <p:sp>
          <p:nvSpPr>
            <p:cNvPr id="1309" name="Google Shape;1309;p71"/>
            <p:cNvSpPr/>
            <p:nvPr/>
          </p:nvSpPr>
          <p:spPr>
            <a:xfrm>
              <a:off x="695950" y="3458000"/>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0" name="Google Shape;1310;p71"/>
            <p:cNvSpPr/>
            <p:nvPr/>
          </p:nvSpPr>
          <p:spPr>
            <a:xfrm>
              <a:off x="1065675" y="3458000"/>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1" name="Google Shape;1311;p71"/>
            <p:cNvSpPr/>
            <p:nvPr/>
          </p:nvSpPr>
          <p:spPr>
            <a:xfrm>
              <a:off x="1435400" y="3458000"/>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2" name="Google Shape;1312;p71"/>
            <p:cNvSpPr/>
            <p:nvPr/>
          </p:nvSpPr>
          <p:spPr>
            <a:xfrm>
              <a:off x="695950" y="3820675"/>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3" name="Google Shape;1313;p71"/>
            <p:cNvSpPr/>
            <p:nvPr/>
          </p:nvSpPr>
          <p:spPr>
            <a:xfrm>
              <a:off x="1065675" y="3820675"/>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4" name="Google Shape;1314;p71"/>
            <p:cNvSpPr/>
            <p:nvPr/>
          </p:nvSpPr>
          <p:spPr>
            <a:xfrm>
              <a:off x="1435400" y="3820675"/>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5" name="Google Shape;1315;p71"/>
            <p:cNvSpPr/>
            <p:nvPr/>
          </p:nvSpPr>
          <p:spPr>
            <a:xfrm>
              <a:off x="695950" y="4183350"/>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6" name="Google Shape;1316;p71"/>
            <p:cNvSpPr/>
            <p:nvPr/>
          </p:nvSpPr>
          <p:spPr>
            <a:xfrm>
              <a:off x="1065675" y="4183350"/>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7" name="Google Shape;1317;p71"/>
            <p:cNvSpPr/>
            <p:nvPr/>
          </p:nvSpPr>
          <p:spPr>
            <a:xfrm>
              <a:off x="1435400" y="4183350"/>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318" name="Google Shape;1318;p71"/>
          <p:cNvSpPr txBox="1"/>
          <p:nvPr/>
        </p:nvSpPr>
        <p:spPr>
          <a:xfrm>
            <a:off x="212775" y="4649600"/>
            <a:ext cx="14349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1" i="0" lang="id" sz="1100" u="none" cap="none" strike="noStrike">
                <a:solidFill>
                  <a:srgbClr val="18919B"/>
                </a:solidFill>
                <a:latin typeface="Caveat"/>
                <a:ea typeface="Caveat"/>
                <a:cs typeface="Caveat"/>
                <a:sym typeface="Caveat"/>
              </a:rPr>
              <a:t>#RintisKarirImpian</a:t>
            </a:r>
            <a:endParaRPr b="1" i="0" sz="1100" u="none" cap="none" strike="noStrike">
              <a:solidFill>
                <a:srgbClr val="18919B"/>
              </a:solidFill>
              <a:latin typeface="Caveat"/>
              <a:ea typeface="Caveat"/>
              <a:cs typeface="Caveat"/>
              <a:sym typeface="Caveat"/>
            </a:endParaRPr>
          </a:p>
        </p:txBody>
      </p:sp>
      <p:pic>
        <p:nvPicPr>
          <p:cNvPr id="1319" name="Google Shape;1319;p71"/>
          <p:cNvPicPr preferRelativeResize="0"/>
          <p:nvPr/>
        </p:nvPicPr>
        <p:blipFill rotWithShape="1">
          <a:blip r:embed="rId3">
            <a:alphaModFix/>
          </a:blip>
          <a:srcRect b="0" l="0" r="0" t="0"/>
          <a:stretch/>
        </p:blipFill>
        <p:spPr>
          <a:xfrm>
            <a:off x="8410175" y="4803796"/>
            <a:ext cx="558450" cy="262804"/>
          </a:xfrm>
          <a:prstGeom prst="rect">
            <a:avLst/>
          </a:prstGeom>
          <a:noFill/>
          <a:ln>
            <a:noFill/>
          </a:ln>
        </p:spPr>
      </p:pic>
      <p:sp>
        <p:nvSpPr>
          <p:cNvPr id="1320" name="Google Shape;1320;p71"/>
          <p:cNvSpPr txBox="1"/>
          <p:nvPr/>
        </p:nvSpPr>
        <p:spPr>
          <a:xfrm>
            <a:off x="359325" y="164275"/>
            <a:ext cx="7884600" cy="553968"/>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600"/>
              <a:buFont typeface="Arial"/>
              <a:buNone/>
            </a:pPr>
            <a:r>
              <a:rPr b="1" i="0" lang="id" sz="2400" u="none" cap="none" strike="noStrike">
                <a:solidFill>
                  <a:srgbClr val="18919B"/>
                </a:solidFill>
                <a:latin typeface="Roboto"/>
                <a:ea typeface="Roboto"/>
                <a:cs typeface="Roboto"/>
                <a:sym typeface="Roboto"/>
              </a:rPr>
              <a:t>Jawaban (Slicer / Filter)</a:t>
            </a:r>
            <a:endParaRPr b="1" i="0" sz="2400" u="none" cap="none" strike="noStrike">
              <a:solidFill>
                <a:srgbClr val="18919B"/>
              </a:solidFill>
              <a:latin typeface="Roboto"/>
              <a:ea typeface="Roboto"/>
              <a:cs typeface="Roboto"/>
              <a:sym typeface="Roboto"/>
            </a:endParaRPr>
          </a:p>
        </p:txBody>
      </p:sp>
      <p:sp>
        <p:nvSpPr>
          <p:cNvPr id="1321" name="Google Shape;1321;p71"/>
          <p:cNvSpPr txBox="1"/>
          <p:nvPr/>
        </p:nvSpPr>
        <p:spPr>
          <a:xfrm>
            <a:off x="1537872" y="1682346"/>
            <a:ext cx="6966667" cy="1013098"/>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0" i="0" lang="id" sz="1300" u="none" cap="none" strike="noStrike">
                <a:solidFill>
                  <a:schemeClr val="dk1"/>
                </a:solidFill>
                <a:latin typeface="Roboto"/>
                <a:ea typeface="Roboto"/>
                <a:cs typeface="Roboto"/>
                <a:sym typeface="Roboto"/>
              </a:rPr>
              <a:t>Filter di atas menggunakan </a:t>
            </a:r>
            <a:r>
              <a:rPr b="1" i="0" lang="id" sz="1300" u="none" cap="none" strike="noStrike">
                <a:solidFill>
                  <a:schemeClr val="dk1"/>
                </a:solidFill>
                <a:latin typeface="Roboto"/>
                <a:ea typeface="Roboto"/>
                <a:cs typeface="Roboto"/>
                <a:sym typeface="Roboto"/>
              </a:rPr>
              <a:t>Drop-down list</a:t>
            </a:r>
            <a:r>
              <a:rPr b="0" i="0" lang="id" sz="1300" u="none" cap="none" strike="noStrike">
                <a:solidFill>
                  <a:schemeClr val="dk1"/>
                </a:solidFill>
                <a:latin typeface="Roboto"/>
                <a:ea typeface="Roboto"/>
                <a:cs typeface="Roboto"/>
                <a:sym typeface="Roboto"/>
              </a:rPr>
              <a:t> seperti gambar di samping, kecuali filter date, menggunakan </a:t>
            </a:r>
            <a:r>
              <a:rPr b="1" i="0" lang="id" sz="1300" u="none" cap="none" strike="noStrike">
                <a:solidFill>
                  <a:schemeClr val="dk1"/>
                </a:solidFill>
                <a:latin typeface="Roboto"/>
                <a:ea typeface="Roboto"/>
                <a:cs typeface="Roboto"/>
                <a:sym typeface="Roboto"/>
              </a:rPr>
              <a:t>Date range control</a:t>
            </a:r>
            <a:r>
              <a:rPr b="0" i="0" lang="id" sz="1300" u="none" cap="none" strike="noStrike">
                <a:solidFill>
                  <a:schemeClr val="dk1"/>
                </a:solidFill>
                <a:latin typeface="Roboto"/>
                <a:ea typeface="Roboto"/>
                <a:cs typeface="Roboto"/>
                <a:sym typeface="Roboto"/>
              </a:rPr>
              <a:t>. </a:t>
            </a:r>
            <a:endParaRPr b="0" i="0" sz="1300" u="none" cap="none" strike="noStrike">
              <a:solidFill>
                <a:schemeClr val="dk1"/>
              </a:solidFill>
              <a:latin typeface="Roboto"/>
              <a:ea typeface="Roboto"/>
              <a:cs typeface="Roboto"/>
              <a:sym typeface="Roboto"/>
            </a:endParaRPr>
          </a:p>
          <a:p>
            <a:pPr indent="0" lvl="0" marL="12700" marR="0" rtl="0" algn="l">
              <a:lnSpc>
                <a:spcPct val="100000"/>
              </a:lnSpc>
              <a:spcBef>
                <a:spcPts val="0"/>
              </a:spcBef>
              <a:spcAft>
                <a:spcPts val="0"/>
              </a:spcAft>
              <a:buNone/>
            </a:pPr>
            <a:r>
              <a:rPr b="0" i="0" lang="id" sz="1300" u="none" cap="none" strike="noStrike">
                <a:solidFill>
                  <a:schemeClr val="dk1"/>
                </a:solidFill>
                <a:latin typeface="Roboto"/>
                <a:ea typeface="Roboto"/>
                <a:cs typeface="Roboto"/>
                <a:sym typeface="Roboto"/>
              </a:rPr>
              <a:t>Untuk filter </a:t>
            </a:r>
            <a:r>
              <a:rPr b="1" i="0" lang="id" sz="1300" u="none" cap="none" strike="noStrike">
                <a:solidFill>
                  <a:schemeClr val="dk1"/>
                </a:solidFill>
                <a:latin typeface="Roboto"/>
                <a:ea typeface="Roboto"/>
                <a:cs typeface="Roboto"/>
                <a:sym typeface="Roboto"/>
              </a:rPr>
              <a:t>Category</a:t>
            </a:r>
            <a:r>
              <a:rPr b="0" i="0" lang="id" sz="1300" u="none" cap="none" strike="noStrike">
                <a:solidFill>
                  <a:schemeClr val="dk1"/>
                </a:solidFill>
                <a:latin typeface="Roboto"/>
                <a:ea typeface="Roboto"/>
                <a:cs typeface="Roboto"/>
                <a:sym typeface="Roboto"/>
              </a:rPr>
              <a:t>, menggunakan kolom </a:t>
            </a:r>
            <a:r>
              <a:rPr b="1" i="0" lang="id" sz="1300" u="none" cap="none" strike="noStrike">
                <a:solidFill>
                  <a:schemeClr val="dk1"/>
                </a:solidFill>
                <a:latin typeface="Roboto"/>
                <a:ea typeface="Roboto"/>
                <a:cs typeface="Roboto"/>
                <a:sym typeface="Roboto"/>
              </a:rPr>
              <a:t>Category</a:t>
            </a:r>
            <a:r>
              <a:rPr b="0" i="0" lang="id" sz="1300" u="none" cap="none" strike="noStrike">
                <a:solidFill>
                  <a:schemeClr val="dk1"/>
                </a:solidFill>
                <a:latin typeface="Roboto"/>
                <a:ea typeface="Roboto"/>
                <a:cs typeface="Roboto"/>
                <a:sym typeface="Roboto"/>
              </a:rPr>
              <a:t> sebagai control field-nya.</a:t>
            </a:r>
            <a:endParaRPr/>
          </a:p>
          <a:p>
            <a:pPr indent="0" lvl="0" marL="12700" marR="0" rtl="0" algn="l">
              <a:lnSpc>
                <a:spcPct val="100000"/>
              </a:lnSpc>
              <a:spcBef>
                <a:spcPts val="0"/>
              </a:spcBef>
              <a:spcAft>
                <a:spcPts val="0"/>
              </a:spcAft>
              <a:buNone/>
            </a:pPr>
            <a:r>
              <a:rPr b="0" i="0" lang="id" sz="1300" u="none" cap="none" strike="noStrike">
                <a:solidFill>
                  <a:schemeClr val="dk1"/>
                </a:solidFill>
                <a:latin typeface="Roboto"/>
                <a:ea typeface="Roboto"/>
                <a:cs typeface="Roboto"/>
                <a:sym typeface="Roboto"/>
              </a:rPr>
              <a:t>Untuk filter </a:t>
            </a:r>
            <a:r>
              <a:rPr b="1" i="0" lang="id" sz="1300" u="none" cap="none" strike="noStrike">
                <a:solidFill>
                  <a:schemeClr val="dk1"/>
                </a:solidFill>
                <a:latin typeface="Roboto"/>
                <a:ea typeface="Roboto"/>
                <a:cs typeface="Roboto"/>
                <a:sym typeface="Roboto"/>
              </a:rPr>
              <a:t>Sub-Category</a:t>
            </a:r>
            <a:r>
              <a:rPr b="0" i="0" lang="id" sz="1300" u="none" cap="none" strike="noStrike">
                <a:solidFill>
                  <a:schemeClr val="dk1"/>
                </a:solidFill>
                <a:latin typeface="Roboto"/>
                <a:ea typeface="Roboto"/>
                <a:cs typeface="Roboto"/>
                <a:sym typeface="Roboto"/>
              </a:rPr>
              <a:t>, menggunakan kolom </a:t>
            </a:r>
            <a:r>
              <a:rPr b="1" i="0" lang="id" sz="1300" u="none" cap="none" strike="noStrike">
                <a:solidFill>
                  <a:schemeClr val="dk1"/>
                </a:solidFill>
                <a:latin typeface="Roboto"/>
                <a:ea typeface="Roboto"/>
                <a:cs typeface="Roboto"/>
                <a:sym typeface="Roboto"/>
              </a:rPr>
              <a:t>Sub-Category</a:t>
            </a:r>
            <a:r>
              <a:rPr b="0" i="0" lang="id" sz="1300" u="none" cap="none" strike="noStrike">
                <a:solidFill>
                  <a:schemeClr val="dk1"/>
                </a:solidFill>
                <a:latin typeface="Roboto"/>
                <a:ea typeface="Roboto"/>
                <a:cs typeface="Roboto"/>
                <a:sym typeface="Roboto"/>
              </a:rPr>
              <a:t> sebagai control field-nya.  </a:t>
            </a:r>
            <a:endParaRPr b="0" i="0" sz="1300" u="none" cap="none" strike="noStrike">
              <a:solidFill>
                <a:srgbClr val="000000"/>
              </a:solidFill>
              <a:latin typeface="Roboto"/>
              <a:ea typeface="Roboto"/>
              <a:cs typeface="Roboto"/>
              <a:sym typeface="Roboto"/>
            </a:endParaRPr>
          </a:p>
          <a:p>
            <a:pPr indent="0" lvl="0" marL="12700" marR="0" rtl="0" algn="l">
              <a:lnSpc>
                <a:spcPct val="100000"/>
              </a:lnSpc>
              <a:spcBef>
                <a:spcPts val="0"/>
              </a:spcBef>
              <a:spcAft>
                <a:spcPts val="0"/>
              </a:spcAft>
              <a:buNone/>
            </a:pPr>
            <a:r>
              <a:rPr b="0" i="0" lang="id" sz="1300" u="none" cap="none" strike="noStrike">
                <a:solidFill>
                  <a:schemeClr val="dk1"/>
                </a:solidFill>
                <a:latin typeface="Roboto"/>
                <a:ea typeface="Roboto"/>
                <a:cs typeface="Roboto"/>
                <a:sym typeface="Roboto"/>
              </a:rPr>
              <a:t>Untuk </a:t>
            </a:r>
            <a:r>
              <a:rPr b="1" i="0" lang="id" sz="1300" u="none" cap="none" strike="noStrike">
                <a:solidFill>
                  <a:schemeClr val="dk1"/>
                </a:solidFill>
                <a:latin typeface="Roboto"/>
                <a:ea typeface="Roboto"/>
                <a:cs typeface="Roboto"/>
                <a:sym typeface="Roboto"/>
              </a:rPr>
              <a:t>Select date range</a:t>
            </a:r>
            <a:r>
              <a:rPr b="0" i="0" lang="id" sz="1300" u="none" cap="none" strike="noStrike">
                <a:solidFill>
                  <a:schemeClr val="dk1"/>
                </a:solidFill>
                <a:latin typeface="Roboto"/>
                <a:ea typeface="Roboto"/>
                <a:cs typeface="Roboto"/>
                <a:sym typeface="Roboto"/>
              </a:rPr>
              <a:t>, tidak ada penentuan kolom untuk control field-nya (otomatis).</a:t>
            </a:r>
            <a:endParaRPr/>
          </a:p>
        </p:txBody>
      </p:sp>
      <p:pic>
        <p:nvPicPr>
          <p:cNvPr id="1322" name="Google Shape;1322;p71"/>
          <p:cNvPicPr preferRelativeResize="0"/>
          <p:nvPr/>
        </p:nvPicPr>
        <p:blipFill rotWithShape="1">
          <a:blip r:embed="rId4">
            <a:alphaModFix/>
          </a:blip>
          <a:srcRect b="0" l="0" r="0" t="0"/>
          <a:stretch/>
        </p:blipFill>
        <p:spPr>
          <a:xfrm>
            <a:off x="359325" y="1650731"/>
            <a:ext cx="1074818" cy="2654850"/>
          </a:xfrm>
          <a:prstGeom prst="rect">
            <a:avLst/>
          </a:prstGeom>
          <a:noFill/>
          <a:ln cap="flat" cmpd="sng" w="9525">
            <a:solidFill>
              <a:schemeClr val="dk1"/>
            </a:solidFill>
            <a:prstDash val="solid"/>
            <a:round/>
            <a:headEnd len="sm" w="sm" type="none"/>
            <a:tailEnd len="sm" w="sm" type="none"/>
          </a:ln>
        </p:spPr>
      </p:pic>
      <p:pic>
        <p:nvPicPr>
          <p:cNvPr id="1323" name="Google Shape;1323;p71"/>
          <p:cNvPicPr preferRelativeResize="0"/>
          <p:nvPr/>
        </p:nvPicPr>
        <p:blipFill rotWithShape="1">
          <a:blip r:embed="rId5">
            <a:alphaModFix/>
          </a:blip>
          <a:srcRect b="0" l="0" r="0" t="0"/>
          <a:stretch/>
        </p:blipFill>
        <p:spPr>
          <a:xfrm>
            <a:off x="359325" y="983254"/>
            <a:ext cx="6966668" cy="587398"/>
          </a:xfrm>
          <a:prstGeom prst="rect">
            <a:avLst/>
          </a:prstGeom>
          <a:noFill/>
          <a:ln>
            <a:noFill/>
          </a:ln>
        </p:spPr>
      </p:pic>
      <p:pic>
        <p:nvPicPr>
          <p:cNvPr id="1324" name="Google Shape;1324;p71"/>
          <p:cNvPicPr preferRelativeResize="0"/>
          <p:nvPr/>
        </p:nvPicPr>
        <p:blipFill rotWithShape="1">
          <a:blip r:embed="rId6">
            <a:alphaModFix/>
          </a:blip>
          <a:srcRect b="0" l="0" r="0" t="0"/>
          <a:stretch/>
        </p:blipFill>
        <p:spPr>
          <a:xfrm>
            <a:off x="6237398" y="2774986"/>
            <a:ext cx="1912995" cy="1399258"/>
          </a:xfrm>
          <a:prstGeom prst="rect">
            <a:avLst/>
          </a:prstGeom>
          <a:noFill/>
          <a:ln cap="flat" cmpd="sng" w="9525">
            <a:solidFill>
              <a:schemeClr val="dk1"/>
            </a:solidFill>
            <a:prstDash val="solid"/>
            <a:round/>
            <a:headEnd len="sm" w="sm" type="none"/>
            <a:tailEnd len="sm" w="sm" type="none"/>
          </a:ln>
        </p:spPr>
      </p:pic>
      <p:pic>
        <p:nvPicPr>
          <p:cNvPr id="1325" name="Google Shape;1325;p71"/>
          <p:cNvPicPr preferRelativeResize="0"/>
          <p:nvPr/>
        </p:nvPicPr>
        <p:blipFill rotWithShape="1">
          <a:blip r:embed="rId7">
            <a:alphaModFix/>
          </a:blip>
          <a:srcRect b="0" l="0" r="0" t="0"/>
          <a:stretch/>
        </p:blipFill>
        <p:spPr>
          <a:xfrm>
            <a:off x="3908519" y="2754348"/>
            <a:ext cx="2157161" cy="1250993"/>
          </a:xfrm>
          <a:prstGeom prst="rect">
            <a:avLst/>
          </a:prstGeom>
          <a:noFill/>
          <a:ln cap="flat" cmpd="sng" w="9525">
            <a:solidFill>
              <a:schemeClr val="dk1"/>
            </a:solidFill>
            <a:prstDash val="solid"/>
            <a:round/>
            <a:headEnd len="sm" w="sm" type="none"/>
            <a:tailEnd len="sm" w="sm" type="none"/>
          </a:ln>
        </p:spPr>
      </p:pic>
      <p:pic>
        <p:nvPicPr>
          <p:cNvPr id="1326" name="Google Shape;1326;p71"/>
          <p:cNvPicPr preferRelativeResize="0"/>
          <p:nvPr/>
        </p:nvPicPr>
        <p:blipFill rotWithShape="1">
          <a:blip r:embed="rId8">
            <a:alphaModFix/>
          </a:blip>
          <a:srcRect b="0" l="0" r="0" t="0"/>
          <a:stretch/>
        </p:blipFill>
        <p:spPr>
          <a:xfrm>
            <a:off x="1537873" y="2740756"/>
            <a:ext cx="2198928" cy="1264585"/>
          </a:xfrm>
          <a:prstGeom prst="rect">
            <a:avLst/>
          </a:prstGeom>
          <a:noFill/>
          <a:ln cap="flat" cmpd="sng" w="9525">
            <a:solidFill>
              <a:schemeClr val="dk1"/>
            </a:solidFill>
            <a:prstDash val="solid"/>
            <a:round/>
            <a:headEnd len="sm" w="sm" type="none"/>
            <a:tailEnd len="sm" w="sm" type="none"/>
          </a:ln>
        </p:spPr>
      </p:pic>
      <p:sp>
        <p:nvSpPr>
          <p:cNvPr id="1327" name="Google Shape;1327;p71"/>
          <p:cNvSpPr/>
          <p:nvPr/>
        </p:nvSpPr>
        <p:spPr>
          <a:xfrm>
            <a:off x="3016595" y="4689175"/>
            <a:ext cx="3110810" cy="276999"/>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id" sz="1200" u="none" cap="none" strike="noStrike">
                <a:solidFill>
                  <a:srgbClr val="17919B"/>
                </a:solidFill>
                <a:latin typeface="Arial"/>
                <a:ea typeface="Arial"/>
                <a:cs typeface="Arial"/>
                <a:sym typeface="Arial"/>
              </a:rPr>
              <a:t>DATA VISUALIZATION (7/8)</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grpSp>
        <p:nvGrpSpPr>
          <p:cNvPr id="175" name="Google Shape;175;p7"/>
          <p:cNvGrpSpPr/>
          <p:nvPr/>
        </p:nvGrpSpPr>
        <p:grpSpPr>
          <a:xfrm>
            <a:off x="8325085" y="65157"/>
            <a:ext cx="763768" cy="752531"/>
            <a:chOff x="695950" y="3458000"/>
            <a:chExt cx="966550" cy="952450"/>
          </a:xfrm>
        </p:grpSpPr>
        <p:sp>
          <p:nvSpPr>
            <p:cNvPr id="176" name="Google Shape;176;p7"/>
            <p:cNvSpPr/>
            <p:nvPr/>
          </p:nvSpPr>
          <p:spPr>
            <a:xfrm>
              <a:off x="695950" y="3458000"/>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 name="Google Shape;177;p7"/>
            <p:cNvSpPr/>
            <p:nvPr/>
          </p:nvSpPr>
          <p:spPr>
            <a:xfrm>
              <a:off x="1065675" y="3458000"/>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 name="Google Shape;178;p7"/>
            <p:cNvSpPr/>
            <p:nvPr/>
          </p:nvSpPr>
          <p:spPr>
            <a:xfrm>
              <a:off x="1435400" y="3458000"/>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 name="Google Shape;179;p7"/>
            <p:cNvSpPr/>
            <p:nvPr/>
          </p:nvSpPr>
          <p:spPr>
            <a:xfrm>
              <a:off x="695950" y="3820675"/>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 name="Google Shape;180;p7"/>
            <p:cNvSpPr/>
            <p:nvPr/>
          </p:nvSpPr>
          <p:spPr>
            <a:xfrm>
              <a:off x="1065675" y="3820675"/>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 name="Google Shape;181;p7"/>
            <p:cNvSpPr/>
            <p:nvPr/>
          </p:nvSpPr>
          <p:spPr>
            <a:xfrm>
              <a:off x="1435400" y="3820675"/>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 name="Google Shape;182;p7"/>
            <p:cNvSpPr/>
            <p:nvPr/>
          </p:nvSpPr>
          <p:spPr>
            <a:xfrm>
              <a:off x="695950" y="4183350"/>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 name="Google Shape;183;p7"/>
            <p:cNvSpPr/>
            <p:nvPr/>
          </p:nvSpPr>
          <p:spPr>
            <a:xfrm>
              <a:off x="1065675" y="4183350"/>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 name="Google Shape;184;p7"/>
            <p:cNvSpPr/>
            <p:nvPr/>
          </p:nvSpPr>
          <p:spPr>
            <a:xfrm>
              <a:off x="1435400" y="4183350"/>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5" name="Google Shape;185;p7"/>
          <p:cNvSpPr/>
          <p:nvPr/>
        </p:nvSpPr>
        <p:spPr>
          <a:xfrm rot="10800000">
            <a:off x="-381375" y="2274300"/>
            <a:ext cx="740700" cy="692700"/>
          </a:xfrm>
          <a:prstGeom prst="pie">
            <a:avLst>
              <a:gd fmla="val 5441529" name="adj1"/>
              <a:gd fmla="val 16200000" name="adj2"/>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 name="Google Shape;186;p7"/>
          <p:cNvSpPr txBox="1"/>
          <p:nvPr/>
        </p:nvSpPr>
        <p:spPr>
          <a:xfrm>
            <a:off x="212775" y="4649600"/>
            <a:ext cx="14349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1" i="0" lang="id" sz="1100" u="none" cap="none" strike="noStrike">
                <a:solidFill>
                  <a:srgbClr val="18919B"/>
                </a:solidFill>
                <a:latin typeface="Caveat"/>
                <a:ea typeface="Caveat"/>
                <a:cs typeface="Caveat"/>
                <a:sym typeface="Caveat"/>
              </a:rPr>
              <a:t>#RintisKarirImpian</a:t>
            </a:r>
            <a:endParaRPr b="1" i="0" sz="1100" u="none" cap="none" strike="noStrike">
              <a:solidFill>
                <a:srgbClr val="18919B"/>
              </a:solidFill>
              <a:latin typeface="Caveat"/>
              <a:ea typeface="Caveat"/>
              <a:cs typeface="Caveat"/>
              <a:sym typeface="Caveat"/>
            </a:endParaRPr>
          </a:p>
        </p:txBody>
      </p:sp>
      <p:pic>
        <p:nvPicPr>
          <p:cNvPr id="187" name="Google Shape;187;p7"/>
          <p:cNvPicPr preferRelativeResize="0"/>
          <p:nvPr/>
        </p:nvPicPr>
        <p:blipFill rotWithShape="1">
          <a:blip r:embed="rId3">
            <a:alphaModFix/>
          </a:blip>
          <a:srcRect b="0" l="0" r="0" t="0"/>
          <a:stretch/>
        </p:blipFill>
        <p:spPr>
          <a:xfrm>
            <a:off x="8410175" y="4803796"/>
            <a:ext cx="558450" cy="262804"/>
          </a:xfrm>
          <a:prstGeom prst="rect">
            <a:avLst/>
          </a:prstGeom>
          <a:noFill/>
          <a:ln>
            <a:noFill/>
          </a:ln>
        </p:spPr>
      </p:pic>
      <p:sp>
        <p:nvSpPr>
          <p:cNvPr id="188" name="Google Shape;188;p7"/>
          <p:cNvSpPr txBox="1"/>
          <p:nvPr>
            <p:ph type="ctrTitle"/>
          </p:nvPr>
        </p:nvSpPr>
        <p:spPr>
          <a:xfrm>
            <a:off x="311700" y="445025"/>
            <a:ext cx="8520600" cy="572700"/>
          </a:xfrm>
          <a:prstGeom prst="rect">
            <a:avLst/>
          </a:prstGeom>
          <a:noFill/>
          <a:ln>
            <a:noFill/>
          </a:ln>
        </p:spPr>
        <p:txBody>
          <a:bodyPr anchorCtr="0" anchor="ctr" bIns="0" lIns="0" spcFirstLastPara="1" rIns="0" wrap="square" tIns="0">
            <a:normAutofit/>
          </a:bodyPr>
          <a:lstStyle/>
          <a:p>
            <a:pPr indent="0" lvl="0" marL="0" rtl="0" algn="l">
              <a:lnSpc>
                <a:spcPct val="100000"/>
              </a:lnSpc>
              <a:spcBef>
                <a:spcPts val="0"/>
              </a:spcBef>
              <a:spcAft>
                <a:spcPts val="0"/>
              </a:spcAft>
              <a:buSzPts val="990"/>
              <a:buNone/>
            </a:pPr>
            <a:r>
              <a:rPr b="1" lang="id" sz="1820">
                <a:solidFill>
                  <a:srgbClr val="18919B"/>
                </a:solidFill>
                <a:latin typeface="Roboto"/>
                <a:ea typeface="Roboto"/>
                <a:cs typeface="Roboto"/>
                <a:sym typeface="Roboto"/>
              </a:rPr>
              <a:t>4. Pada kolom “Profit”, tandai yang minus dengan warna merah </a:t>
            </a:r>
            <a:endParaRPr b="1" sz="1820">
              <a:solidFill>
                <a:srgbClr val="18919B"/>
              </a:solidFill>
              <a:latin typeface="Roboto"/>
              <a:ea typeface="Roboto"/>
              <a:cs typeface="Roboto"/>
              <a:sym typeface="Roboto"/>
            </a:endParaRPr>
          </a:p>
        </p:txBody>
      </p:sp>
      <p:sp>
        <p:nvSpPr>
          <p:cNvPr id="189" name="Google Shape;189;p7"/>
          <p:cNvSpPr txBox="1"/>
          <p:nvPr/>
        </p:nvSpPr>
        <p:spPr>
          <a:xfrm>
            <a:off x="347304" y="3714248"/>
            <a:ext cx="8449392" cy="1104888"/>
          </a:xfrm>
          <a:prstGeom prst="rect">
            <a:avLst/>
          </a:prstGeom>
          <a:noFill/>
          <a:ln>
            <a:noFill/>
          </a:ln>
        </p:spPr>
        <p:txBody>
          <a:bodyPr anchorCtr="0" anchor="t" bIns="91425" lIns="91425" spcFirstLastPara="1" rIns="91425" wrap="square" tIns="91425">
            <a:spAutoFit/>
          </a:bodyPr>
          <a:lstStyle/>
          <a:p>
            <a:pPr indent="0" lvl="0" marL="146050" marR="0" rtl="0" algn="l">
              <a:lnSpc>
                <a:spcPct val="115000"/>
              </a:lnSpc>
              <a:spcBef>
                <a:spcPts val="0"/>
              </a:spcBef>
              <a:spcAft>
                <a:spcPts val="0"/>
              </a:spcAft>
              <a:buNone/>
            </a:pPr>
            <a:r>
              <a:rPr b="0" i="0" lang="id" sz="1300" u="none" cap="none" strike="noStrike">
                <a:solidFill>
                  <a:schemeClr val="dk1"/>
                </a:solidFill>
                <a:highlight>
                  <a:srgbClr val="FFFFFF"/>
                </a:highlight>
                <a:latin typeface="Roboto"/>
                <a:ea typeface="Roboto"/>
                <a:cs typeface="Roboto"/>
                <a:sym typeface="Roboto"/>
              </a:rPr>
              <a:t>Blok seluruh kolom “</a:t>
            </a:r>
            <a:r>
              <a:rPr b="1" i="0" lang="id" sz="1300" u="none" cap="none" strike="noStrike">
                <a:solidFill>
                  <a:schemeClr val="dk1"/>
                </a:solidFill>
                <a:highlight>
                  <a:srgbClr val="FFFFFF"/>
                </a:highlight>
                <a:latin typeface="Roboto"/>
                <a:ea typeface="Roboto"/>
                <a:cs typeface="Roboto"/>
                <a:sym typeface="Roboto"/>
              </a:rPr>
              <a:t>Profit</a:t>
            </a:r>
            <a:r>
              <a:rPr b="0" i="0" lang="id" sz="1300" u="none" cap="none" strike="noStrike">
                <a:solidFill>
                  <a:schemeClr val="dk1"/>
                </a:solidFill>
                <a:highlight>
                  <a:srgbClr val="FFFFFF"/>
                </a:highlight>
                <a:latin typeface="Roboto"/>
                <a:ea typeface="Roboto"/>
                <a:cs typeface="Roboto"/>
                <a:sym typeface="Roboto"/>
              </a:rPr>
              <a:t>” lalu klik menu “</a:t>
            </a:r>
            <a:r>
              <a:rPr b="1" i="0" lang="id" sz="1300" u="none" cap="none" strike="noStrike">
                <a:solidFill>
                  <a:schemeClr val="dk1"/>
                </a:solidFill>
                <a:highlight>
                  <a:srgbClr val="FFFFFF"/>
                </a:highlight>
                <a:latin typeface="Roboto"/>
                <a:ea typeface="Roboto"/>
                <a:cs typeface="Roboto"/>
                <a:sym typeface="Roboto"/>
              </a:rPr>
              <a:t>Format &gt; Conditional formatting”</a:t>
            </a:r>
            <a:r>
              <a:rPr b="0" i="0" lang="id" sz="1300" u="none" cap="none" strike="noStrike">
                <a:solidFill>
                  <a:schemeClr val="dk1"/>
                </a:solidFill>
                <a:highlight>
                  <a:srgbClr val="FFFFFF"/>
                </a:highlight>
                <a:latin typeface="Roboto"/>
                <a:ea typeface="Roboto"/>
                <a:cs typeface="Roboto"/>
                <a:sym typeface="Roboto"/>
              </a:rPr>
              <a:t>, isikan di kotak “</a:t>
            </a:r>
            <a:r>
              <a:rPr b="1" i="0" lang="id" sz="1300" u="none" cap="none" strike="noStrike">
                <a:solidFill>
                  <a:schemeClr val="dk1"/>
                </a:solidFill>
                <a:highlight>
                  <a:srgbClr val="FFFFFF"/>
                </a:highlight>
                <a:latin typeface="Roboto"/>
                <a:ea typeface="Roboto"/>
                <a:cs typeface="Roboto"/>
                <a:sym typeface="Roboto"/>
              </a:rPr>
              <a:t>Apply to range</a:t>
            </a:r>
            <a:r>
              <a:rPr b="0" i="0" lang="id" sz="1300" u="none" cap="none" strike="noStrike">
                <a:solidFill>
                  <a:schemeClr val="dk1"/>
                </a:solidFill>
                <a:highlight>
                  <a:srgbClr val="FFFFFF"/>
                </a:highlight>
                <a:latin typeface="Roboto"/>
                <a:ea typeface="Roboto"/>
                <a:cs typeface="Roboto"/>
                <a:sym typeface="Roboto"/>
              </a:rPr>
              <a:t>” jika kolomnya tidak di blok terlebih dahulu atau ketika kita ingin menambahkan range/cell lainnya, pada “</a:t>
            </a:r>
            <a:r>
              <a:rPr b="1" i="0" lang="id" sz="1300" u="none" cap="none" strike="noStrike">
                <a:solidFill>
                  <a:schemeClr val="dk1"/>
                </a:solidFill>
                <a:highlight>
                  <a:srgbClr val="FFFFFF"/>
                </a:highlight>
                <a:latin typeface="Roboto"/>
                <a:ea typeface="Roboto"/>
                <a:cs typeface="Roboto"/>
                <a:sym typeface="Roboto"/>
              </a:rPr>
              <a:t>Format cells if..”</a:t>
            </a:r>
            <a:r>
              <a:rPr b="0" i="0" lang="id" sz="1300" u="none" cap="none" strike="noStrike">
                <a:solidFill>
                  <a:schemeClr val="dk1"/>
                </a:solidFill>
                <a:highlight>
                  <a:srgbClr val="FFFFFF"/>
                </a:highlight>
                <a:latin typeface="Roboto"/>
                <a:ea typeface="Roboto"/>
                <a:cs typeface="Roboto"/>
                <a:sym typeface="Roboto"/>
              </a:rPr>
              <a:t> , “</a:t>
            </a:r>
            <a:r>
              <a:rPr b="1" i="0" lang="id" sz="1300" u="none" cap="none" strike="noStrike">
                <a:solidFill>
                  <a:schemeClr val="dk1"/>
                </a:solidFill>
                <a:highlight>
                  <a:srgbClr val="FFFFFF"/>
                </a:highlight>
                <a:latin typeface="Roboto"/>
                <a:ea typeface="Roboto"/>
                <a:cs typeface="Roboto"/>
                <a:sym typeface="Roboto"/>
              </a:rPr>
              <a:t>Less than”</a:t>
            </a:r>
            <a:r>
              <a:rPr b="0" i="0" lang="id" sz="1300" u="none" cap="none" strike="noStrike">
                <a:solidFill>
                  <a:schemeClr val="dk1"/>
                </a:solidFill>
                <a:highlight>
                  <a:srgbClr val="FFFFFF"/>
                </a:highlight>
                <a:latin typeface="Roboto"/>
                <a:ea typeface="Roboto"/>
                <a:cs typeface="Roboto"/>
                <a:sym typeface="Roboto"/>
              </a:rPr>
              <a:t>, isikan 0. Kita memerlukan value dibawah 0 (nilai minus), kemudian setting formatting style nya ke warna merah.</a:t>
            </a:r>
            <a:endParaRPr b="0" i="0" sz="1300" u="none" cap="none" strike="noStrike">
              <a:solidFill>
                <a:schemeClr val="dk1"/>
              </a:solidFill>
              <a:highlight>
                <a:srgbClr val="FFFFFF"/>
              </a:highlight>
              <a:latin typeface="Roboto"/>
              <a:ea typeface="Roboto"/>
              <a:cs typeface="Roboto"/>
              <a:sym typeface="Roboto"/>
            </a:endParaRPr>
          </a:p>
        </p:txBody>
      </p:sp>
      <p:grpSp>
        <p:nvGrpSpPr>
          <p:cNvPr id="190" name="Google Shape;190;p7"/>
          <p:cNvGrpSpPr/>
          <p:nvPr/>
        </p:nvGrpSpPr>
        <p:grpSpPr>
          <a:xfrm>
            <a:off x="443440" y="826483"/>
            <a:ext cx="8353256" cy="2965582"/>
            <a:chOff x="443440" y="902894"/>
            <a:chExt cx="8353256" cy="2965582"/>
          </a:xfrm>
        </p:grpSpPr>
        <p:pic>
          <p:nvPicPr>
            <p:cNvPr id="191" name="Google Shape;191;p7"/>
            <p:cNvPicPr preferRelativeResize="0"/>
            <p:nvPr/>
          </p:nvPicPr>
          <p:blipFill rotWithShape="1">
            <a:blip r:embed="rId4">
              <a:alphaModFix/>
            </a:blip>
            <a:srcRect b="0" l="0" r="0" t="0"/>
            <a:stretch/>
          </p:blipFill>
          <p:spPr>
            <a:xfrm>
              <a:off x="2238497" y="1004398"/>
              <a:ext cx="6558199" cy="2861368"/>
            </a:xfrm>
            <a:prstGeom prst="rect">
              <a:avLst/>
            </a:prstGeom>
            <a:noFill/>
            <a:ln cap="flat" cmpd="sng" w="9525">
              <a:solidFill>
                <a:schemeClr val="dk1"/>
              </a:solidFill>
              <a:prstDash val="solid"/>
              <a:round/>
              <a:headEnd len="sm" w="sm" type="none"/>
              <a:tailEnd len="sm" w="sm" type="none"/>
            </a:ln>
          </p:spPr>
        </p:pic>
        <p:pic>
          <p:nvPicPr>
            <p:cNvPr id="192" name="Google Shape;192;p7"/>
            <p:cNvPicPr preferRelativeResize="0"/>
            <p:nvPr/>
          </p:nvPicPr>
          <p:blipFill rotWithShape="1">
            <a:blip r:embed="rId5">
              <a:alphaModFix/>
            </a:blip>
            <a:srcRect b="0" l="0" r="0" t="0"/>
            <a:stretch/>
          </p:blipFill>
          <p:spPr>
            <a:xfrm>
              <a:off x="443440" y="1128302"/>
              <a:ext cx="1679560" cy="2382003"/>
            </a:xfrm>
            <a:prstGeom prst="rect">
              <a:avLst/>
            </a:prstGeom>
            <a:noFill/>
            <a:ln cap="flat" cmpd="sng" w="9525">
              <a:solidFill>
                <a:schemeClr val="dk1"/>
              </a:solidFill>
              <a:prstDash val="solid"/>
              <a:round/>
              <a:headEnd len="sm" w="sm" type="none"/>
              <a:tailEnd len="sm" w="sm" type="none"/>
            </a:ln>
          </p:spPr>
        </p:pic>
        <p:sp>
          <p:nvSpPr>
            <p:cNvPr id="193" name="Google Shape;193;p7"/>
            <p:cNvSpPr/>
            <p:nvPr/>
          </p:nvSpPr>
          <p:spPr>
            <a:xfrm>
              <a:off x="443440" y="2862721"/>
              <a:ext cx="1679560" cy="204807"/>
            </a:xfrm>
            <a:prstGeom prst="rect">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94" name="Google Shape;194;p7"/>
            <p:cNvSpPr/>
            <p:nvPr/>
          </p:nvSpPr>
          <p:spPr>
            <a:xfrm>
              <a:off x="6905503" y="902894"/>
              <a:ext cx="420231" cy="338554"/>
            </a:xfrm>
            <a:prstGeom prst="rect">
              <a:avLst/>
            </a:prstGeom>
            <a:solidFill>
              <a:srgbClr val="EF8600"/>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id" sz="1600" u="none" cap="none" strike="noStrike">
                  <a:solidFill>
                    <a:schemeClr val="dk1"/>
                  </a:solidFill>
                  <a:latin typeface="Arial"/>
                  <a:ea typeface="Arial"/>
                  <a:cs typeface="Arial"/>
                  <a:sym typeface="Arial"/>
                </a:rPr>
                <a:t>2</a:t>
              </a:r>
              <a:endParaRPr/>
            </a:p>
          </p:txBody>
        </p:sp>
        <p:sp>
          <p:nvSpPr>
            <p:cNvPr id="195" name="Google Shape;195;p7"/>
            <p:cNvSpPr/>
            <p:nvPr/>
          </p:nvSpPr>
          <p:spPr>
            <a:xfrm>
              <a:off x="5080938" y="1392335"/>
              <a:ext cx="447537" cy="2476141"/>
            </a:xfrm>
            <a:prstGeom prst="rect">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96" name="Google Shape;196;p7"/>
            <p:cNvSpPr/>
            <p:nvPr/>
          </p:nvSpPr>
          <p:spPr>
            <a:xfrm>
              <a:off x="7580750" y="1885013"/>
              <a:ext cx="1184564" cy="175435"/>
            </a:xfrm>
            <a:prstGeom prst="rect">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97" name="Google Shape;197;p7"/>
            <p:cNvSpPr/>
            <p:nvPr/>
          </p:nvSpPr>
          <p:spPr>
            <a:xfrm>
              <a:off x="7491023" y="2383869"/>
              <a:ext cx="1184564" cy="346350"/>
            </a:xfrm>
            <a:prstGeom prst="rect">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98" name="Google Shape;198;p7"/>
            <p:cNvSpPr/>
            <p:nvPr/>
          </p:nvSpPr>
          <p:spPr>
            <a:xfrm>
              <a:off x="8198607" y="3055574"/>
              <a:ext cx="190191" cy="192063"/>
            </a:xfrm>
            <a:prstGeom prst="rect">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99" name="Google Shape;199;p7"/>
            <p:cNvSpPr/>
            <p:nvPr/>
          </p:nvSpPr>
          <p:spPr>
            <a:xfrm>
              <a:off x="1558048" y="1282092"/>
              <a:ext cx="388503" cy="338554"/>
            </a:xfrm>
            <a:prstGeom prst="rect">
              <a:avLst/>
            </a:prstGeom>
            <a:solidFill>
              <a:srgbClr val="EF8600"/>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id" sz="1600" u="none" cap="none" strike="noStrike">
                  <a:solidFill>
                    <a:schemeClr val="dk1"/>
                  </a:solidFill>
                  <a:latin typeface="Arial"/>
                  <a:ea typeface="Arial"/>
                  <a:cs typeface="Arial"/>
                  <a:sym typeface="Arial"/>
                </a:rPr>
                <a:t>1</a:t>
              </a:r>
              <a:endParaRPr/>
            </a:p>
          </p:txBody>
        </p:sp>
      </p:grpSp>
      <p:sp>
        <p:nvSpPr>
          <p:cNvPr id="200" name="Google Shape;200;p7"/>
          <p:cNvSpPr/>
          <p:nvPr/>
        </p:nvSpPr>
        <p:spPr>
          <a:xfrm>
            <a:off x="3016595" y="4689175"/>
            <a:ext cx="3110810" cy="276999"/>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id" sz="1200" u="none" cap="none" strike="noStrike">
                <a:solidFill>
                  <a:srgbClr val="17919B"/>
                </a:solidFill>
                <a:latin typeface="Arial"/>
                <a:ea typeface="Arial"/>
                <a:cs typeface="Arial"/>
                <a:sym typeface="Arial"/>
              </a:rPr>
              <a:t>Data Formatting &amp; Cleansing (5/14)</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1" name="Shape 1331"/>
        <p:cNvGrpSpPr/>
        <p:nvPr/>
      </p:nvGrpSpPr>
      <p:grpSpPr>
        <a:xfrm>
          <a:off x="0" y="0"/>
          <a:ext cx="0" cy="0"/>
          <a:chOff x="0" y="0"/>
          <a:chExt cx="0" cy="0"/>
        </a:xfrm>
      </p:grpSpPr>
      <p:grpSp>
        <p:nvGrpSpPr>
          <p:cNvPr id="1332" name="Google Shape;1332;p72"/>
          <p:cNvGrpSpPr/>
          <p:nvPr/>
        </p:nvGrpSpPr>
        <p:grpSpPr>
          <a:xfrm>
            <a:off x="8325085" y="65157"/>
            <a:ext cx="763768" cy="752531"/>
            <a:chOff x="695950" y="3458000"/>
            <a:chExt cx="966550" cy="952450"/>
          </a:xfrm>
        </p:grpSpPr>
        <p:sp>
          <p:nvSpPr>
            <p:cNvPr id="1333" name="Google Shape;1333;p72"/>
            <p:cNvSpPr/>
            <p:nvPr/>
          </p:nvSpPr>
          <p:spPr>
            <a:xfrm>
              <a:off x="695950" y="3458000"/>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4" name="Google Shape;1334;p72"/>
            <p:cNvSpPr/>
            <p:nvPr/>
          </p:nvSpPr>
          <p:spPr>
            <a:xfrm>
              <a:off x="1065675" y="3458000"/>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5" name="Google Shape;1335;p72"/>
            <p:cNvSpPr/>
            <p:nvPr/>
          </p:nvSpPr>
          <p:spPr>
            <a:xfrm>
              <a:off x="1435400" y="3458000"/>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6" name="Google Shape;1336;p72"/>
            <p:cNvSpPr/>
            <p:nvPr/>
          </p:nvSpPr>
          <p:spPr>
            <a:xfrm>
              <a:off x="695950" y="3820675"/>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7" name="Google Shape;1337;p72"/>
            <p:cNvSpPr/>
            <p:nvPr/>
          </p:nvSpPr>
          <p:spPr>
            <a:xfrm>
              <a:off x="1065675" y="3820675"/>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8" name="Google Shape;1338;p72"/>
            <p:cNvSpPr/>
            <p:nvPr/>
          </p:nvSpPr>
          <p:spPr>
            <a:xfrm>
              <a:off x="1435400" y="3820675"/>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9" name="Google Shape;1339;p72"/>
            <p:cNvSpPr/>
            <p:nvPr/>
          </p:nvSpPr>
          <p:spPr>
            <a:xfrm>
              <a:off x="695950" y="4183350"/>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0" name="Google Shape;1340;p72"/>
            <p:cNvSpPr/>
            <p:nvPr/>
          </p:nvSpPr>
          <p:spPr>
            <a:xfrm>
              <a:off x="1065675" y="4183350"/>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1" name="Google Shape;1341;p72"/>
            <p:cNvSpPr/>
            <p:nvPr/>
          </p:nvSpPr>
          <p:spPr>
            <a:xfrm>
              <a:off x="1435400" y="4183350"/>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342" name="Google Shape;1342;p72"/>
          <p:cNvSpPr txBox="1"/>
          <p:nvPr/>
        </p:nvSpPr>
        <p:spPr>
          <a:xfrm>
            <a:off x="212775" y="4649600"/>
            <a:ext cx="14349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1" i="0" lang="id" sz="1100" u="none" cap="none" strike="noStrike">
                <a:solidFill>
                  <a:srgbClr val="18919B"/>
                </a:solidFill>
                <a:latin typeface="Caveat"/>
                <a:ea typeface="Caveat"/>
                <a:cs typeface="Caveat"/>
                <a:sym typeface="Caveat"/>
              </a:rPr>
              <a:t>#RintisKarirImpian</a:t>
            </a:r>
            <a:endParaRPr b="1" i="0" sz="1100" u="none" cap="none" strike="noStrike">
              <a:solidFill>
                <a:srgbClr val="18919B"/>
              </a:solidFill>
              <a:latin typeface="Caveat"/>
              <a:ea typeface="Caveat"/>
              <a:cs typeface="Caveat"/>
              <a:sym typeface="Caveat"/>
            </a:endParaRPr>
          </a:p>
        </p:txBody>
      </p:sp>
      <p:pic>
        <p:nvPicPr>
          <p:cNvPr id="1343" name="Google Shape;1343;p72"/>
          <p:cNvPicPr preferRelativeResize="0"/>
          <p:nvPr/>
        </p:nvPicPr>
        <p:blipFill rotWithShape="1">
          <a:blip r:embed="rId3">
            <a:alphaModFix/>
          </a:blip>
          <a:srcRect b="0" l="0" r="0" t="0"/>
          <a:stretch/>
        </p:blipFill>
        <p:spPr>
          <a:xfrm>
            <a:off x="8410175" y="4803796"/>
            <a:ext cx="558450" cy="262804"/>
          </a:xfrm>
          <a:prstGeom prst="rect">
            <a:avLst/>
          </a:prstGeom>
          <a:noFill/>
          <a:ln>
            <a:noFill/>
          </a:ln>
        </p:spPr>
      </p:pic>
      <p:sp>
        <p:nvSpPr>
          <p:cNvPr id="1344" name="Google Shape;1344;p72"/>
          <p:cNvSpPr txBox="1"/>
          <p:nvPr/>
        </p:nvSpPr>
        <p:spPr>
          <a:xfrm>
            <a:off x="359325" y="164275"/>
            <a:ext cx="7884600" cy="553968"/>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600"/>
              <a:buFont typeface="Arial"/>
              <a:buNone/>
            </a:pPr>
            <a:r>
              <a:rPr b="1" i="0" lang="id" sz="2400" u="none" cap="none" strike="noStrike">
                <a:solidFill>
                  <a:srgbClr val="18919B"/>
                </a:solidFill>
                <a:latin typeface="Roboto"/>
                <a:ea typeface="Roboto"/>
                <a:cs typeface="Roboto"/>
                <a:sym typeface="Roboto"/>
              </a:rPr>
              <a:t>Jawaban (Hasil Akhir)</a:t>
            </a:r>
            <a:endParaRPr b="1" i="0" sz="2400" u="none" cap="none" strike="noStrike">
              <a:solidFill>
                <a:srgbClr val="18919B"/>
              </a:solidFill>
              <a:latin typeface="Roboto"/>
              <a:ea typeface="Roboto"/>
              <a:cs typeface="Roboto"/>
              <a:sym typeface="Roboto"/>
            </a:endParaRPr>
          </a:p>
        </p:txBody>
      </p:sp>
      <p:pic>
        <p:nvPicPr>
          <p:cNvPr id="1345" name="Google Shape;1345;p72"/>
          <p:cNvPicPr preferRelativeResize="0"/>
          <p:nvPr/>
        </p:nvPicPr>
        <p:blipFill rotWithShape="1">
          <a:blip r:embed="rId4">
            <a:alphaModFix/>
          </a:blip>
          <a:srcRect b="0" l="0" r="0" t="0"/>
          <a:stretch/>
        </p:blipFill>
        <p:spPr>
          <a:xfrm>
            <a:off x="2181082" y="903175"/>
            <a:ext cx="4781832" cy="3564717"/>
          </a:xfrm>
          <a:prstGeom prst="rect">
            <a:avLst/>
          </a:prstGeom>
          <a:noFill/>
          <a:ln>
            <a:noFill/>
          </a:ln>
        </p:spPr>
      </p:pic>
      <p:sp>
        <p:nvSpPr>
          <p:cNvPr id="1346" name="Google Shape;1346;p72"/>
          <p:cNvSpPr/>
          <p:nvPr/>
        </p:nvSpPr>
        <p:spPr>
          <a:xfrm>
            <a:off x="3016595" y="4689175"/>
            <a:ext cx="3110810" cy="276999"/>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id" sz="1200" u="none" cap="none" strike="noStrike">
                <a:solidFill>
                  <a:srgbClr val="17919B"/>
                </a:solidFill>
                <a:latin typeface="Arial"/>
                <a:ea typeface="Arial"/>
                <a:cs typeface="Arial"/>
                <a:sym typeface="Arial"/>
              </a:rPr>
              <a:t>DATA VISUALIZATION (8/8)</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0" name="Shape 1350"/>
        <p:cNvGrpSpPr/>
        <p:nvPr/>
      </p:nvGrpSpPr>
      <p:grpSpPr>
        <a:xfrm>
          <a:off x="0" y="0"/>
          <a:ext cx="0" cy="0"/>
          <a:chOff x="0" y="0"/>
          <a:chExt cx="0" cy="0"/>
        </a:xfrm>
      </p:grpSpPr>
      <p:sp>
        <p:nvSpPr>
          <p:cNvPr id="1351" name="Google Shape;1351;p73"/>
          <p:cNvSpPr txBox="1"/>
          <p:nvPr/>
        </p:nvSpPr>
        <p:spPr>
          <a:xfrm>
            <a:off x="332350" y="299525"/>
            <a:ext cx="8520600" cy="1309500"/>
          </a:xfrm>
          <a:prstGeom prst="rect">
            <a:avLst/>
          </a:prstGeom>
          <a:noFill/>
          <a:ln>
            <a:noFill/>
          </a:ln>
        </p:spPr>
        <p:txBody>
          <a:bodyPr anchorCtr="0" anchor="b" bIns="91425" lIns="91425" spcFirstLastPara="1" rIns="91425" wrap="square" tIns="91425">
            <a:normAutofit/>
          </a:bodyPr>
          <a:lstStyle/>
          <a:p>
            <a:pPr indent="0" lvl="0" marL="0" marR="0" rtl="0" algn="l">
              <a:lnSpc>
                <a:spcPct val="100000"/>
              </a:lnSpc>
              <a:spcBef>
                <a:spcPts val="0"/>
              </a:spcBef>
              <a:spcAft>
                <a:spcPts val="0"/>
              </a:spcAft>
              <a:buClr>
                <a:srgbClr val="000000"/>
              </a:buClr>
              <a:buSzPts val="5200"/>
              <a:buFont typeface="Arial"/>
              <a:buNone/>
            </a:pPr>
            <a:r>
              <a:rPr b="1" i="0" lang="id" sz="5200" u="none" cap="none" strike="noStrike">
                <a:solidFill>
                  <a:srgbClr val="0097A7"/>
                </a:solidFill>
                <a:latin typeface="Roboto"/>
                <a:ea typeface="Roboto"/>
                <a:cs typeface="Roboto"/>
                <a:sym typeface="Roboto"/>
              </a:rPr>
              <a:t>Follow me!</a:t>
            </a:r>
            <a:endParaRPr b="0" i="0" sz="5200" u="none" cap="none" strike="noStrike">
              <a:solidFill>
                <a:srgbClr val="0097A7"/>
              </a:solidFill>
              <a:latin typeface="Roboto"/>
              <a:ea typeface="Roboto"/>
              <a:cs typeface="Roboto"/>
              <a:sym typeface="Roboto"/>
            </a:endParaRPr>
          </a:p>
        </p:txBody>
      </p:sp>
      <p:sp>
        <p:nvSpPr>
          <p:cNvPr id="1352" name="Google Shape;1352;p73"/>
          <p:cNvSpPr txBox="1"/>
          <p:nvPr/>
        </p:nvSpPr>
        <p:spPr>
          <a:xfrm>
            <a:off x="398524" y="1685150"/>
            <a:ext cx="5620676" cy="1731000"/>
          </a:xfrm>
          <a:prstGeom prst="rect">
            <a:avLst/>
          </a:prstGeom>
          <a:noFill/>
          <a:ln>
            <a:noFill/>
          </a:ln>
        </p:spPr>
        <p:txBody>
          <a:bodyPr anchorCtr="0" anchor="t" bIns="91425" lIns="91425" spcFirstLastPara="1" rIns="91425" wrap="square" tIns="91425">
            <a:normAutofit/>
          </a:bodyPr>
          <a:lstStyle/>
          <a:p>
            <a:pPr indent="0" lvl="0" marL="0" marR="0" rtl="0" algn="l">
              <a:lnSpc>
                <a:spcPct val="115000"/>
              </a:lnSpc>
              <a:spcBef>
                <a:spcPts val="0"/>
              </a:spcBef>
              <a:spcAft>
                <a:spcPts val="0"/>
              </a:spcAft>
              <a:buClr>
                <a:srgbClr val="000000"/>
              </a:buClr>
              <a:buSzPts val="2000"/>
              <a:buFont typeface="Arial"/>
              <a:buNone/>
            </a:pPr>
            <a:r>
              <a:rPr b="0" i="0" lang="id" sz="1600" u="none" cap="none" strike="noStrike">
                <a:solidFill>
                  <a:srgbClr val="595959"/>
                </a:solidFill>
                <a:latin typeface="Arial"/>
                <a:ea typeface="Arial"/>
                <a:cs typeface="Arial"/>
                <a:sym typeface="Arial"/>
              </a:rPr>
              <a:t>LinkedIn : </a:t>
            </a:r>
            <a:r>
              <a:rPr b="0" i="0" lang="id" sz="1600" u="sng" cap="none" strike="noStrike">
                <a:solidFill>
                  <a:srgbClr val="595959"/>
                </a:solidFill>
                <a:latin typeface="Arial"/>
                <a:ea typeface="Arial"/>
                <a:cs typeface="Arial"/>
                <a:sym typeface="Arial"/>
                <a:hlinkClick r:id="rId3">
                  <a:extLst>
                    <a:ext uri="{A12FA001-AC4F-418D-AE19-62706E023703}">
                      <ahyp:hlinkClr val="tx"/>
                    </a:ext>
                  </a:extLst>
                </a:hlinkClick>
              </a:rPr>
              <a:t>https://www.linkedin.com/in/imam-sibro-muhlisi/</a:t>
            </a:r>
            <a:endParaRPr b="0" i="0" sz="1600" u="none" cap="none" strike="noStrike">
              <a:solidFill>
                <a:srgbClr val="595959"/>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2000"/>
              <a:buFont typeface="Arial"/>
              <a:buNone/>
            </a:pPr>
            <a:r>
              <a:t/>
            </a:r>
            <a:endParaRPr b="0" i="0" sz="1600" u="none" cap="none" strike="noStrike">
              <a:solidFill>
                <a:srgbClr val="595959"/>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2000"/>
              <a:buFont typeface="Arial"/>
              <a:buNone/>
            </a:pPr>
            <a:r>
              <a:rPr b="0" i="0" lang="id" sz="1600" u="none" cap="none" strike="noStrike">
                <a:solidFill>
                  <a:srgbClr val="595959"/>
                </a:solidFill>
                <a:latin typeface="Arial"/>
                <a:ea typeface="Arial"/>
                <a:cs typeface="Arial"/>
                <a:sym typeface="Arial"/>
              </a:rPr>
              <a:t>Medium : </a:t>
            </a:r>
            <a:r>
              <a:rPr b="0" i="0" lang="id" sz="1600" u="sng" cap="none" strike="noStrike">
                <a:solidFill>
                  <a:srgbClr val="595959"/>
                </a:solidFill>
                <a:latin typeface="Arial"/>
                <a:ea typeface="Arial"/>
                <a:cs typeface="Arial"/>
                <a:sym typeface="Arial"/>
                <a:hlinkClick r:id="rId4">
                  <a:extLst>
                    <a:ext uri="{A12FA001-AC4F-418D-AE19-62706E023703}">
                      <ahyp:hlinkClr val="tx"/>
                    </a:ext>
                  </a:extLst>
                </a:hlinkClick>
              </a:rPr>
              <a:t>https://medium.com/@imamsibromuhlisi</a:t>
            </a:r>
            <a:endParaRPr b="0" i="0" sz="1600" u="none" cap="none" strike="noStrike">
              <a:solidFill>
                <a:srgbClr val="595959"/>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2000"/>
              <a:buFont typeface="Arial"/>
              <a:buNone/>
            </a:pPr>
            <a:r>
              <a:t/>
            </a:r>
            <a:endParaRPr b="0" i="0" sz="1600" u="sng" cap="none" strike="noStrike">
              <a:solidFill>
                <a:srgbClr val="595959"/>
              </a:solidFill>
              <a:latin typeface="Arial"/>
              <a:ea typeface="Arial"/>
              <a:cs typeface="Arial"/>
              <a:sym typeface="Arial"/>
              <a:hlinkClick r:id="rId5">
                <a:extLst>
                  <a:ext uri="{A12FA001-AC4F-418D-AE19-62706E023703}">
                    <ahyp:hlinkClr val="tx"/>
                  </a:ext>
                </a:extLst>
              </a:hlinkClick>
            </a:endParaRPr>
          </a:p>
          <a:p>
            <a:pPr indent="0" lvl="0" marL="0" marR="0" rtl="0" algn="l">
              <a:lnSpc>
                <a:spcPct val="115000"/>
              </a:lnSpc>
              <a:spcBef>
                <a:spcPts val="0"/>
              </a:spcBef>
              <a:spcAft>
                <a:spcPts val="0"/>
              </a:spcAft>
              <a:buClr>
                <a:srgbClr val="000000"/>
              </a:buClr>
              <a:buSzPts val="2000"/>
              <a:buFont typeface="Arial"/>
              <a:buNone/>
            </a:pPr>
            <a:r>
              <a:rPr b="0" i="0" lang="id" sz="1600" u="none" cap="none" strike="noStrike">
                <a:solidFill>
                  <a:srgbClr val="595959"/>
                </a:solidFill>
                <a:latin typeface="Arial"/>
                <a:ea typeface="Arial"/>
                <a:cs typeface="Arial"/>
                <a:sym typeface="Arial"/>
              </a:rPr>
              <a:t>Youtube : </a:t>
            </a:r>
            <a:r>
              <a:rPr b="0" i="0" lang="id" sz="1600" u="sng" cap="none" strike="noStrike">
                <a:solidFill>
                  <a:srgbClr val="595959"/>
                </a:solidFill>
                <a:latin typeface="Arial"/>
                <a:ea typeface="Arial"/>
                <a:cs typeface="Arial"/>
                <a:sym typeface="Arial"/>
                <a:hlinkClick r:id="rId6">
                  <a:extLst>
                    <a:ext uri="{A12FA001-AC4F-418D-AE19-62706E023703}">
                      <ahyp:hlinkClr val="tx"/>
                    </a:ext>
                  </a:extLst>
                </a:hlinkClick>
              </a:rPr>
              <a:t>https://www.youtube.com/@ImamSibroMuhlisi</a:t>
            </a:r>
            <a:endParaRPr b="0" i="0" sz="1600" u="none" cap="none" strike="noStrike">
              <a:solidFill>
                <a:srgbClr val="595959"/>
              </a:solidFill>
              <a:latin typeface="Arial"/>
              <a:ea typeface="Arial"/>
              <a:cs typeface="Arial"/>
              <a:sym typeface="Arial"/>
            </a:endParaRPr>
          </a:p>
        </p:txBody>
      </p:sp>
      <p:pic>
        <p:nvPicPr>
          <p:cNvPr id="1353" name="Google Shape;1353;p73"/>
          <p:cNvPicPr preferRelativeResize="0"/>
          <p:nvPr/>
        </p:nvPicPr>
        <p:blipFill rotWithShape="1">
          <a:blip r:embed="rId7">
            <a:alphaModFix/>
          </a:blip>
          <a:srcRect b="0" l="0" r="0" t="0"/>
          <a:stretch/>
        </p:blipFill>
        <p:spPr>
          <a:xfrm>
            <a:off x="5512925" y="830550"/>
            <a:ext cx="3482400" cy="3482400"/>
          </a:xfrm>
          <a:prstGeom prst="rect">
            <a:avLst/>
          </a:prstGeom>
          <a:noFill/>
          <a:ln>
            <a:noFill/>
          </a:ln>
        </p:spPr>
      </p:pic>
      <p:sp>
        <p:nvSpPr>
          <p:cNvPr id="1354" name="Google Shape;1354;p73"/>
          <p:cNvSpPr txBox="1"/>
          <p:nvPr/>
        </p:nvSpPr>
        <p:spPr>
          <a:xfrm>
            <a:off x="454075" y="3800825"/>
            <a:ext cx="5267700" cy="923100"/>
          </a:xfrm>
          <a:prstGeom prst="rect">
            <a:avLst/>
          </a:prstGeom>
          <a:noFill/>
          <a:ln>
            <a:noFill/>
          </a:ln>
        </p:spPr>
        <p:txBody>
          <a:bodyPr anchorCtr="0" anchor="t" bIns="91425" lIns="91425" spcFirstLastPara="1" rIns="91425" wrap="square" tIns="91425">
            <a:normAutofit/>
          </a:bodyPr>
          <a:lstStyle/>
          <a:p>
            <a:pPr indent="0" lvl="0" marL="0" marR="0" rtl="0" algn="l">
              <a:lnSpc>
                <a:spcPct val="100000"/>
              </a:lnSpc>
              <a:spcBef>
                <a:spcPts val="0"/>
              </a:spcBef>
              <a:spcAft>
                <a:spcPts val="0"/>
              </a:spcAft>
              <a:buClr>
                <a:schemeClr val="dk1"/>
              </a:buClr>
              <a:buSzPts val="1100"/>
              <a:buFont typeface="Arial"/>
              <a:buNone/>
            </a:pPr>
            <a:r>
              <a:rPr b="0" i="0" lang="id" sz="2000" u="none" cap="none" strike="noStrike">
                <a:solidFill>
                  <a:schemeClr val="dk2"/>
                </a:solidFill>
                <a:latin typeface="Arial"/>
                <a:ea typeface="Arial"/>
                <a:cs typeface="Arial"/>
                <a:sym typeface="Arial"/>
              </a:rPr>
              <a:t>Bootcamp Data Analysis</a:t>
            </a:r>
            <a:endParaRPr b="0" i="0" sz="2000" u="none" cap="none" strike="noStrike">
              <a:solidFill>
                <a:srgbClr val="595959"/>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0" i="0" lang="id" sz="2000" u="none" cap="none" strike="noStrike">
                <a:solidFill>
                  <a:srgbClr val="595959"/>
                </a:solidFill>
                <a:latin typeface="Arial"/>
                <a:ea typeface="Arial"/>
                <a:cs typeface="Arial"/>
                <a:sym typeface="Arial"/>
              </a:rPr>
              <a:t>by @myskill.id</a:t>
            </a:r>
            <a:endParaRPr b="0" i="0" sz="2000" u="none" cap="none" strike="noStrike">
              <a:solidFill>
                <a:srgbClr val="595959"/>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grpSp>
        <p:nvGrpSpPr>
          <p:cNvPr id="205" name="Google Shape;205;p8"/>
          <p:cNvGrpSpPr/>
          <p:nvPr/>
        </p:nvGrpSpPr>
        <p:grpSpPr>
          <a:xfrm>
            <a:off x="8325085" y="65157"/>
            <a:ext cx="763768" cy="752531"/>
            <a:chOff x="695950" y="3458000"/>
            <a:chExt cx="966550" cy="952450"/>
          </a:xfrm>
        </p:grpSpPr>
        <p:sp>
          <p:nvSpPr>
            <p:cNvPr id="206" name="Google Shape;206;p8"/>
            <p:cNvSpPr/>
            <p:nvPr/>
          </p:nvSpPr>
          <p:spPr>
            <a:xfrm>
              <a:off x="695950" y="3458000"/>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 name="Google Shape;207;p8"/>
            <p:cNvSpPr/>
            <p:nvPr/>
          </p:nvSpPr>
          <p:spPr>
            <a:xfrm>
              <a:off x="1065675" y="3458000"/>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 name="Google Shape;208;p8"/>
            <p:cNvSpPr/>
            <p:nvPr/>
          </p:nvSpPr>
          <p:spPr>
            <a:xfrm>
              <a:off x="1435400" y="3458000"/>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 name="Google Shape;209;p8"/>
            <p:cNvSpPr/>
            <p:nvPr/>
          </p:nvSpPr>
          <p:spPr>
            <a:xfrm>
              <a:off x="695950" y="3820675"/>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 name="Google Shape;210;p8"/>
            <p:cNvSpPr/>
            <p:nvPr/>
          </p:nvSpPr>
          <p:spPr>
            <a:xfrm>
              <a:off x="1065675" y="3820675"/>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 name="Google Shape;211;p8"/>
            <p:cNvSpPr/>
            <p:nvPr/>
          </p:nvSpPr>
          <p:spPr>
            <a:xfrm>
              <a:off x="1435400" y="3820675"/>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 name="Google Shape;212;p8"/>
            <p:cNvSpPr/>
            <p:nvPr/>
          </p:nvSpPr>
          <p:spPr>
            <a:xfrm>
              <a:off x="695950" y="4183350"/>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 name="Google Shape;213;p8"/>
            <p:cNvSpPr/>
            <p:nvPr/>
          </p:nvSpPr>
          <p:spPr>
            <a:xfrm>
              <a:off x="1065675" y="4183350"/>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 name="Google Shape;214;p8"/>
            <p:cNvSpPr/>
            <p:nvPr/>
          </p:nvSpPr>
          <p:spPr>
            <a:xfrm>
              <a:off x="1435400" y="4183350"/>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15" name="Google Shape;215;p8"/>
          <p:cNvSpPr/>
          <p:nvPr/>
        </p:nvSpPr>
        <p:spPr>
          <a:xfrm rot="10800000">
            <a:off x="-381375" y="2274300"/>
            <a:ext cx="740700" cy="692700"/>
          </a:xfrm>
          <a:prstGeom prst="pie">
            <a:avLst>
              <a:gd fmla="val 5441529" name="adj1"/>
              <a:gd fmla="val 16200000" name="adj2"/>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 name="Google Shape;216;p8"/>
          <p:cNvSpPr txBox="1"/>
          <p:nvPr/>
        </p:nvSpPr>
        <p:spPr>
          <a:xfrm>
            <a:off x="212775" y="4649600"/>
            <a:ext cx="14349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1" i="0" lang="id" sz="1100" u="none" cap="none" strike="noStrike">
                <a:solidFill>
                  <a:srgbClr val="18919B"/>
                </a:solidFill>
                <a:latin typeface="Caveat"/>
                <a:ea typeface="Caveat"/>
                <a:cs typeface="Caveat"/>
                <a:sym typeface="Caveat"/>
              </a:rPr>
              <a:t>#RintisKarirImpian</a:t>
            </a:r>
            <a:endParaRPr b="1" i="0" sz="1100" u="none" cap="none" strike="noStrike">
              <a:solidFill>
                <a:srgbClr val="18919B"/>
              </a:solidFill>
              <a:latin typeface="Caveat"/>
              <a:ea typeface="Caveat"/>
              <a:cs typeface="Caveat"/>
              <a:sym typeface="Caveat"/>
            </a:endParaRPr>
          </a:p>
        </p:txBody>
      </p:sp>
      <p:pic>
        <p:nvPicPr>
          <p:cNvPr id="217" name="Google Shape;217;p8"/>
          <p:cNvPicPr preferRelativeResize="0"/>
          <p:nvPr/>
        </p:nvPicPr>
        <p:blipFill rotWithShape="1">
          <a:blip r:embed="rId3">
            <a:alphaModFix/>
          </a:blip>
          <a:srcRect b="0" l="0" r="0" t="0"/>
          <a:stretch/>
        </p:blipFill>
        <p:spPr>
          <a:xfrm>
            <a:off x="8410175" y="4803796"/>
            <a:ext cx="558450" cy="262804"/>
          </a:xfrm>
          <a:prstGeom prst="rect">
            <a:avLst/>
          </a:prstGeom>
          <a:noFill/>
          <a:ln>
            <a:noFill/>
          </a:ln>
        </p:spPr>
      </p:pic>
      <p:sp>
        <p:nvSpPr>
          <p:cNvPr id="218" name="Google Shape;218;p8"/>
          <p:cNvSpPr txBox="1"/>
          <p:nvPr>
            <p:ph type="ctrTitle"/>
          </p:nvPr>
        </p:nvSpPr>
        <p:spPr>
          <a:xfrm>
            <a:off x="311700" y="445025"/>
            <a:ext cx="8520600" cy="572700"/>
          </a:xfrm>
          <a:prstGeom prst="rect">
            <a:avLst/>
          </a:prstGeom>
          <a:noFill/>
          <a:ln>
            <a:noFill/>
          </a:ln>
        </p:spPr>
        <p:txBody>
          <a:bodyPr anchorCtr="0" anchor="ctr" bIns="0" lIns="0" spcFirstLastPara="1" rIns="0" wrap="square" tIns="0">
            <a:normAutofit/>
          </a:bodyPr>
          <a:lstStyle/>
          <a:p>
            <a:pPr indent="0" lvl="0" marL="0" rtl="0" algn="l">
              <a:lnSpc>
                <a:spcPct val="100000"/>
              </a:lnSpc>
              <a:spcBef>
                <a:spcPts val="0"/>
              </a:spcBef>
              <a:spcAft>
                <a:spcPts val="0"/>
              </a:spcAft>
              <a:buSzPts val="990"/>
              <a:buNone/>
            </a:pPr>
            <a:r>
              <a:rPr b="1" lang="id" sz="1820">
                <a:solidFill>
                  <a:srgbClr val="18919B"/>
                </a:solidFill>
                <a:latin typeface="Roboto"/>
                <a:ea typeface="Roboto"/>
                <a:cs typeface="Roboto"/>
                <a:sym typeface="Roboto"/>
              </a:rPr>
              <a:t>5. Ubah huruf ke Proper Case pada kolom Ship_Mode sampai Region (1/2)</a:t>
            </a:r>
            <a:endParaRPr b="1" sz="1820">
              <a:solidFill>
                <a:srgbClr val="18919B"/>
              </a:solidFill>
              <a:latin typeface="Roboto"/>
              <a:ea typeface="Roboto"/>
              <a:cs typeface="Roboto"/>
              <a:sym typeface="Roboto"/>
            </a:endParaRPr>
          </a:p>
        </p:txBody>
      </p:sp>
      <p:sp>
        <p:nvSpPr>
          <p:cNvPr id="219" name="Google Shape;219;p8"/>
          <p:cNvSpPr txBox="1"/>
          <p:nvPr/>
        </p:nvSpPr>
        <p:spPr>
          <a:xfrm>
            <a:off x="57267" y="903693"/>
            <a:ext cx="5842203" cy="414699"/>
          </a:xfrm>
          <a:prstGeom prst="rect">
            <a:avLst/>
          </a:prstGeom>
          <a:noFill/>
          <a:ln>
            <a:noFill/>
          </a:ln>
        </p:spPr>
        <p:txBody>
          <a:bodyPr anchorCtr="0" anchor="t" bIns="91425" lIns="91425" spcFirstLastPara="1" rIns="91425" wrap="square" tIns="91425">
            <a:spAutoFit/>
          </a:bodyPr>
          <a:lstStyle/>
          <a:p>
            <a:pPr indent="0" lvl="0" marL="146050" marR="0" rtl="0" algn="l">
              <a:lnSpc>
                <a:spcPct val="115000"/>
              </a:lnSpc>
              <a:spcBef>
                <a:spcPts val="0"/>
              </a:spcBef>
              <a:spcAft>
                <a:spcPts val="0"/>
              </a:spcAft>
              <a:buNone/>
            </a:pPr>
            <a:r>
              <a:rPr b="0" i="0" lang="id" sz="1300" u="none" cap="none" strike="noStrike">
                <a:solidFill>
                  <a:schemeClr val="dk1"/>
                </a:solidFill>
                <a:highlight>
                  <a:srgbClr val="FFFFFF"/>
                </a:highlight>
                <a:latin typeface="Roboto"/>
                <a:ea typeface="Roboto"/>
                <a:cs typeface="Roboto"/>
                <a:sym typeface="Roboto"/>
              </a:rPr>
              <a:t>We can use this formula </a:t>
            </a:r>
            <a:r>
              <a:rPr b="1" i="0" lang="id" sz="1300" u="none" cap="none" strike="noStrike">
                <a:solidFill>
                  <a:schemeClr val="dk1"/>
                </a:solidFill>
                <a:highlight>
                  <a:srgbClr val="FFFFFF"/>
                </a:highlight>
                <a:latin typeface="Roboto"/>
                <a:ea typeface="Roboto"/>
                <a:cs typeface="Roboto"/>
                <a:sym typeface="Roboto"/>
              </a:rPr>
              <a:t>PROPER(text_to_capitalize)</a:t>
            </a:r>
            <a:endParaRPr b="0" i="0" sz="1300" u="none" cap="none" strike="noStrike">
              <a:solidFill>
                <a:schemeClr val="dk1"/>
              </a:solidFill>
              <a:highlight>
                <a:srgbClr val="FFFFFF"/>
              </a:highlight>
              <a:latin typeface="Roboto"/>
              <a:ea typeface="Roboto"/>
              <a:cs typeface="Roboto"/>
              <a:sym typeface="Roboto"/>
            </a:endParaRPr>
          </a:p>
        </p:txBody>
      </p:sp>
      <p:pic>
        <p:nvPicPr>
          <p:cNvPr id="220" name="Google Shape;220;p8"/>
          <p:cNvPicPr preferRelativeResize="0"/>
          <p:nvPr/>
        </p:nvPicPr>
        <p:blipFill rotWithShape="1">
          <a:blip r:embed="rId4">
            <a:alphaModFix/>
          </a:blip>
          <a:srcRect b="0" l="0" r="0" t="0"/>
          <a:stretch/>
        </p:blipFill>
        <p:spPr>
          <a:xfrm>
            <a:off x="212775" y="1337300"/>
            <a:ext cx="7377545" cy="2726049"/>
          </a:xfrm>
          <a:prstGeom prst="rect">
            <a:avLst/>
          </a:prstGeom>
          <a:noFill/>
          <a:ln cap="flat" cmpd="sng" w="9525">
            <a:solidFill>
              <a:schemeClr val="dk1"/>
            </a:solidFill>
            <a:prstDash val="solid"/>
            <a:round/>
            <a:headEnd len="sm" w="sm" type="none"/>
            <a:tailEnd len="sm" w="sm" type="none"/>
          </a:ln>
        </p:spPr>
      </p:pic>
      <p:sp>
        <p:nvSpPr>
          <p:cNvPr id="221" name="Google Shape;221;p8"/>
          <p:cNvSpPr txBox="1"/>
          <p:nvPr/>
        </p:nvSpPr>
        <p:spPr>
          <a:xfrm>
            <a:off x="57267" y="4093820"/>
            <a:ext cx="8447272" cy="644762"/>
          </a:xfrm>
          <a:prstGeom prst="rect">
            <a:avLst/>
          </a:prstGeom>
          <a:noFill/>
          <a:ln>
            <a:noFill/>
          </a:ln>
        </p:spPr>
        <p:txBody>
          <a:bodyPr anchorCtr="0" anchor="t" bIns="91425" lIns="91425" spcFirstLastPara="1" rIns="91425" wrap="square" tIns="91425">
            <a:spAutoFit/>
          </a:bodyPr>
          <a:lstStyle/>
          <a:p>
            <a:pPr indent="0" lvl="0" marL="146050" marR="0" rtl="0" algn="l">
              <a:lnSpc>
                <a:spcPct val="115000"/>
              </a:lnSpc>
              <a:spcBef>
                <a:spcPts val="0"/>
              </a:spcBef>
              <a:spcAft>
                <a:spcPts val="0"/>
              </a:spcAft>
              <a:buNone/>
            </a:pPr>
            <a:r>
              <a:rPr b="0" i="0" lang="id" sz="1300" u="none" cap="none" strike="noStrike">
                <a:solidFill>
                  <a:schemeClr val="dk1"/>
                </a:solidFill>
                <a:highlight>
                  <a:srgbClr val="FFFFFF"/>
                </a:highlight>
                <a:latin typeface="Roboto"/>
                <a:ea typeface="Roboto"/>
                <a:cs typeface="Roboto"/>
                <a:sym typeface="Roboto"/>
              </a:rPr>
              <a:t>Masukkan formula di U2 “</a:t>
            </a:r>
            <a:r>
              <a:rPr b="1" i="0" lang="id" sz="1300" u="none" cap="none" strike="noStrike">
                <a:solidFill>
                  <a:schemeClr val="dk1"/>
                </a:solidFill>
                <a:highlight>
                  <a:srgbClr val="FFFFFF"/>
                </a:highlight>
                <a:latin typeface="Roboto"/>
                <a:ea typeface="Roboto"/>
                <a:cs typeface="Roboto"/>
                <a:sym typeface="Roboto"/>
              </a:rPr>
              <a:t>=PROPER(N2)”</a:t>
            </a:r>
            <a:r>
              <a:rPr b="0" i="0" lang="id" sz="1300" u="none" cap="none" strike="noStrike">
                <a:solidFill>
                  <a:schemeClr val="dk1"/>
                </a:solidFill>
                <a:highlight>
                  <a:srgbClr val="FFFFFF"/>
                </a:highlight>
                <a:latin typeface="Roboto"/>
                <a:ea typeface="Roboto"/>
                <a:cs typeface="Roboto"/>
                <a:sym typeface="Roboto"/>
              </a:rPr>
              <a:t>, copy dan paste ke kanan sampai AA2, blok dari U2 sampai AA2, lalu double click lingkaran kecil di kanan bawah cell, sisa cell kebawah akan terisi secara instan.</a:t>
            </a:r>
            <a:endParaRPr/>
          </a:p>
        </p:txBody>
      </p:sp>
      <p:pic>
        <p:nvPicPr>
          <p:cNvPr id="222" name="Google Shape;222;p8"/>
          <p:cNvPicPr preferRelativeResize="0"/>
          <p:nvPr/>
        </p:nvPicPr>
        <p:blipFill rotWithShape="1">
          <a:blip r:embed="rId5">
            <a:alphaModFix/>
          </a:blip>
          <a:srcRect b="0" l="0" r="0" t="0"/>
          <a:stretch/>
        </p:blipFill>
        <p:spPr>
          <a:xfrm>
            <a:off x="3992709" y="2798208"/>
            <a:ext cx="4696691" cy="602536"/>
          </a:xfrm>
          <a:prstGeom prst="rect">
            <a:avLst/>
          </a:prstGeom>
          <a:noFill/>
          <a:ln cap="flat" cmpd="sng" w="9525">
            <a:solidFill>
              <a:schemeClr val="dk1"/>
            </a:solidFill>
            <a:prstDash val="solid"/>
            <a:round/>
            <a:headEnd len="sm" w="sm" type="none"/>
            <a:tailEnd len="sm" w="sm" type="none"/>
          </a:ln>
        </p:spPr>
      </p:pic>
      <p:sp>
        <p:nvSpPr>
          <p:cNvPr id="223" name="Google Shape;223;p8"/>
          <p:cNvSpPr/>
          <p:nvPr/>
        </p:nvSpPr>
        <p:spPr>
          <a:xfrm>
            <a:off x="3016595" y="4689175"/>
            <a:ext cx="3110810" cy="276999"/>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id" sz="1200" u="none" cap="none" strike="noStrike">
                <a:solidFill>
                  <a:srgbClr val="17919B"/>
                </a:solidFill>
                <a:latin typeface="Arial"/>
                <a:ea typeface="Arial"/>
                <a:cs typeface="Arial"/>
                <a:sym typeface="Arial"/>
              </a:rPr>
              <a:t>Data Formatting &amp; Cleansing (6/14)</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grpSp>
        <p:nvGrpSpPr>
          <p:cNvPr id="228" name="Google Shape;228;p11"/>
          <p:cNvGrpSpPr/>
          <p:nvPr/>
        </p:nvGrpSpPr>
        <p:grpSpPr>
          <a:xfrm>
            <a:off x="8325085" y="65157"/>
            <a:ext cx="763768" cy="752531"/>
            <a:chOff x="695950" y="3458000"/>
            <a:chExt cx="966550" cy="952450"/>
          </a:xfrm>
        </p:grpSpPr>
        <p:sp>
          <p:nvSpPr>
            <p:cNvPr id="229" name="Google Shape;229;p11"/>
            <p:cNvSpPr/>
            <p:nvPr/>
          </p:nvSpPr>
          <p:spPr>
            <a:xfrm>
              <a:off x="695950" y="3458000"/>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 name="Google Shape;230;p11"/>
            <p:cNvSpPr/>
            <p:nvPr/>
          </p:nvSpPr>
          <p:spPr>
            <a:xfrm>
              <a:off x="1065675" y="3458000"/>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 name="Google Shape;231;p11"/>
            <p:cNvSpPr/>
            <p:nvPr/>
          </p:nvSpPr>
          <p:spPr>
            <a:xfrm>
              <a:off x="1435400" y="3458000"/>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 name="Google Shape;232;p11"/>
            <p:cNvSpPr/>
            <p:nvPr/>
          </p:nvSpPr>
          <p:spPr>
            <a:xfrm>
              <a:off x="695950" y="3820675"/>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 name="Google Shape;233;p11"/>
            <p:cNvSpPr/>
            <p:nvPr/>
          </p:nvSpPr>
          <p:spPr>
            <a:xfrm>
              <a:off x="1065675" y="3820675"/>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 name="Google Shape;234;p11"/>
            <p:cNvSpPr/>
            <p:nvPr/>
          </p:nvSpPr>
          <p:spPr>
            <a:xfrm>
              <a:off x="1435400" y="3820675"/>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 name="Google Shape;235;p11"/>
            <p:cNvSpPr/>
            <p:nvPr/>
          </p:nvSpPr>
          <p:spPr>
            <a:xfrm>
              <a:off x="695950" y="4183350"/>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 name="Google Shape;236;p11"/>
            <p:cNvSpPr/>
            <p:nvPr/>
          </p:nvSpPr>
          <p:spPr>
            <a:xfrm>
              <a:off x="1065675" y="4183350"/>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 name="Google Shape;237;p11"/>
            <p:cNvSpPr/>
            <p:nvPr/>
          </p:nvSpPr>
          <p:spPr>
            <a:xfrm>
              <a:off x="1435400" y="4183350"/>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38" name="Google Shape;238;p11"/>
          <p:cNvSpPr/>
          <p:nvPr/>
        </p:nvSpPr>
        <p:spPr>
          <a:xfrm rot="10800000">
            <a:off x="-381375" y="2274300"/>
            <a:ext cx="740700" cy="692700"/>
          </a:xfrm>
          <a:prstGeom prst="pie">
            <a:avLst>
              <a:gd fmla="val 5441529" name="adj1"/>
              <a:gd fmla="val 16200000" name="adj2"/>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 name="Google Shape;239;p11"/>
          <p:cNvSpPr txBox="1"/>
          <p:nvPr/>
        </p:nvSpPr>
        <p:spPr>
          <a:xfrm>
            <a:off x="212775" y="4649600"/>
            <a:ext cx="14349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1" i="0" lang="id" sz="1100" u="none" cap="none" strike="noStrike">
                <a:solidFill>
                  <a:srgbClr val="18919B"/>
                </a:solidFill>
                <a:latin typeface="Caveat"/>
                <a:ea typeface="Caveat"/>
                <a:cs typeface="Caveat"/>
                <a:sym typeface="Caveat"/>
              </a:rPr>
              <a:t>#RintisKarirImpian</a:t>
            </a:r>
            <a:endParaRPr b="1" i="0" sz="1100" u="none" cap="none" strike="noStrike">
              <a:solidFill>
                <a:srgbClr val="18919B"/>
              </a:solidFill>
              <a:latin typeface="Caveat"/>
              <a:ea typeface="Caveat"/>
              <a:cs typeface="Caveat"/>
              <a:sym typeface="Caveat"/>
            </a:endParaRPr>
          </a:p>
        </p:txBody>
      </p:sp>
      <p:pic>
        <p:nvPicPr>
          <p:cNvPr id="240" name="Google Shape;240;p11"/>
          <p:cNvPicPr preferRelativeResize="0"/>
          <p:nvPr/>
        </p:nvPicPr>
        <p:blipFill rotWithShape="1">
          <a:blip r:embed="rId3">
            <a:alphaModFix/>
          </a:blip>
          <a:srcRect b="0" l="0" r="0" t="0"/>
          <a:stretch/>
        </p:blipFill>
        <p:spPr>
          <a:xfrm>
            <a:off x="8410175" y="4803796"/>
            <a:ext cx="558450" cy="262804"/>
          </a:xfrm>
          <a:prstGeom prst="rect">
            <a:avLst/>
          </a:prstGeom>
          <a:noFill/>
          <a:ln>
            <a:noFill/>
          </a:ln>
        </p:spPr>
      </p:pic>
      <p:sp>
        <p:nvSpPr>
          <p:cNvPr id="241" name="Google Shape;241;p11"/>
          <p:cNvSpPr txBox="1"/>
          <p:nvPr/>
        </p:nvSpPr>
        <p:spPr>
          <a:xfrm>
            <a:off x="73825" y="3708279"/>
            <a:ext cx="8447272" cy="644762"/>
          </a:xfrm>
          <a:prstGeom prst="rect">
            <a:avLst/>
          </a:prstGeom>
          <a:noFill/>
          <a:ln>
            <a:noFill/>
          </a:ln>
        </p:spPr>
        <p:txBody>
          <a:bodyPr anchorCtr="0" anchor="t" bIns="91425" lIns="91425" spcFirstLastPara="1" rIns="91425" wrap="square" tIns="91425">
            <a:spAutoFit/>
          </a:bodyPr>
          <a:lstStyle/>
          <a:p>
            <a:pPr indent="0" lvl="0" marL="146050" marR="0" rtl="0" algn="l">
              <a:lnSpc>
                <a:spcPct val="115000"/>
              </a:lnSpc>
              <a:spcBef>
                <a:spcPts val="0"/>
              </a:spcBef>
              <a:spcAft>
                <a:spcPts val="0"/>
              </a:spcAft>
              <a:buNone/>
            </a:pPr>
            <a:r>
              <a:rPr b="0" i="0" lang="id" sz="1300" u="none" cap="none" strike="noStrike">
                <a:solidFill>
                  <a:schemeClr val="dk1"/>
                </a:solidFill>
                <a:highlight>
                  <a:srgbClr val="FFFFFF"/>
                </a:highlight>
                <a:latin typeface="Roboto"/>
                <a:ea typeface="Roboto"/>
                <a:cs typeface="Roboto"/>
                <a:sym typeface="Roboto"/>
              </a:rPr>
              <a:t>Copy U2:AA (sampai ke baris terakhir), klik kanan pada </a:t>
            </a:r>
            <a:r>
              <a:rPr b="1" i="0" lang="id" sz="1300" u="none" cap="none" strike="noStrike">
                <a:solidFill>
                  <a:schemeClr val="dk1"/>
                </a:solidFill>
                <a:highlight>
                  <a:srgbClr val="FFFFFF"/>
                </a:highlight>
                <a:latin typeface="Roboto"/>
                <a:ea typeface="Roboto"/>
                <a:cs typeface="Roboto"/>
                <a:sym typeface="Roboto"/>
              </a:rPr>
              <a:t>N2</a:t>
            </a:r>
            <a:r>
              <a:rPr b="0" i="0" lang="id" sz="1300" u="none" cap="none" strike="noStrike">
                <a:solidFill>
                  <a:schemeClr val="dk1"/>
                </a:solidFill>
                <a:highlight>
                  <a:srgbClr val="FFFFFF"/>
                </a:highlight>
                <a:latin typeface="Roboto"/>
                <a:ea typeface="Roboto"/>
                <a:cs typeface="Roboto"/>
                <a:sym typeface="Roboto"/>
              </a:rPr>
              <a:t> and </a:t>
            </a:r>
            <a:r>
              <a:rPr b="1" i="0" lang="id" sz="1300" u="none" cap="none" strike="noStrike">
                <a:solidFill>
                  <a:schemeClr val="dk1"/>
                </a:solidFill>
                <a:highlight>
                  <a:srgbClr val="FFFFFF"/>
                </a:highlight>
                <a:latin typeface="Roboto"/>
                <a:ea typeface="Roboto"/>
                <a:cs typeface="Roboto"/>
                <a:sym typeface="Roboto"/>
              </a:rPr>
              <a:t>Paste special &gt; Values Only. </a:t>
            </a:r>
            <a:endParaRPr b="0" i="0" sz="1300" u="none" cap="none" strike="noStrike">
              <a:solidFill>
                <a:schemeClr val="dk1"/>
              </a:solidFill>
              <a:highlight>
                <a:srgbClr val="FFFFFF"/>
              </a:highlight>
              <a:latin typeface="Roboto"/>
              <a:ea typeface="Roboto"/>
              <a:cs typeface="Roboto"/>
              <a:sym typeface="Roboto"/>
            </a:endParaRPr>
          </a:p>
          <a:p>
            <a:pPr indent="0" lvl="0" marL="146050" marR="0" rtl="0" algn="l">
              <a:lnSpc>
                <a:spcPct val="115000"/>
              </a:lnSpc>
              <a:spcBef>
                <a:spcPts val="0"/>
              </a:spcBef>
              <a:spcAft>
                <a:spcPts val="0"/>
              </a:spcAft>
              <a:buNone/>
            </a:pPr>
            <a:r>
              <a:rPr b="0" i="0" lang="id" sz="1300" u="none" cap="none" strike="noStrike">
                <a:solidFill>
                  <a:schemeClr val="dk1"/>
                </a:solidFill>
                <a:highlight>
                  <a:srgbClr val="FFFFFF"/>
                </a:highlight>
                <a:latin typeface="Roboto"/>
                <a:ea typeface="Roboto"/>
                <a:cs typeface="Roboto"/>
                <a:sym typeface="Roboto"/>
              </a:rPr>
              <a:t>Setelah itu formulanya perlu di delete, blok U2:AA sampai baris terakhir, kemudian tekan delete di keyboard.</a:t>
            </a:r>
            <a:endParaRPr/>
          </a:p>
        </p:txBody>
      </p:sp>
      <p:pic>
        <p:nvPicPr>
          <p:cNvPr id="242" name="Google Shape;242;p11"/>
          <p:cNvPicPr preferRelativeResize="0"/>
          <p:nvPr/>
        </p:nvPicPr>
        <p:blipFill rotWithShape="1">
          <a:blip r:embed="rId4">
            <a:alphaModFix/>
          </a:blip>
          <a:srcRect b="0" l="0" r="0" t="0"/>
          <a:stretch/>
        </p:blipFill>
        <p:spPr>
          <a:xfrm>
            <a:off x="311700" y="1017725"/>
            <a:ext cx="5534647" cy="2591384"/>
          </a:xfrm>
          <a:prstGeom prst="rect">
            <a:avLst/>
          </a:prstGeom>
          <a:noFill/>
          <a:ln cap="flat" cmpd="sng" w="9525">
            <a:solidFill>
              <a:schemeClr val="dk1"/>
            </a:solidFill>
            <a:prstDash val="solid"/>
            <a:round/>
            <a:headEnd len="sm" w="sm" type="none"/>
            <a:tailEnd len="sm" w="sm" type="none"/>
          </a:ln>
        </p:spPr>
      </p:pic>
      <p:pic>
        <p:nvPicPr>
          <p:cNvPr id="243" name="Google Shape;243;p11"/>
          <p:cNvPicPr preferRelativeResize="0"/>
          <p:nvPr/>
        </p:nvPicPr>
        <p:blipFill rotWithShape="1">
          <a:blip r:embed="rId5">
            <a:alphaModFix/>
          </a:blip>
          <a:srcRect b="0" l="0" r="0" t="0"/>
          <a:stretch/>
        </p:blipFill>
        <p:spPr>
          <a:xfrm>
            <a:off x="5289407" y="1758711"/>
            <a:ext cx="3684503" cy="1303143"/>
          </a:xfrm>
          <a:prstGeom prst="rect">
            <a:avLst/>
          </a:prstGeom>
          <a:noFill/>
          <a:ln cap="flat" cmpd="sng" w="9525">
            <a:solidFill>
              <a:schemeClr val="dk1"/>
            </a:solidFill>
            <a:prstDash val="solid"/>
            <a:round/>
            <a:headEnd len="sm" w="sm" type="none"/>
            <a:tailEnd len="sm" w="sm" type="none"/>
          </a:ln>
        </p:spPr>
      </p:pic>
      <p:sp>
        <p:nvSpPr>
          <p:cNvPr id="244" name="Google Shape;244;p11"/>
          <p:cNvSpPr/>
          <p:nvPr/>
        </p:nvSpPr>
        <p:spPr>
          <a:xfrm>
            <a:off x="3016595" y="4689175"/>
            <a:ext cx="3110810" cy="276999"/>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id" sz="1200" u="none" cap="none" strike="noStrike">
                <a:solidFill>
                  <a:srgbClr val="17919B"/>
                </a:solidFill>
                <a:latin typeface="Arial"/>
                <a:ea typeface="Arial"/>
                <a:cs typeface="Arial"/>
                <a:sym typeface="Arial"/>
              </a:rPr>
              <a:t>Data Formatting &amp; Cleansing (7/14)</a:t>
            </a:r>
            <a:endParaRPr/>
          </a:p>
        </p:txBody>
      </p:sp>
      <p:sp>
        <p:nvSpPr>
          <p:cNvPr id="245" name="Google Shape;245;p11"/>
          <p:cNvSpPr txBox="1"/>
          <p:nvPr>
            <p:ph type="ctrTitle"/>
          </p:nvPr>
        </p:nvSpPr>
        <p:spPr>
          <a:xfrm>
            <a:off x="311700" y="445025"/>
            <a:ext cx="8520600" cy="572700"/>
          </a:xfrm>
          <a:prstGeom prst="rect">
            <a:avLst/>
          </a:prstGeom>
          <a:noFill/>
          <a:ln>
            <a:noFill/>
          </a:ln>
        </p:spPr>
        <p:txBody>
          <a:bodyPr anchorCtr="0" anchor="ctr" bIns="0" lIns="0" spcFirstLastPara="1" rIns="0" wrap="square" tIns="0">
            <a:normAutofit/>
          </a:bodyPr>
          <a:lstStyle/>
          <a:p>
            <a:pPr indent="0" lvl="0" marL="0" rtl="0" algn="l">
              <a:lnSpc>
                <a:spcPct val="100000"/>
              </a:lnSpc>
              <a:spcBef>
                <a:spcPts val="0"/>
              </a:spcBef>
              <a:spcAft>
                <a:spcPts val="0"/>
              </a:spcAft>
              <a:buSzPts val="990"/>
              <a:buNone/>
            </a:pPr>
            <a:r>
              <a:rPr b="1" lang="id" sz="1820">
                <a:solidFill>
                  <a:srgbClr val="18919B"/>
                </a:solidFill>
                <a:latin typeface="Roboto"/>
                <a:ea typeface="Roboto"/>
                <a:cs typeface="Roboto"/>
                <a:sym typeface="Roboto"/>
              </a:rPr>
              <a:t>5. Ubah huruf ke Proper Case pada kolom Ship_Mode sampai Region (2/2)</a:t>
            </a:r>
            <a:endParaRPr b="1" sz="1820">
              <a:solidFill>
                <a:srgbClr val="18919B"/>
              </a:solidFill>
              <a:latin typeface="Roboto"/>
              <a:ea typeface="Roboto"/>
              <a:cs typeface="Roboto"/>
              <a:sym typeface="Robo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grpSp>
        <p:nvGrpSpPr>
          <p:cNvPr id="250" name="Google Shape;250;p12"/>
          <p:cNvGrpSpPr/>
          <p:nvPr/>
        </p:nvGrpSpPr>
        <p:grpSpPr>
          <a:xfrm>
            <a:off x="8325085" y="65157"/>
            <a:ext cx="763768" cy="752531"/>
            <a:chOff x="695950" y="3458000"/>
            <a:chExt cx="966550" cy="952450"/>
          </a:xfrm>
        </p:grpSpPr>
        <p:sp>
          <p:nvSpPr>
            <p:cNvPr id="251" name="Google Shape;251;p12"/>
            <p:cNvSpPr/>
            <p:nvPr/>
          </p:nvSpPr>
          <p:spPr>
            <a:xfrm>
              <a:off x="695950" y="3458000"/>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 name="Google Shape;252;p12"/>
            <p:cNvSpPr/>
            <p:nvPr/>
          </p:nvSpPr>
          <p:spPr>
            <a:xfrm>
              <a:off x="1065675" y="3458000"/>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 name="Google Shape;253;p12"/>
            <p:cNvSpPr/>
            <p:nvPr/>
          </p:nvSpPr>
          <p:spPr>
            <a:xfrm>
              <a:off x="1435400" y="3458000"/>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 name="Google Shape;254;p12"/>
            <p:cNvSpPr/>
            <p:nvPr/>
          </p:nvSpPr>
          <p:spPr>
            <a:xfrm>
              <a:off x="695950" y="3820675"/>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 name="Google Shape;255;p12"/>
            <p:cNvSpPr/>
            <p:nvPr/>
          </p:nvSpPr>
          <p:spPr>
            <a:xfrm>
              <a:off x="1065675" y="3820675"/>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 name="Google Shape;256;p12"/>
            <p:cNvSpPr/>
            <p:nvPr/>
          </p:nvSpPr>
          <p:spPr>
            <a:xfrm>
              <a:off x="1435400" y="3820675"/>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 name="Google Shape;257;p12"/>
            <p:cNvSpPr/>
            <p:nvPr/>
          </p:nvSpPr>
          <p:spPr>
            <a:xfrm>
              <a:off x="695950" y="4183350"/>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 name="Google Shape;258;p12"/>
            <p:cNvSpPr/>
            <p:nvPr/>
          </p:nvSpPr>
          <p:spPr>
            <a:xfrm>
              <a:off x="1065675" y="4183350"/>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 name="Google Shape;259;p12"/>
            <p:cNvSpPr/>
            <p:nvPr/>
          </p:nvSpPr>
          <p:spPr>
            <a:xfrm>
              <a:off x="1435400" y="4183350"/>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60" name="Google Shape;260;p12"/>
          <p:cNvSpPr/>
          <p:nvPr/>
        </p:nvSpPr>
        <p:spPr>
          <a:xfrm rot="10800000">
            <a:off x="-381375" y="2274300"/>
            <a:ext cx="740700" cy="692700"/>
          </a:xfrm>
          <a:prstGeom prst="pie">
            <a:avLst>
              <a:gd fmla="val 5441529" name="adj1"/>
              <a:gd fmla="val 16200000" name="adj2"/>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 name="Google Shape;261;p12"/>
          <p:cNvSpPr txBox="1"/>
          <p:nvPr/>
        </p:nvSpPr>
        <p:spPr>
          <a:xfrm>
            <a:off x="212775" y="4649600"/>
            <a:ext cx="14349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1" i="0" lang="id" sz="1100" u="none" cap="none" strike="noStrike">
                <a:solidFill>
                  <a:srgbClr val="18919B"/>
                </a:solidFill>
                <a:latin typeface="Caveat"/>
                <a:ea typeface="Caveat"/>
                <a:cs typeface="Caveat"/>
                <a:sym typeface="Caveat"/>
              </a:rPr>
              <a:t>#RintisKarirImpian</a:t>
            </a:r>
            <a:endParaRPr b="1" i="0" sz="1100" u="none" cap="none" strike="noStrike">
              <a:solidFill>
                <a:srgbClr val="18919B"/>
              </a:solidFill>
              <a:latin typeface="Caveat"/>
              <a:ea typeface="Caveat"/>
              <a:cs typeface="Caveat"/>
              <a:sym typeface="Caveat"/>
            </a:endParaRPr>
          </a:p>
        </p:txBody>
      </p:sp>
      <p:pic>
        <p:nvPicPr>
          <p:cNvPr id="262" name="Google Shape;262;p12"/>
          <p:cNvPicPr preferRelativeResize="0"/>
          <p:nvPr/>
        </p:nvPicPr>
        <p:blipFill rotWithShape="1">
          <a:blip r:embed="rId3">
            <a:alphaModFix/>
          </a:blip>
          <a:srcRect b="0" l="0" r="0" t="0"/>
          <a:stretch/>
        </p:blipFill>
        <p:spPr>
          <a:xfrm>
            <a:off x="8410175" y="4803796"/>
            <a:ext cx="558450" cy="262804"/>
          </a:xfrm>
          <a:prstGeom prst="rect">
            <a:avLst/>
          </a:prstGeom>
          <a:noFill/>
          <a:ln>
            <a:noFill/>
          </a:ln>
        </p:spPr>
      </p:pic>
      <p:sp>
        <p:nvSpPr>
          <p:cNvPr id="263" name="Google Shape;263;p12"/>
          <p:cNvSpPr txBox="1"/>
          <p:nvPr>
            <p:ph type="ctrTitle"/>
          </p:nvPr>
        </p:nvSpPr>
        <p:spPr>
          <a:xfrm>
            <a:off x="311700" y="445025"/>
            <a:ext cx="8520600" cy="572700"/>
          </a:xfrm>
          <a:prstGeom prst="rect">
            <a:avLst/>
          </a:prstGeom>
          <a:noFill/>
          <a:ln>
            <a:noFill/>
          </a:ln>
        </p:spPr>
        <p:txBody>
          <a:bodyPr anchorCtr="0" anchor="ctr" bIns="0" lIns="0" spcFirstLastPara="1" rIns="0" wrap="square" tIns="0">
            <a:normAutofit/>
          </a:bodyPr>
          <a:lstStyle/>
          <a:p>
            <a:pPr indent="0" lvl="0" marL="0" rtl="0" algn="l">
              <a:lnSpc>
                <a:spcPct val="100000"/>
              </a:lnSpc>
              <a:spcBef>
                <a:spcPts val="0"/>
              </a:spcBef>
              <a:spcAft>
                <a:spcPts val="0"/>
              </a:spcAft>
              <a:buSzPts val="990"/>
              <a:buNone/>
            </a:pPr>
            <a:r>
              <a:rPr b="1" lang="id" sz="1820">
                <a:solidFill>
                  <a:srgbClr val="18919B"/>
                </a:solidFill>
                <a:latin typeface="Roboto"/>
                <a:ea typeface="Roboto"/>
                <a:cs typeface="Roboto"/>
                <a:sym typeface="Roboto"/>
              </a:rPr>
              <a:t>6. Cek Data Duplikat di Sheet</a:t>
            </a:r>
            <a:endParaRPr b="1" sz="1820">
              <a:solidFill>
                <a:srgbClr val="18919B"/>
              </a:solidFill>
              <a:latin typeface="Roboto"/>
              <a:ea typeface="Roboto"/>
              <a:cs typeface="Roboto"/>
              <a:sym typeface="Roboto"/>
            </a:endParaRPr>
          </a:p>
        </p:txBody>
      </p:sp>
      <p:pic>
        <p:nvPicPr>
          <p:cNvPr id="264" name="Google Shape;264;p12"/>
          <p:cNvPicPr preferRelativeResize="0"/>
          <p:nvPr/>
        </p:nvPicPr>
        <p:blipFill rotWithShape="1">
          <a:blip r:embed="rId4">
            <a:alphaModFix/>
          </a:blip>
          <a:srcRect b="0" l="0" r="0" t="0"/>
          <a:stretch/>
        </p:blipFill>
        <p:spPr>
          <a:xfrm>
            <a:off x="311700" y="971364"/>
            <a:ext cx="3426177" cy="2605871"/>
          </a:xfrm>
          <a:prstGeom prst="rect">
            <a:avLst/>
          </a:prstGeom>
          <a:noFill/>
          <a:ln cap="flat" cmpd="sng" w="9525">
            <a:solidFill>
              <a:schemeClr val="dk1"/>
            </a:solidFill>
            <a:prstDash val="solid"/>
            <a:round/>
            <a:headEnd len="sm" w="sm" type="none"/>
            <a:tailEnd len="sm" w="sm" type="none"/>
          </a:ln>
        </p:spPr>
      </p:pic>
      <p:pic>
        <p:nvPicPr>
          <p:cNvPr id="265" name="Google Shape;265;p12"/>
          <p:cNvPicPr preferRelativeResize="0"/>
          <p:nvPr/>
        </p:nvPicPr>
        <p:blipFill rotWithShape="1">
          <a:blip r:embed="rId5">
            <a:alphaModFix/>
          </a:blip>
          <a:srcRect b="0" l="0" r="0" t="0"/>
          <a:stretch/>
        </p:blipFill>
        <p:spPr>
          <a:xfrm>
            <a:off x="3811312" y="971363"/>
            <a:ext cx="1649184" cy="2605871"/>
          </a:xfrm>
          <a:prstGeom prst="rect">
            <a:avLst/>
          </a:prstGeom>
          <a:noFill/>
          <a:ln cap="flat" cmpd="sng" w="9525">
            <a:solidFill>
              <a:schemeClr val="dk1"/>
            </a:solidFill>
            <a:prstDash val="solid"/>
            <a:round/>
            <a:headEnd len="sm" w="sm" type="none"/>
            <a:tailEnd len="sm" w="sm" type="none"/>
          </a:ln>
        </p:spPr>
      </p:pic>
      <p:pic>
        <p:nvPicPr>
          <p:cNvPr id="266" name="Google Shape;266;p12"/>
          <p:cNvPicPr preferRelativeResize="0"/>
          <p:nvPr/>
        </p:nvPicPr>
        <p:blipFill rotWithShape="1">
          <a:blip r:embed="rId6">
            <a:alphaModFix/>
          </a:blip>
          <a:srcRect b="0" l="0" r="0" t="0"/>
          <a:stretch/>
        </p:blipFill>
        <p:spPr>
          <a:xfrm>
            <a:off x="5512464" y="1601174"/>
            <a:ext cx="3267868" cy="1209568"/>
          </a:xfrm>
          <a:prstGeom prst="rect">
            <a:avLst/>
          </a:prstGeom>
          <a:noFill/>
          <a:ln cap="flat" cmpd="sng" w="9525">
            <a:solidFill>
              <a:schemeClr val="dk1"/>
            </a:solidFill>
            <a:prstDash val="solid"/>
            <a:round/>
            <a:headEnd len="sm" w="sm" type="none"/>
            <a:tailEnd len="sm" w="sm" type="none"/>
          </a:ln>
        </p:spPr>
      </p:pic>
      <p:sp>
        <p:nvSpPr>
          <p:cNvPr id="267" name="Google Shape;267;p12"/>
          <p:cNvSpPr txBox="1"/>
          <p:nvPr/>
        </p:nvSpPr>
        <p:spPr>
          <a:xfrm>
            <a:off x="38535" y="3486108"/>
            <a:ext cx="8644666" cy="1565014"/>
          </a:xfrm>
          <a:prstGeom prst="rect">
            <a:avLst/>
          </a:prstGeom>
          <a:noFill/>
          <a:ln>
            <a:noFill/>
          </a:ln>
        </p:spPr>
        <p:txBody>
          <a:bodyPr anchorCtr="0" anchor="t" bIns="91425" lIns="91425" spcFirstLastPara="1" rIns="91425" wrap="square" tIns="91425">
            <a:spAutoFit/>
          </a:bodyPr>
          <a:lstStyle/>
          <a:p>
            <a:pPr indent="0" lvl="0" marL="146050" marR="0" rtl="0" algn="l">
              <a:lnSpc>
                <a:spcPct val="115000"/>
              </a:lnSpc>
              <a:spcBef>
                <a:spcPts val="0"/>
              </a:spcBef>
              <a:spcAft>
                <a:spcPts val="0"/>
              </a:spcAft>
              <a:buNone/>
            </a:pPr>
            <a:r>
              <a:rPr b="0" i="0" lang="id" sz="1300" u="none" cap="none" strike="noStrike">
                <a:solidFill>
                  <a:schemeClr val="dk1"/>
                </a:solidFill>
                <a:highlight>
                  <a:srgbClr val="FFFFFF"/>
                </a:highlight>
                <a:latin typeface="Roboto"/>
                <a:ea typeface="Roboto"/>
                <a:cs typeface="Roboto"/>
                <a:sym typeface="Roboto"/>
              </a:rPr>
              <a:t>Klik </a:t>
            </a:r>
            <a:r>
              <a:rPr b="1" i="0" lang="id" sz="1300" u="none" cap="none" strike="noStrike">
                <a:solidFill>
                  <a:schemeClr val="dk1"/>
                </a:solidFill>
                <a:highlight>
                  <a:srgbClr val="FFFFFF"/>
                </a:highlight>
                <a:latin typeface="Roboto"/>
                <a:ea typeface="Roboto"/>
                <a:cs typeface="Roboto"/>
                <a:sym typeface="Roboto"/>
              </a:rPr>
              <a:t>Data &gt; Data cleanup &gt; Remove duplicates</a:t>
            </a:r>
            <a:r>
              <a:rPr b="0" i="0" lang="id" sz="1300" u="none" cap="none" strike="noStrike">
                <a:solidFill>
                  <a:schemeClr val="dk1"/>
                </a:solidFill>
                <a:highlight>
                  <a:srgbClr val="FFFFFF"/>
                </a:highlight>
                <a:latin typeface="Roboto"/>
                <a:ea typeface="Roboto"/>
                <a:cs typeface="Roboto"/>
                <a:sym typeface="Roboto"/>
              </a:rPr>
              <a:t>, cek kotak </a:t>
            </a:r>
            <a:r>
              <a:rPr b="1" i="0" lang="id" sz="1300" u="none" cap="none" strike="noStrike">
                <a:solidFill>
                  <a:schemeClr val="dk1"/>
                </a:solidFill>
                <a:highlight>
                  <a:srgbClr val="FFFFFF"/>
                </a:highlight>
                <a:latin typeface="Roboto"/>
                <a:ea typeface="Roboto"/>
                <a:cs typeface="Roboto"/>
                <a:sym typeface="Roboto"/>
              </a:rPr>
              <a:t>Data has header row</a:t>
            </a:r>
            <a:r>
              <a:rPr b="0" i="0" lang="id" sz="1300" u="none" cap="none" strike="noStrike">
                <a:solidFill>
                  <a:schemeClr val="dk1"/>
                </a:solidFill>
                <a:highlight>
                  <a:srgbClr val="FFFFFF"/>
                </a:highlight>
                <a:latin typeface="Roboto"/>
                <a:ea typeface="Roboto"/>
                <a:cs typeface="Roboto"/>
                <a:sym typeface="Roboto"/>
              </a:rPr>
              <a:t> untuk pengcualian baris pertama (sebagai header). Kasus ini untuk semua data di dalam sheet, kita dapat cek semua kotak kolom yang ada. Untuk kasus-kasus tertentu, mungkin kita hanya perlu cek kotak beberapa kolom saja, tergantung  kebutuhan.</a:t>
            </a:r>
            <a:endParaRPr/>
          </a:p>
          <a:p>
            <a:pPr indent="0" lvl="0" marL="146050" marR="0" rtl="0" algn="l">
              <a:lnSpc>
                <a:spcPct val="115000"/>
              </a:lnSpc>
              <a:spcBef>
                <a:spcPts val="0"/>
              </a:spcBef>
              <a:spcAft>
                <a:spcPts val="0"/>
              </a:spcAft>
              <a:buNone/>
            </a:pPr>
            <a:r>
              <a:rPr b="0" i="0" lang="id" sz="1300" u="none" cap="none" strike="noStrike">
                <a:solidFill>
                  <a:schemeClr val="dk1"/>
                </a:solidFill>
                <a:highlight>
                  <a:srgbClr val="FFFFFF"/>
                </a:highlight>
                <a:latin typeface="Roboto"/>
                <a:ea typeface="Roboto"/>
                <a:cs typeface="Roboto"/>
                <a:sym typeface="Roboto"/>
              </a:rPr>
              <a:t>Untuk kasus ini, kita menemukan 1 duplicate row dan row tersebut sudah otomatis dihapus ketika kita menekan </a:t>
            </a:r>
            <a:r>
              <a:rPr b="1" i="0" lang="id" sz="1300" u="none" cap="none" strike="noStrike">
                <a:solidFill>
                  <a:schemeClr val="dk1"/>
                </a:solidFill>
                <a:highlight>
                  <a:srgbClr val="FFFFFF"/>
                </a:highlight>
                <a:latin typeface="Roboto"/>
                <a:ea typeface="Roboto"/>
                <a:cs typeface="Roboto"/>
                <a:sym typeface="Roboto"/>
              </a:rPr>
              <a:t>Remove duplicates</a:t>
            </a:r>
            <a:r>
              <a:rPr b="0" i="0" lang="id" sz="1300" u="none" cap="none" strike="noStrike">
                <a:solidFill>
                  <a:schemeClr val="dk1"/>
                </a:solidFill>
                <a:highlight>
                  <a:srgbClr val="FFFFFF"/>
                </a:highlight>
                <a:latin typeface="Roboto"/>
                <a:ea typeface="Roboto"/>
                <a:cs typeface="Roboto"/>
                <a:sym typeface="Roboto"/>
              </a:rPr>
              <a:t>.</a:t>
            </a:r>
            <a:endParaRPr/>
          </a:p>
          <a:p>
            <a:pPr indent="0" lvl="0" marL="146050" marR="0" rtl="0" algn="l">
              <a:lnSpc>
                <a:spcPct val="115000"/>
              </a:lnSpc>
              <a:spcBef>
                <a:spcPts val="0"/>
              </a:spcBef>
              <a:spcAft>
                <a:spcPts val="0"/>
              </a:spcAft>
              <a:buNone/>
            </a:pPr>
            <a:r>
              <a:rPr b="0" i="0" lang="id" sz="1300" u="none" cap="none" strike="noStrike">
                <a:solidFill>
                  <a:schemeClr val="dk1"/>
                </a:solidFill>
                <a:highlight>
                  <a:srgbClr val="FFFFFF"/>
                </a:highlight>
                <a:latin typeface="Roboto"/>
                <a:ea typeface="Roboto"/>
                <a:cs typeface="Roboto"/>
                <a:sym typeface="Roboto"/>
              </a:rPr>
              <a:t> </a:t>
            </a:r>
            <a:endParaRPr/>
          </a:p>
        </p:txBody>
      </p:sp>
      <p:sp>
        <p:nvSpPr>
          <p:cNvPr id="268" name="Google Shape;268;p12"/>
          <p:cNvSpPr/>
          <p:nvPr/>
        </p:nvSpPr>
        <p:spPr>
          <a:xfrm>
            <a:off x="3016595" y="4689175"/>
            <a:ext cx="3110810" cy="276999"/>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id" sz="1200" u="none" cap="none" strike="noStrike">
                <a:solidFill>
                  <a:srgbClr val="17919B"/>
                </a:solidFill>
                <a:latin typeface="Arial"/>
                <a:ea typeface="Arial"/>
                <a:cs typeface="Arial"/>
                <a:sym typeface="Arial"/>
              </a:rPr>
              <a:t>Data Formatting &amp; Cleansing (8/14)</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file>